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0000"/>
    <a:srgbClr val="540000"/>
    <a:srgbClr val="660033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96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59B6-D837-493A-8E51-F86C52F14EA2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AE0EB-88E7-4C43-BE66-406BB3F6D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59B6-D837-493A-8E51-F86C52F14EA2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AE0EB-88E7-4C43-BE66-406BB3F6D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87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59B6-D837-493A-8E51-F86C52F14EA2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AE0EB-88E7-4C43-BE66-406BB3F6D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51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59B6-D837-493A-8E51-F86C52F14EA2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AE0EB-88E7-4C43-BE66-406BB3F6D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7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59B6-D837-493A-8E51-F86C52F14EA2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AE0EB-88E7-4C43-BE66-406BB3F6D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23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59B6-D837-493A-8E51-F86C52F14EA2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AE0EB-88E7-4C43-BE66-406BB3F6D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7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59B6-D837-493A-8E51-F86C52F14EA2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AE0EB-88E7-4C43-BE66-406BB3F6D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54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59B6-D837-493A-8E51-F86C52F14EA2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AE0EB-88E7-4C43-BE66-406BB3F6D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7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59B6-D837-493A-8E51-F86C52F14EA2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AE0EB-88E7-4C43-BE66-406BB3F6D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2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59B6-D837-493A-8E51-F86C52F14EA2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AE0EB-88E7-4C43-BE66-406BB3F6D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892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59B6-D837-493A-8E51-F86C52F14EA2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AE0EB-88E7-4C43-BE66-406BB3F6D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2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659B6-D837-493A-8E51-F86C52F14EA2}" type="datetimeFigureOut">
              <a:rPr lang="en-US" smtClean="0"/>
              <a:t>7/15/2023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AE0EB-88E7-4C43-BE66-406BB3F6D9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6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0431" y="2292178"/>
            <a:ext cx="9144000" cy="1136822"/>
          </a:xfrm>
        </p:spPr>
        <p:txBody>
          <a:bodyPr/>
          <a:lstStyle/>
          <a:p>
            <a:r>
              <a:rPr lang="en-US" dirty="0" smtClean="0">
                <a:solidFill>
                  <a:srgbClr val="800080"/>
                </a:solidFill>
                <a:latin typeface="Freestyle Script" panose="030804020302050B0404" pitchFamily="66" charset="0"/>
              </a:rPr>
              <a:t>If You Were Raised: Col. 3:1</a:t>
            </a:r>
            <a:endParaRPr lang="en-US" dirty="0">
              <a:solidFill>
                <a:srgbClr val="800080"/>
              </a:solidFill>
              <a:latin typeface="Freestyle Script" panose="030804020302050B04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955957"/>
            <a:ext cx="9144000" cy="76200"/>
          </a:xfrm>
        </p:spPr>
        <p:txBody>
          <a:bodyPr>
            <a:normAutofit fontScale="250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8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1935"/>
            <a:ext cx="10515600" cy="93911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Freestyle Script" panose="030804020302050B0404" pitchFamily="66" charset="0"/>
              </a:rPr>
              <a:t>The Concept, Col. 2:12-13</a:t>
            </a:r>
            <a:endParaRPr lang="en-US" dirty="0">
              <a:solidFill>
                <a:srgbClr val="C00000"/>
              </a:solidFill>
              <a:latin typeface="Freestyle Script" panose="030804020302050B04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637108" cy="435133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660033"/>
                </a:solidFill>
                <a:latin typeface="Palatino Linotype" panose="02040502050505030304" pitchFamily="18" charset="0"/>
              </a:rPr>
              <a:t>Buried with Christ in Baptism, </a:t>
            </a:r>
          </a:p>
          <a:p>
            <a:pPr marL="0" indent="0">
              <a:buNone/>
            </a:pPr>
            <a:r>
              <a:rPr lang="en-US" dirty="0">
                <a:solidFill>
                  <a:srgbClr val="660033"/>
                </a:solidFill>
                <a:latin typeface="Palatino Linotype" panose="02040502050505030304" pitchFamily="18" charset="0"/>
              </a:rPr>
              <a:t>	</a:t>
            </a:r>
            <a:r>
              <a:rPr lang="en-US" dirty="0" smtClean="0">
                <a:solidFill>
                  <a:srgbClr val="660033"/>
                </a:solidFill>
                <a:latin typeface="Palatino Linotype" panose="02040502050505030304" pitchFamily="18" charset="0"/>
              </a:rPr>
              <a:t>Raised through faith in him from the dead</a:t>
            </a:r>
          </a:p>
          <a:p>
            <a:pPr marL="0" indent="0">
              <a:buNone/>
            </a:pPr>
            <a:endParaRPr lang="en-US" dirty="0">
              <a:solidFill>
                <a:srgbClr val="660033"/>
              </a:solidFill>
              <a:latin typeface="Palatino Linotype" panose="02040502050505030304" pitchFamily="18" charset="0"/>
            </a:endParaRPr>
          </a:p>
          <a:p>
            <a:r>
              <a:rPr lang="en-US" dirty="0" smtClean="0">
                <a:solidFill>
                  <a:srgbClr val="660033"/>
                </a:solidFill>
                <a:latin typeface="Palatino Linotype" panose="02040502050505030304" pitchFamily="18" charset="0"/>
              </a:rPr>
              <a:t>Having been dead through your sin, now made alive with Christ</a:t>
            </a:r>
          </a:p>
          <a:p>
            <a:pPr marL="0" indent="0">
              <a:buNone/>
            </a:pPr>
            <a:r>
              <a:rPr lang="en-US" dirty="0">
                <a:solidFill>
                  <a:srgbClr val="660033"/>
                </a:solidFill>
                <a:latin typeface="Palatino Linotype" panose="02040502050505030304" pitchFamily="18" charset="0"/>
              </a:rPr>
              <a:t>	</a:t>
            </a:r>
            <a:r>
              <a:rPr lang="en-US" dirty="0" smtClean="0">
                <a:solidFill>
                  <a:srgbClr val="660033"/>
                </a:solidFill>
                <a:latin typeface="Palatino Linotype" panose="02040502050505030304" pitchFamily="18" charset="0"/>
              </a:rPr>
              <a:t>He having forgiven us our sins.</a:t>
            </a:r>
          </a:p>
          <a:p>
            <a:pPr marL="0" indent="0">
              <a:buNone/>
            </a:pPr>
            <a:endParaRPr lang="en-US" dirty="0">
              <a:solidFill>
                <a:srgbClr val="660033"/>
              </a:solidFill>
              <a:latin typeface="Palatino Linotype" panose="02040502050505030304" pitchFamily="18" charset="0"/>
            </a:endParaRPr>
          </a:p>
          <a:p>
            <a:r>
              <a:rPr lang="en-US" dirty="0" smtClean="0">
                <a:solidFill>
                  <a:srgbClr val="660033"/>
                </a:solidFill>
                <a:latin typeface="Palatino Linotype" panose="02040502050505030304" pitchFamily="18" charset="0"/>
              </a:rPr>
              <a:t>As in Eph. 2:1, 5</a:t>
            </a:r>
          </a:p>
          <a:p>
            <a:pPr marL="0" indent="0">
              <a:buNone/>
            </a:pPr>
            <a:r>
              <a:rPr lang="en-US" dirty="0">
                <a:latin typeface="Palatino Linotype" panose="02040502050505030304" pitchFamily="18" charset="0"/>
              </a:rPr>
              <a:t>	</a:t>
            </a:r>
            <a:r>
              <a:rPr lang="en-US" dirty="0" smtClean="0">
                <a:latin typeface="Palatino Linotype" panose="0204050205050503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894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79310"/>
            <a:ext cx="10515600" cy="80464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rgbClr val="C00000"/>
                </a:solidFill>
                <a:latin typeface="Freestyle Script" panose="030804020302050B0404" pitchFamily="66" charset="0"/>
              </a:rPr>
              <a:t>Why </a:t>
            </a:r>
            <a:r>
              <a:rPr lang="en-US" sz="6700" dirty="0" smtClean="0">
                <a:solidFill>
                  <a:srgbClr val="C00000"/>
                </a:solidFill>
                <a:latin typeface="Freestyle Script" panose="030804020302050B0404" pitchFamily="66" charset="0"/>
              </a:rPr>
              <a:t>are</a:t>
            </a:r>
            <a:r>
              <a:rPr lang="en-US" sz="4800" dirty="0" smtClean="0">
                <a:solidFill>
                  <a:srgbClr val="C00000"/>
                </a:solidFill>
                <a:latin typeface="Freestyle Script" panose="030804020302050B0404" pitchFamily="66" charset="0"/>
              </a:rPr>
              <a:t> </a:t>
            </a:r>
            <a:r>
              <a:rPr lang="en-US" sz="5400" dirty="0" smtClean="0">
                <a:solidFill>
                  <a:srgbClr val="C00000"/>
                </a:solidFill>
                <a:latin typeface="Freestyle Script" panose="030804020302050B0404" pitchFamily="66" charset="0"/>
              </a:rPr>
              <a:t>we</a:t>
            </a:r>
            <a:r>
              <a:rPr lang="en-US" sz="4800" dirty="0" smtClean="0">
                <a:solidFill>
                  <a:srgbClr val="C00000"/>
                </a:solidFill>
                <a:latin typeface="Freestyle Script" panose="030804020302050B0404" pitchFamily="66" charset="0"/>
              </a:rPr>
              <a:t> dead – in sin?</a:t>
            </a:r>
            <a:endParaRPr lang="en-US" sz="4800" dirty="0">
              <a:solidFill>
                <a:srgbClr val="C00000"/>
              </a:solidFill>
              <a:latin typeface="Freestyle Script" panose="030804020302050B04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1177"/>
            <a:ext cx="10515600" cy="426578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660033"/>
                </a:solidFill>
                <a:latin typeface="Palatino Linotype" panose="02040502050505030304" pitchFamily="18" charset="0"/>
              </a:rPr>
              <a:t>God is our life (Dt. 30:20); Christ is our Life (Col. 3:4)</a:t>
            </a:r>
          </a:p>
          <a:p>
            <a:r>
              <a:rPr lang="en-US" sz="3200" dirty="0" smtClean="0">
                <a:solidFill>
                  <a:srgbClr val="660033"/>
                </a:solidFill>
                <a:latin typeface="Palatino Linotype" panose="02040502050505030304" pitchFamily="18" charset="0"/>
              </a:rPr>
              <a:t>More than mortal animation, </a:t>
            </a:r>
            <a:r>
              <a:rPr lang="en-US" sz="3200" dirty="0" smtClean="0">
                <a:solidFill>
                  <a:srgbClr val="C00000"/>
                </a:solidFill>
                <a:latin typeface="Palatino Linotype" panose="02040502050505030304" pitchFamily="18" charset="0"/>
              </a:rPr>
              <a:t>eternal life </a:t>
            </a:r>
            <a:r>
              <a:rPr lang="en-US" sz="3200" dirty="0" smtClean="0">
                <a:solidFill>
                  <a:srgbClr val="660033"/>
                </a:solidFill>
                <a:latin typeface="Palatino Linotype" panose="02040502050505030304" pitchFamily="18" charset="0"/>
              </a:rPr>
              <a:t>(Jn. 17:3)</a:t>
            </a:r>
          </a:p>
          <a:p>
            <a:r>
              <a:rPr lang="en-US" sz="3200" dirty="0" smtClean="0">
                <a:solidFill>
                  <a:srgbClr val="660033"/>
                </a:solidFill>
                <a:latin typeface="Palatino Linotype" panose="02040502050505030304" pitchFamily="18" charset="0"/>
              </a:rPr>
              <a:t>Sin separates, alienates us from God (Col. 1:21)</a:t>
            </a:r>
          </a:p>
          <a:p>
            <a:r>
              <a:rPr lang="en-US" sz="3200" dirty="0" smtClean="0">
                <a:solidFill>
                  <a:srgbClr val="660033"/>
                </a:solidFill>
                <a:latin typeface="Palatino Linotype" panose="02040502050505030304" pitchFamily="18" charset="0"/>
              </a:rPr>
              <a:t>Separated from God, separated from life, dead</a:t>
            </a:r>
          </a:p>
          <a:p>
            <a:r>
              <a:rPr lang="en-US" sz="3200" dirty="0" smtClean="0">
                <a:solidFill>
                  <a:srgbClr val="660033"/>
                </a:solidFill>
                <a:latin typeface="Palatino Linotype" panose="02040502050505030304" pitchFamily="18" charset="0"/>
              </a:rPr>
              <a:t>Even while in corporal, fleshly, life (e.g., I Tim. 5:6)</a:t>
            </a:r>
          </a:p>
          <a:p>
            <a:pPr marL="0" indent="0">
              <a:buNone/>
            </a:pPr>
            <a:endParaRPr lang="en-US" sz="3200" dirty="0" smtClean="0">
              <a:solidFill>
                <a:srgbClr val="660033"/>
              </a:solidFill>
              <a:latin typeface="Palatino Linotype" panose="02040502050505030304" pitchFamily="18" charset="0"/>
            </a:endParaRPr>
          </a:p>
          <a:p>
            <a:pPr marL="457200" lvl="1" indent="0">
              <a:buNone/>
            </a:pPr>
            <a:r>
              <a:rPr lang="en-US" sz="2800" dirty="0" smtClean="0">
                <a:solidFill>
                  <a:srgbClr val="660033"/>
                </a:solidFill>
                <a:latin typeface="Palatino Linotype" panose="02040502050505030304" pitchFamily="18" charset="0"/>
              </a:rPr>
              <a:t> </a:t>
            </a:r>
          </a:p>
          <a:p>
            <a:pPr marL="457200" lvl="1" indent="0">
              <a:buNone/>
            </a:pPr>
            <a:endParaRPr lang="en-US" dirty="0">
              <a:solidFill>
                <a:srgbClr val="660033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56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8247"/>
            <a:ext cx="10515600" cy="75809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Freestyle Script" panose="030804020302050B0404" pitchFamily="66" charset="0"/>
              </a:rPr>
              <a:t>The Process: Rom. 6:3-8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6676"/>
            <a:ext cx="10515600" cy="53144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(</a:t>
            </a:r>
            <a:r>
              <a:rPr lang="en-US" sz="3200" dirty="0" smtClean="0"/>
              <a:t>3)…</a:t>
            </a:r>
            <a:r>
              <a:rPr lang="en-US" sz="3200" dirty="0" smtClean="0">
                <a:solidFill>
                  <a:srgbClr val="700000"/>
                </a:solidFill>
              </a:rPr>
              <a:t>all we who were </a:t>
            </a:r>
            <a:r>
              <a:rPr lang="en-US" sz="3200" u="sng" dirty="0" smtClean="0">
                <a:solidFill>
                  <a:srgbClr val="FF0000"/>
                </a:solidFill>
              </a:rPr>
              <a:t>baptized, into Christ </a:t>
            </a:r>
            <a:r>
              <a:rPr lang="en-US" sz="3200" dirty="0" smtClean="0">
                <a:solidFill>
                  <a:srgbClr val="FF0000"/>
                </a:solidFill>
              </a:rPr>
              <a:t>Jesus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were baptized into his death </a:t>
            </a:r>
            <a:r>
              <a:rPr lang="en-US" sz="3200" dirty="0" smtClean="0"/>
              <a:t>(5:10)? (4)</a:t>
            </a:r>
            <a:r>
              <a:rPr lang="en-US" sz="3200" dirty="0" smtClean="0">
                <a:solidFill>
                  <a:srgbClr val="700000"/>
                </a:solidFill>
              </a:rPr>
              <a:t>We were </a:t>
            </a:r>
            <a:r>
              <a:rPr lang="en-US" sz="3200" dirty="0" smtClean="0">
                <a:solidFill>
                  <a:srgbClr val="FF0000"/>
                </a:solidFill>
              </a:rPr>
              <a:t>buried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700000"/>
                </a:solidFill>
              </a:rPr>
              <a:t>therefore through baptism into death (6:23), that </a:t>
            </a:r>
            <a:r>
              <a:rPr lang="en-US" sz="3200" dirty="0" smtClean="0">
                <a:solidFill>
                  <a:srgbClr val="FF0000"/>
                </a:solidFill>
              </a:rPr>
              <a:t>like as Christ was raised from the dead </a:t>
            </a:r>
            <a:r>
              <a:rPr lang="en-US" sz="3200" dirty="0" smtClean="0">
                <a:solidFill>
                  <a:srgbClr val="700000"/>
                </a:solidFill>
              </a:rPr>
              <a:t>through the glory of the father, so  we also might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walk in newness of life</a:t>
            </a:r>
            <a:r>
              <a:rPr lang="en-US" sz="3200" dirty="0" smtClean="0"/>
              <a:t>. (5)</a:t>
            </a:r>
            <a:r>
              <a:rPr lang="en-US" sz="3200" dirty="0" smtClean="0">
                <a:solidFill>
                  <a:srgbClr val="700000"/>
                </a:solidFill>
              </a:rPr>
              <a:t>For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if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700000"/>
                </a:solidFill>
              </a:rPr>
              <a:t>we have become united with him </a:t>
            </a:r>
            <a:r>
              <a:rPr lang="en-US" sz="3200" dirty="0" smtClean="0">
                <a:solidFill>
                  <a:srgbClr val="C00000"/>
                </a:solidFill>
              </a:rPr>
              <a:t>in the likeness </a:t>
            </a:r>
            <a:r>
              <a:rPr lang="en-US" sz="3200" dirty="0" smtClean="0">
                <a:solidFill>
                  <a:srgbClr val="700000"/>
                </a:solidFill>
              </a:rPr>
              <a:t>of his death, we shall be also in the likeness of his resurrection, (6)knowing this, that our old man was crucified with him, that the body of </a:t>
            </a:r>
            <a:r>
              <a:rPr lang="en-US" sz="3200" dirty="0" smtClean="0">
                <a:solidFill>
                  <a:srgbClr val="FF0000"/>
                </a:solidFill>
              </a:rPr>
              <a:t>sin</a:t>
            </a:r>
            <a:r>
              <a:rPr lang="en-US" sz="3200" dirty="0" smtClean="0">
                <a:solidFill>
                  <a:srgbClr val="700000"/>
                </a:solidFill>
              </a:rPr>
              <a:t> might be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FF0000"/>
                </a:solidFill>
              </a:rPr>
              <a:t>done away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rgbClr val="700000"/>
                </a:solidFill>
              </a:rPr>
              <a:t>that we should </a:t>
            </a:r>
            <a:r>
              <a:rPr lang="en-US" sz="3200" dirty="0" smtClean="0">
                <a:solidFill>
                  <a:srgbClr val="FF0000"/>
                </a:solidFill>
              </a:rPr>
              <a:t>no longer be in bondage to sin</a:t>
            </a:r>
            <a:r>
              <a:rPr lang="en-US" sz="3200" dirty="0" smtClean="0"/>
              <a:t>, (7)</a:t>
            </a:r>
            <a:r>
              <a:rPr lang="en-US" sz="3200" dirty="0" smtClean="0">
                <a:solidFill>
                  <a:srgbClr val="700000"/>
                </a:solidFill>
              </a:rPr>
              <a:t>for he that has died is justified from sin.     </a:t>
            </a:r>
            <a:endParaRPr lang="en-US" sz="3200" dirty="0">
              <a:solidFill>
                <a:srgbClr val="7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99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10515600" cy="955589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Freestyle Script" panose="030804020302050B0404" pitchFamily="66" charset="0"/>
              </a:rPr>
              <a:t>The Process: Rom. 6:3-8</a:t>
            </a:r>
            <a:endParaRPr lang="en-US" dirty="0">
              <a:solidFill>
                <a:srgbClr val="C00000"/>
              </a:solidFill>
              <a:latin typeface="Freestyle Script" panose="030804020302050B04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660033"/>
                </a:solidFill>
              </a:rPr>
              <a:t>Baptized </a:t>
            </a:r>
            <a:r>
              <a:rPr lang="en-US" sz="3200" u="sng" dirty="0" smtClean="0">
                <a:solidFill>
                  <a:srgbClr val="660033"/>
                </a:solidFill>
              </a:rPr>
              <a:t>into Christ</a:t>
            </a:r>
            <a:r>
              <a:rPr lang="en-US" sz="3200" dirty="0" smtClean="0">
                <a:solidFill>
                  <a:srgbClr val="660033"/>
                </a:solidFill>
              </a:rPr>
              <a:t>, baptized into his death, (5:10)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Buried with him through baptism </a:t>
            </a:r>
            <a:r>
              <a:rPr lang="en-US" sz="3200" dirty="0" smtClean="0">
                <a:solidFill>
                  <a:srgbClr val="660033"/>
                </a:solidFill>
              </a:rPr>
              <a:t>into death</a:t>
            </a:r>
          </a:p>
          <a:p>
            <a:r>
              <a:rPr lang="en-US" sz="3200" dirty="0" smtClean="0">
                <a:solidFill>
                  <a:srgbClr val="660033"/>
                </a:solidFill>
              </a:rPr>
              <a:t>That as he was raised, we also unto newness of life (v.4)         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rgbClr val="660033"/>
                </a:solidFill>
              </a:rPr>
              <a:t>	When? When baptized </a:t>
            </a:r>
            <a:r>
              <a:rPr lang="en-US" sz="3200" u="sng" dirty="0" smtClean="0">
                <a:solidFill>
                  <a:srgbClr val="660033"/>
                </a:solidFill>
              </a:rPr>
              <a:t>into</a:t>
            </a:r>
            <a:r>
              <a:rPr lang="en-US" sz="3200" dirty="0" smtClean="0">
                <a:solidFill>
                  <a:srgbClr val="660033"/>
                </a:solidFill>
              </a:rPr>
              <a:t> Christ</a:t>
            </a:r>
          </a:p>
          <a:p>
            <a:r>
              <a:rPr lang="en-US" sz="3200" dirty="0" smtClean="0">
                <a:solidFill>
                  <a:srgbClr val="660033"/>
                </a:solidFill>
              </a:rPr>
              <a:t>Being baptized into him, (v.3)</a:t>
            </a:r>
          </a:p>
          <a:p>
            <a:r>
              <a:rPr lang="en-US" sz="3200" dirty="0" smtClean="0">
                <a:solidFill>
                  <a:srgbClr val="660033"/>
                </a:solidFill>
              </a:rPr>
              <a:t>In him, crucified with him, no longer in bondage to sin. (v. 6)</a:t>
            </a:r>
            <a:endParaRPr lang="en-US" sz="3200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70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60174"/>
            <a:ext cx="10515600" cy="83202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Freestyle Script" panose="030804020302050B0404" pitchFamily="66" charset="0"/>
              </a:rPr>
              <a:t>The Clarity of Acts 2:36-38</a:t>
            </a:r>
            <a:endParaRPr lang="en-US" dirty="0">
              <a:solidFill>
                <a:srgbClr val="C00000"/>
              </a:solidFill>
              <a:latin typeface="Freestyle Script" panose="030804020302050B04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231" y="1474573"/>
            <a:ext cx="10933723" cy="481913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The Signs fulfilled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Work of the Holy Spirit from Joel 2:38ff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resurrection of Christ (we witnesses) </a:t>
            </a:r>
            <a:r>
              <a:rPr lang="en-US" dirty="0" err="1" smtClean="0">
                <a:solidFill>
                  <a:srgbClr val="002060"/>
                </a:solidFill>
              </a:rPr>
              <a:t>Psm</a:t>
            </a:r>
            <a:r>
              <a:rPr lang="en-US" dirty="0" smtClean="0">
                <a:solidFill>
                  <a:srgbClr val="002060"/>
                </a:solidFill>
              </a:rPr>
              <a:t>. 16:10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Christ ascended and ruling at right hand of God </a:t>
            </a:r>
            <a:r>
              <a:rPr lang="en-US" dirty="0" err="1" smtClean="0">
                <a:solidFill>
                  <a:srgbClr val="002060"/>
                </a:solidFill>
              </a:rPr>
              <a:t>Psm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r>
              <a:rPr lang="en-US" dirty="0" err="1" smtClean="0">
                <a:solidFill>
                  <a:srgbClr val="002060"/>
                </a:solidFill>
              </a:rPr>
              <a:t>Psm</a:t>
            </a:r>
            <a:r>
              <a:rPr lang="en-US" dirty="0" smtClean="0">
                <a:solidFill>
                  <a:srgbClr val="002060"/>
                </a:solidFill>
              </a:rPr>
              <a:t>. 110:1-3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All House of Israel, </a:t>
            </a:r>
            <a:r>
              <a:rPr lang="en-US" dirty="0" smtClean="0">
                <a:solidFill>
                  <a:srgbClr val="C00000"/>
                </a:solidFill>
              </a:rPr>
              <a:t>God made Lord and Christ, </a:t>
            </a:r>
            <a:r>
              <a:rPr lang="en-US" dirty="0" smtClean="0">
                <a:solidFill>
                  <a:srgbClr val="002060"/>
                </a:solidFill>
              </a:rPr>
              <a:t>whom </a:t>
            </a:r>
            <a:r>
              <a:rPr lang="en-US" dirty="0" smtClean="0">
                <a:solidFill>
                  <a:srgbClr val="C00000"/>
                </a:solidFill>
              </a:rPr>
              <a:t>you crucified </a:t>
            </a:r>
            <a:r>
              <a:rPr lang="en-US" dirty="0" smtClean="0">
                <a:solidFill>
                  <a:srgbClr val="002060"/>
                </a:solidFill>
              </a:rPr>
              <a:t>(v.36)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When they </a:t>
            </a:r>
            <a:r>
              <a:rPr lang="en-US" dirty="0" smtClean="0">
                <a:solidFill>
                  <a:srgbClr val="C00000"/>
                </a:solidFill>
              </a:rPr>
              <a:t>heard</a:t>
            </a:r>
            <a:r>
              <a:rPr lang="en-US" dirty="0" smtClean="0">
                <a:solidFill>
                  <a:srgbClr val="002060"/>
                </a:solidFill>
              </a:rPr>
              <a:t> this (Rom. 10:17) pricked in hearts</a:t>
            </a:r>
          </a:p>
          <a:p>
            <a:r>
              <a:rPr lang="en-US" u="sng" dirty="0" smtClean="0">
                <a:solidFill>
                  <a:srgbClr val="002060"/>
                </a:solidFill>
              </a:rPr>
              <a:t>Believing</a:t>
            </a:r>
            <a:r>
              <a:rPr lang="en-US" dirty="0" smtClean="0">
                <a:solidFill>
                  <a:srgbClr val="002060"/>
                </a:solidFill>
              </a:rPr>
              <a:t>, they asked what to do, told</a:t>
            </a:r>
          </a:p>
          <a:p>
            <a:r>
              <a:rPr lang="en-US" u="sng" dirty="0" smtClean="0">
                <a:solidFill>
                  <a:srgbClr val="002060"/>
                </a:solidFill>
              </a:rPr>
              <a:t>Repent</a:t>
            </a:r>
            <a:r>
              <a:rPr lang="en-US" dirty="0" smtClean="0">
                <a:solidFill>
                  <a:srgbClr val="002060"/>
                </a:solidFill>
              </a:rPr>
              <a:t> and be baptized, every one of you, for (</a:t>
            </a:r>
            <a:r>
              <a:rPr lang="en-US" dirty="0" smtClean="0">
                <a:solidFill>
                  <a:srgbClr val="C00000"/>
                </a:solidFill>
              </a:rPr>
              <a:t>unto</a:t>
            </a:r>
            <a:r>
              <a:rPr lang="en-US" dirty="0" smtClean="0">
                <a:solidFill>
                  <a:srgbClr val="002060"/>
                </a:solidFill>
              </a:rPr>
              <a:t>) the forgiveness of your sins  (NIDNTT)   (</a:t>
            </a:r>
            <a:r>
              <a:rPr lang="en-US" smtClean="0">
                <a:solidFill>
                  <a:srgbClr val="002060"/>
                </a:solidFill>
              </a:rPr>
              <a:t>e.g., Mt</a:t>
            </a:r>
            <a:r>
              <a:rPr lang="en-US" dirty="0" smtClean="0">
                <a:solidFill>
                  <a:srgbClr val="002060"/>
                </a:solidFill>
              </a:rPr>
              <a:t>. 26:28)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Acts 2:41: Such died, buried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C00000"/>
                </a:solidFill>
              </a:rPr>
              <a:t>raised, </a:t>
            </a:r>
            <a:r>
              <a:rPr lang="en-US" dirty="0" smtClean="0">
                <a:solidFill>
                  <a:srgbClr val="002060"/>
                </a:solidFill>
              </a:rPr>
              <a:t>forgiven, to newness of life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31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5459"/>
            <a:ext cx="10515600" cy="76611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  <a:latin typeface="Freestyle Script" panose="030804020302050B0404" pitchFamily="66" charset="0"/>
              </a:rPr>
              <a:t>If then you were raised together with Christ</a:t>
            </a:r>
            <a:endParaRPr lang="en-US" dirty="0">
              <a:solidFill>
                <a:srgbClr val="C00000"/>
              </a:solidFill>
              <a:latin typeface="Freestyle Script" panose="030804020302050B04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978" y="1672281"/>
            <a:ext cx="10812268" cy="447996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Palatino Linotype" panose="02040502050505030304" pitchFamily="18" charset="0"/>
              </a:rPr>
              <a:t> </a:t>
            </a:r>
            <a:r>
              <a:rPr lang="en-US" sz="4500" dirty="0" smtClean="0">
                <a:latin typeface="Palatino Linotype" panose="02040502050505030304" pitchFamily="18" charset="0"/>
              </a:rPr>
              <a:t>Seek the things that are above where Christ is</a:t>
            </a:r>
          </a:p>
          <a:p>
            <a:pPr marL="0" indent="0">
              <a:buNone/>
            </a:pPr>
            <a:r>
              <a:rPr lang="en-US" sz="4500" dirty="0">
                <a:latin typeface="Palatino Linotype" panose="02040502050505030304" pitchFamily="18" charset="0"/>
              </a:rPr>
              <a:t>	</a:t>
            </a:r>
            <a:r>
              <a:rPr lang="en-US" sz="4500" dirty="0" smtClean="0">
                <a:latin typeface="Palatino Linotype" panose="02040502050505030304" pitchFamily="18" charset="0"/>
              </a:rPr>
              <a:t>Where your treasure heart is, there your heart also, Mt.6:21</a:t>
            </a:r>
          </a:p>
          <a:p>
            <a:pPr marL="0" indent="0">
              <a:buNone/>
            </a:pPr>
            <a:r>
              <a:rPr lang="en-US" sz="4500" dirty="0" smtClean="0">
                <a:latin typeface="Palatino Linotype" panose="02040502050505030304" pitchFamily="18" charset="0"/>
              </a:rPr>
              <a:t>Set your minds on things above, not on things of the earth *  </a:t>
            </a:r>
            <a:r>
              <a:rPr lang="en-US" sz="2900" dirty="0" smtClean="0">
                <a:latin typeface="Palatino Linotype" panose="02040502050505030304" pitchFamily="18" charset="0"/>
              </a:rPr>
              <a:t>Erastus</a:t>
            </a:r>
          </a:p>
          <a:p>
            <a:pPr marL="0" indent="0">
              <a:buNone/>
            </a:pPr>
            <a:r>
              <a:rPr lang="en-US" sz="4500" dirty="0">
                <a:latin typeface="Palatino Linotype" panose="02040502050505030304" pitchFamily="18" charset="0"/>
              </a:rPr>
              <a:t>	</a:t>
            </a:r>
            <a:r>
              <a:rPr lang="en-US" sz="4500" dirty="0" smtClean="0">
                <a:latin typeface="Palatino Linotype" panose="02040502050505030304" pitchFamily="18" charset="0"/>
              </a:rPr>
              <a:t>Requires a change of thinking: Rom. 12:1-2</a:t>
            </a:r>
          </a:p>
          <a:p>
            <a:pPr marL="0" indent="0">
              <a:buNone/>
            </a:pPr>
            <a:r>
              <a:rPr lang="en-US" sz="4500" dirty="0">
                <a:latin typeface="Palatino Linotype" panose="02040502050505030304" pitchFamily="18" charset="0"/>
              </a:rPr>
              <a:t>	</a:t>
            </a:r>
            <a:r>
              <a:rPr lang="en-US" sz="4500" dirty="0" smtClean="0">
                <a:latin typeface="Palatino Linotype" panose="02040502050505030304" pitchFamily="18" charset="0"/>
              </a:rPr>
              <a:t>Not just enslaved to a list of rules, </a:t>
            </a:r>
            <a:r>
              <a:rPr lang="en-US" sz="4500" dirty="0" err="1" smtClean="0">
                <a:latin typeface="Palatino Linotype" panose="02040502050505030304" pitchFamily="18" charset="0"/>
              </a:rPr>
              <a:t>eg</a:t>
            </a:r>
            <a:r>
              <a:rPr lang="en-US" sz="4500" dirty="0" smtClean="0">
                <a:latin typeface="Palatino Linotype" panose="02040502050505030304" pitchFamily="18" charset="0"/>
              </a:rPr>
              <a:t>. Rebel teen.</a:t>
            </a:r>
          </a:p>
          <a:p>
            <a:pPr marL="0" indent="0">
              <a:buNone/>
            </a:pPr>
            <a:r>
              <a:rPr lang="en-US" sz="4500" dirty="0">
                <a:latin typeface="Palatino Linotype" panose="02040502050505030304" pitchFamily="18" charset="0"/>
              </a:rPr>
              <a:t>	</a:t>
            </a:r>
            <a:r>
              <a:rPr lang="en-US" sz="4500" dirty="0" smtClean="0">
                <a:latin typeface="Palatino Linotype" panose="02040502050505030304" pitchFamily="18" charset="0"/>
              </a:rPr>
              <a:t>“Break that child’s spirit?” Col. 3:21</a:t>
            </a:r>
          </a:p>
          <a:p>
            <a:pPr marL="0" indent="0">
              <a:buNone/>
            </a:pPr>
            <a:r>
              <a:rPr lang="en-US" sz="4500" dirty="0" smtClean="0">
                <a:latin typeface="Palatino Linotype" panose="02040502050505030304" pitchFamily="18" charset="0"/>
              </a:rPr>
              <a:t>	But unconditional love is not unconditional rights</a:t>
            </a:r>
          </a:p>
          <a:p>
            <a:pPr marL="0" indent="0">
              <a:buNone/>
            </a:pPr>
            <a:r>
              <a:rPr lang="en-US" sz="4500" dirty="0" smtClean="0">
                <a:latin typeface="Palatino Linotype" panose="02040502050505030304" pitchFamily="18" charset="0"/>
              </a:rPr>
              <a:t>	   Rom. 5:8, God loved; yet God requires, Acts 17:30; II Pet. 3:9           </a:t>
            </a:r>
          </a:p>
          <a:p>
            <a:pPr marL="0" indent="0">
              <a:buNone/>
            </a:pPr>
            <a:endParaRPr lang="en-US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sz="4500" dirty="0" smtClean="0">
                <a:latin typeface="Palatino Linotype" panose="02040502050505030304" pitchFamily="18" charset="0"/>
              </a:rPr>
              <a:t>So: “If….”  Next week:    Put to death….     Put on….</a:t>
            </a:r>
            <a:endParaRPr lang="en-US" sz="45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Palatino Linotype" panose="02040502050505030304" pitchFamily="18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160080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414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Freestyle Script</vt:lpstr>
      <vt:lpstr>Palatino Linotype</vt:lpstr>
      <vt:lpstr>Office Theme</vt:lpstr>
      <vt:lpstr>If You Were Raised: Col. 3:1</vt:lpstr>
      <vt:lpstr>The Concept, Col. 2:12-13</vt:lpstr>
      <vt:lpstr>Why are we dead – in sin?</vt:lpstr>
      <vt:lpstr>The Process: Rom. 6:3-8</vt:lpstr>
      <vt:lpstr>The Process: Rom. 6:3-8</vt:lpstr>
      <vt:lpstr>The Clarity of Acts 2:36-38</vt:lpstr>
      <vt:lpstr>If then you were raised together with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You Were Raised: Col. 3:1</dc:title>
  <dc:creator>Burris Smelser</dc:creator>
  <cp:lastModifiedBy>Burris Smelser</cp:lastModifiedBy>
  <cp:revision>31</cp:revision>
  <dcterms:created xsi:type="dcterms:W3CDTF">2023-07-15T16:32:46Z</dcterms:created>
  <dcterms:modified xsi:type="dcterms:W3CDTF">2023-07-16T04:01:21Z</dcterms:modified>
</cp:coreProperties>
</file>