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FD7-C051-4770-8E9E-D98FCB27583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1C9F-693D-456B-A1AB-6DA5525C1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FD7-C051-4770-8E9E-D98FCB27583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1C9F-693D-456B-A1AB-6DA5525C1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2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FD7-C051-4770-8E9E-D98FCB27583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1C9F-693D-456B-A1AB-6DA5525C1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1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FD7-C051-4770-8E9E-D98FCB27583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1C9F-693D-456B-A1AB-6DA5525C1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59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FD7-C051-4770-8E9E-D98FCB27583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1C9F-693D-456B-A1AB-6DA5525C1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2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FD7-C051-4770-8E9E-D98FCB27583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1C9F-693D-456B-A1AB-6DA5525C1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5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FD7-C051-4770-8E9E-D98FCB27583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1C9F-693D-456B-A1AB-6DA5525C1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2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FD7-C051-4770-8E9E-D98FCB27583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1C9F-693D-456B-A1AB-6DA5525C1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6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FD7-C051-4770-8E9E-D98FCB27583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1C9F-693D-456B-A1AB-6DA5525C1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0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FD7-C051-4770-8E9E-D98FCB27583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1C9F-693D-456B-A1AB-6DA5525C1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3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FFD7-C051-4770-8E9E-D98FCB27583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1C9F-693D-456B-A1AB-6DA5525C1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3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1FFD7-C051-4770-8E9E-D98FCB27583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A1C9F-693D-456B-A1AB-6DA5525C1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35674" y="2446638"/>
            <a:ext cx="10008973" cy="914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Freestyle Script" panose="030804020302050B0404" pitchFamily="66" charset="0"/>
              </a:rPr>
              <a:t>Qualifications of Elders</a:t>
            </a:r>
            <a:endParaRPr lang="en-US" dirty="0">
              <a:solidFill>
                <a:srgbClr val="C0000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2854" y="5667632"/>
            <a:ext cx="9144000" cy="81760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1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8541"/>
            <a:ext cx="10515600" cy="741406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Scriptural Designations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2984"/>
            <a:ext cx="10515600" cy="421777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Elders (older)</a:t>
            </a:r>
          </a:p>
          <a:p>
            <a:endParaRPr lang="en-US" sz="32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Bishops (Overseers)  </a:t>
            </a:r>
          </a:p>
          <a:p>
            <a:endParaRPr lang="en-US" sz="32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Pastors (</a:t>
            </a:r>
            <a:r>
              <a:rPr lang="en-US" sz="3200" smtClean="0">
                <a:solidFill>
                  <a:schemeClr val="accent5">
                    <a:lumMod val="50000"/>
                  </a:schemeClr>
                </a:solidFill>
              </a:rPr>
              <a:t>Shepherds)  </a:t>
            </a:r>
            <a:endParaRPr lang="en-US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u="sng" dirty="0" smtClean="0">
                <a:solidFill>
                  <a:schemeClr val="accent5">
                    <a:lumMod val="50000"/>
                  </a:schemeClr>
                </a:solidFill>
              </a:rPr>
              <a:t>Mature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men who </a:t>
            </a:r>
            <a:r>
              <a:rPr lang="en-US" u="sng" dirty="0" smtClean="0">
                <a:solidFill>
                  <a:schemeClr val="accent5">
                    <a:lumMod val="50000"/>
                  </a:schemeClr>
                </a:solidFill>
              </a:rPr>
              <a:t>guide and watch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over the flock as </a:t>
            </a:r>
            <a:r>
              <a:rPr lang="en-US" u="sng" dirty="0" smtClean="0">
                <a:solidFill>
                  <a:schemeClr val="accent5">
                    <a:lumMod val="50000"/>
                  </a:schemeClr>
                </a:solidFill>
              </a:rPr>
              <a:t>shepherds</a:t>
            </a:r>
            <a:endParaRPr lang="en-US" u="sng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2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6076"/>
            <a:ext cx="10515600" cy="9061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The Shepherd Emphasis</a:t>
            </a:r>
            <a:endParaRPr lang="en-US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4521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Acts 20:17, 28: Take heed…unto the flock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	        In which made overseers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	        To feed the church of the Lord</a:t>
            </a:r>
          </a:p>
          <a:p>
            <a:pPr marL="0" indent="0">
              <a:buNone/>
            </a:pP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I Pet. 5:1-3:        Tend the flock of God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	         Overseeing (watching, seeing over)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                  Examples to the flock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                     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095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9557"/>
            <a:ext cx="10515600" cy="76611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Mature, Still Things to Learn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305"/>
            <a:ext cx="10515600" cy="49705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The Gathering in Jerusalem, Acts 1	5:6, 11: Apostles, Elders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All the Multitude</a:t>
            </a:r>
          </a:p>
          <a:p>
            <a:pPr marL="0" indent="0">
              <a:buNone/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Forgotten: Acts 11:18: To gentiles God granted repentance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Recognition by James: Acts 15:14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ff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:   To this agree the prophets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Remedial Action: Acts 15:22: Apostles and elders, with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 the whole church</a:t>
            </a:r>
          </a:p>
          <a:p>
            <a:pPr marL="0" indent="0">
              <a:buNone/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575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395" y="518985"/>
            <a:ext cx="9860691" cy="74964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With mature, but fallible, leadership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6994" y="1524000"/>
            <a:ext cx="9144000" cy="4786184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Mt. 20:25-26: You know that the rulers of the gentiles </a:t>
            </a:r>
            <a:r>
              <a:rPr lang="en-US" sz="3200" i="1" u="sng" dirty="0" smtClean="0">
                <a:solidFill>
                  <a:schemeClr val="accent5">
                    <a:lumMod val="75000"/>
                  </a:schemeClr>
                </a:solidFill>
              </a:rPr>
              <a:t>lord it over</a:t>
            </a:r>
            <a:r>
              <a:rPr lang="en-US" sz="3200" u="sng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them, and their great ones exercise authority over them. </a:t>
            </a:r>
            <a:r>
              <a:rPr lang="en-US" sz="3200" b="1" i="1" u="sng" dirty="0" smtClean="0">
                <a:solidFill>
                  <a:schemeClr val="accent5">
                    <a:lumMod val="75000"/>
                  </a:schemeClr>
                </a:solidFill>
              </a:rPr>
              <a:t>Not so shall it be among you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l"/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I Pet. 5:3: Tend, </a:t>
            </a:r>
            <a:r>
              <a:rPr lang="en-US" sz="3200" i="1" u="sng" dirty="0" smtClean="0">
                <a:solidFill>
                  <a:schemeClr val="accent5">
                    <a:lumMod val="75000"/>
                  </a:schemeClr>
                </a:solidFill>
              </a:rPr>
              <a:t>not lording over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(domineering over), but making yourselves examples to the flock.</a:t>
            </a:r>
          </a:p>
          <a:p>
            <a:pPr algn="l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If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wrong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, must not stay wrong: Mt. 15:1ff, 14,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blind</a:t>
            </a:r>
          </a:p>
          <a:p>
            <a:pPr algn="l"/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Careful of Self –will; Titus 1:7  not mean can grant everything requested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556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2637" y="438623"/>
            <a:ext cx="10495005" cy="772339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Choosing Scriptural Leaders, You can….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7923" y="1631093"/>
            <a:ext cx="10420865" cy="4376308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Heb. 13:17:  </a:t>
            </a:r>
          </a:p>
          <a:p>
            <a:pPr algn="l"/>
            <a:r>
              <a:rPr lang="en-US" sz="2800" u="sng" dirty="0" smtClean="0">
                <a:solidFill>
                  <a:schemeClr val="accent5">
                    <a:lumMod val="75000"/>
                  </a:schemeClr>
                </a:solidFill>
              </a:rPr>
              <a:t>Obey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them that that rule (</a:t>
            </a:r>
            <a:r>
              <a:rPr lang="en-US" sz="2800" u="sng" dirty="0" err="1" smtClean="0">
                <a:solidFill>
                  <a:schemeClr val="accent5">
                    <a:lumMod val="75000"/>
                  </a:schemeClr>
                </a:solidFill>
                <a:latin typeface="Power BibleCD Greek" panose="00000400000000000000" pitchFamily="2" charset="0"/>
              </a:rPr>
              <a:t>peifo</a:t>
            </a:r>
            <a:r>
              <a:rPr lang="en-US" sz="2800" u="sng" dirty="0" smtClean="0">
                <a:solidFill>
                  <a:schemeClr val="accent5">
                    <a:lumMod val="75000"/>
                  </a:schemeClr>
                </a:solidFill>
                <a:latin typeface="Power BibleCD Greek" panose="00000400000000000000" pitchFamily="2" charset="0"/>
              </a:rPr>
              <a:t> </a:t>
            </a:r>
            <a:r>
              <a:rPr lang="en-US" sz="2800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lead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) you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 “</a:t>
            </a:r>
            <a:r>
              <a:rPr lang="en-US" sz="2800" b="1" i="1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 persuaded by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”.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This not the obedience in Acts 5;29; Heb. 5:9; Mt. 28:18</a:t>
            </a:r>
          </a:p>
          <a:p>
            <a:pPr algn="l"/>
            <a:r>
              <a:rPr lang="en-US" sz="2800" b="1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Yield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: (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ʿ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Power BibleCD Greek" panose="00000400000000000000" pitchFamily="2" charset="0"/>
              </a:rPr>
              <a:t>upeiko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)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Men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to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whom you can submit, Yield, give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deference to:  Leaders, not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commanders, But obviously yielding respect.</a:t>
            </a:r>
          </a:p>
          <a:p>
            <a:pPr algn="l"/>
            <a:endParaRPr lang="en-US" sz="28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algn="l"/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Authority 1: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Body or person exercising power or command </a:t>
            </a:r>
          </a:p>
          <a:p>
            <a:pPr algn="l"/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Authority 2: Power to influence the conduct and actions of others,         	personal or practical influence</a:t>
            </a:r>
          </a:p>
          <a:p>
            <a:pPr algn="l"/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128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3600" b="1" u="sng">
                <a:solidFill>
                  <a:srgbClr val="009900"/>
                </a:solidFill>
              </a:rPr>
              <a:t>OBEY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1"/>
            <a:ext cx="8229600" cy="4754563"/>
          </a:xfrm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“To Be Persuaded, to Listen to, to Obey…”</a:t>
            </a:r>
          </a:p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“The Obedience is not by Submission to Authority, But Resulting from Pesuasion”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                                         </a:t>
            </a:r>
            <a:r>
              <a:rPr lang="en-US" altLang="en-US" sz="2400">
                <a:latin typeface="Times New Roman" panose="02020603050405020304" pitchFamily="18" charset="0"/>
              </a:rPr>
              <a:t>W.E. Vine</a:t>
            </a:r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40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362" y="578665"/>
            <a:ext cx="10766854" cy="77234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Three Unique, Specified, Qualities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73237"/>
            <a:ext cx="9144000" cy="4380427"/>
          </a:xfrm>
        </p:spPr>
        <p:txBody>
          <a:bodyPr>
            <a:normAutofit/>
          </a:bodyPr>
          <a:lstStyle/>
          <a:p>
            <a:pPr algn="l"/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Family Requirement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 Husband of one wife, ruling house well, children in subjection with all gravity, believing children.  I Tim. 3:2,4; Titus 1:6.</a:t>
            </a:r>
          </a:p>
          <a:p>
            <a:pPr algn="l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“If a man knows not how to 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rule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his own house, how shall he 	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take care of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the house of God?” I Tim. 3:5   </a:t>
            </a:r>
            <a:r>
              <a:rPr lang="en-US" b="1" dirty="0" smtClean="0">
                <a:solidFill>
                  <a:srgbClr val="FF0000"/>
                </a:solidFill>
              </a:rPr>
              <a:t>***</a:t>
            </a:r>
            <a:endParaRPr lang="en-US" dirty="0" smtClean="0">
              <a:solidFill>
                <a:srgbClr val="FF0000"/>
              </a:solidFill>
            </a:endParaRPr>
          </a:p>
          <a:p>
            <a:pPr algn="l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+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u="sng" dirty="0">
                <a:solidFill>
                  <a:schemeClr val="accent5">
                    <a:lumMod val="75000"/>
                  </a:schemeClr>
                </a:solidFill>
              </a:rPr>
              <a:t>Leadership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 In 3:4, the rule is, to stand in front, hence to lead.</a:t>
            </a:r>
          </a:p>
          <a:p>
            <a:pPr algn="l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Apt </a:t>
            </a:r>
            <a:r>
              <a:rPr lang="en-US" u="sng" dirty="0">
                <a:solidFill>
                  <a:schemeClr val="accent5">
                    <a:lumMod val="75000"/>
                  </a:schemeClr>
                </a:solidFill>
              </a:rPr>
              <a:t>to teach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 Titus 1:11. Also effectively impart; Eph. 4:11, some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are singularly pastors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(shepherds) and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teachers. Can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preacher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be? I Pet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 5:1; I Tim. 5:17</a:t>
            </a:r>
          </a:p>
          <a:p>
            <a:pPr algn="l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20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306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Freestyle Script</vt:lpstr>
      <vt:lpstr>Palatino Linotype</vt:lpstr>
      <vt:lpstr>Power BibleCD Greek</vt:lpstr>
      <vt:lpstr>Times New Roman</vt:lpstr>
      <vt:lpstr>Office Theme</vt:lpstr>
      <vt:lpstr>Qualifications of Elders</vt:lpstr>
      <vt:lpstr>Scriptural Designations</vt:lpstr>
      <vt:lpstr>The Shepherd Emphasis</vt:lpstr>
      <vt:lpstr>Mature, Still Things to Learn</vt:lpstr>
      <vt:lpstr>With mature, but fallible, leadership</vt:lpstr>
      <vt:lpstr>Choosing Scriptural Leaders, You can….</vt:lpstr>
      <vt:lpstr>OBEY</vt:lpstr>
      <vt:lpstr>Three Unique, Specified, Qualities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Qualifications of Elders</dc:title>
  <dc:creator>Burris Smelser</dc:creator>
  <cp:lastModifiedBy>Burris Smelser</cp:lastModifiedBy>
  <cp:revision>20</cp:revision>
  <dcterms:created xsi:type="dcterms:W3CDTF">2023-02-11T19:03:23Z</dcterms:created>
  <dcterms:modified xsi:type="dcterms:W3CDTF">2023-02-12T04:34:53Z</dcterms:modified>
</cp:coreProperties>
</file>