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67" r:id="rId9"/>
    <p:sldId id="263" r:id="rId10"/>
    <p:sldId id="269" r:id="rId11"/>
    <p:sldId id="268" r:id="rId12"/>
    <p:sldId id="273" r:id="rId13"/>
    <p:sldId id="270" r:id="rId14"/>
    <p:sldId id="264" r:id="rId15"/>
    <p:sldId id="265" r:id="rId16"/>
    <p:sldId id="266" r:id="rId17"/>
    <p:sldId id="271" r:id="rId18"/>
    <p:sldId id="262" r:id="rId19"/>
    <p:sldId id="272" r:id="rId20"/>
    <p:sldId id="275" r:id="rId21"/>
    <p:sldId id="276" r:id="rId22"/>
    <p:sldId id="274" r:id="rId23"/>
    <p:sldId id="278" r:id="rId24"/>
    <p:sldId id="279" r:id="rId25"/>
    <p:sldId id="280" r:id="rId26"/>
    <p:sldId id="282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3" r:id="rId42"/>
    <p:sldId id="297" r:id="rId43"/>
    <p:sldId id="298" r:id="rId44"/>
    <p:sldId id="299" r:id="rId45"/>
    <p:sldId id="300" r:id="rId46"/>
    <p:sldId id="301" r:id="rId47"/>
    <p:sldId id="306" r:id="rId48"/>
    <p:sldId id="307" r:id="rId49"/>
    <p:sldId id="308" r:id="rId50"/>
    <p:sldId id="309" r:id="rId51"/>
    <p:sldId id="310" r:id="rId52"/>
    <p:sldId id="312" r:id="rId53"/>
    <p:sldId id="302" r:id="rId54"/>
    <p:sldId id="314" r:id="rId55"/>
    <p:sldId id="305" r:id="rId56"/>
    <p:sldId id="313" r:id="rId57"/>
    <p:sldId id="311" r:id="rId58"/>
  </p:sldIdLst>
  <p:sldSz cx="12192000" cy="6858000"/>
  <p:notesSz cx="6858000" cy="9144000"/>
  <p:embeddedFontLst>
    <p:embeddedFont>
      <p:font typeface="Arial Narrow" panose="020B0606020202030204" pitchFamily="34" charset="0"/>
      <p:regular r:id="rId59"/>
      <p:bold r:id="rId60"/>
      <p:italic r:id="rId61"/>
      <p:boldItalic r:id="rId62"/>
    </p:embeddedFont>
    <p:embeddedFont>
      <p:font typeface="Brush Script MT" panose="03060802040406070304" pitchFamily="66" charset="0"/>
      <p: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Curlz MT" panose="04040404050702020202" pitchFamily="82" charset="0"/>
      <p:regular r:id="rId70"/>
    </p:embeddedFont>
    <p:embeddedFont>
      <p:font typeface="Palatino Linotype" panose="02040502050505030304" pitchFamily="18" charset="0"/>
      <p:regular r:id="rId71"/>
      <p:bold r:id="rId72"/>
      <p:italic r:id="rId73"/>
      <p:boldItalic r:id="rId74"/>
    </p:embeddedFont>
    <p:embeddedFont>
      <p:font typeface="Papyrus" panose="03070502060502030205" pitchFamily="66" charset="0"/>
      <p:regular r:id="rId75"/>
    </p:embeddedFont>
    <p:embeddedFont>
      <p:font typeface="Sinaiticus" panose="020B0604020202020204"/>
      <p:regular r:id="rId76"/>
    </p:embeddedFont>
    <p:embeddedFont>
      <p:font typeface="Verdana" panose="020B0604030504040204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E80C1C-3200-4E64-BB7A-B96C2ABCD224}" v="1779" dt="2022-12-11T08:15:18.6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font" Target="fonts/font18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Extant Manuscript Distribution by Century of Origin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Sheet1!$A$3:$A$20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</c:numCache>
            </c:numRef>
          </c:cat>
          <c:val>
            <c:numRef>
              <c:f>Sheet1!$B$3:$B$20</c:f>
              <c:numCache>
                <c:formatCode>General</c:formatCode>
                <c:ptCount val="18"/>
                <c:pt idx="0">
                  <c:v>5</c:v>
                </c:pt>
                <c:pt idx="1">
                  <c:v>34</c:v>
                </c:pt>
                <c:pt idx="2">
                  <c:v>36</c:v>
                </c:pt>
                <c:pt idx="3">
                  <c:v>52</c:v>
                </c:pt>
                <c:pt idx="4">
                  <c:v>69</c:v>
                </c:pt>
                <c:pt idx="5">
                  <c:v>42</c:v>
                </c:pt>
                <c:pt idx="6">
                  <c:v>30</c:v>
                </c:pt>
                <c:pt idx="7">
                  <c:v>60</c:v>
                </c:pt>
                <c:pt idx="8">
                  <c:v>143</c:v>
                </c:pt>
                <c:pt idx="9">
                  <c:v>436</c:v>
                </c:pt>
                <c:pt idx="10">
                  <c:v>586</c:v>
                </c:pt>
                <c:pt idx="11">
                  <c:v>569</c:v>
                </c:pt>
                <c:pt idx="12">
                  <c:v>535</c:v>
                </c:pt>
                <c:pt idx="13">
                  <c:v>248</c:v>
                </c:pt>
                <c:pt idx="14">
                  <c:v>138</c:v>
                </c:pt>
                <c:pt idx="15">
                  <c:v>44</c:v>
                </c:pt>
                <c:pt idx="16">
                  <c:v>16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72-4FB9-A0A1-4DECE7B69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1724144"/>
        <c:axId val="1761727888"/>
      </c:barChart>
      <c:catAx>
        <c:axId val="176172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727888"/>
        <c:crosses val="autoZero"/>
        <c:auto val="1"/>
        <c:lblAlgn val="ctr"/>
        <c:lblOffset val="100"/>
        <c:noMultiLvlLbl val="0"/>
      </c:catAx>
      <c:valAx>
        <c:axId val="176172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72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Extant Manuscript Distribution by Century of Origin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Sheet1!$A$3:$A$20</c:f>
              <c:numCache>
                <c:formatCode>General</c:formatCode>
                <c:ptCount val="18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</c:numCache>
            </c:numRef>
          </c:cat>
          <c:val>
            <c:numRef>
              <c:f>Sheet1!$B$3:$B$20</c:f>
              <c:numCache>
                <c:formatCode>General</c:formatCode>
                <c:ptCount val="18"/>
                <c:pt idx="0">
                  <c:v>5</c:v>
                </c:pt>
                <c:pt idx="1">
                  <c:v>34</c:v>
                </c:pt>
                <c:pt idx="2">
                  <c:v>36</c:v>
                </c:pt>
                <c:pt idx="3">
                  <c:v>52</c:v>
                </c:pt>
                <c:pt idx="4">
                  <c:v>69</c:v>
                </c:pt>
                <c:pt idx="5">
                  <c:v>42</c:v>
                </c:pt>
                <c:pt idx="6">
                  <c:v>30</c:v>
                </c:pt>
                <c:pt idx="7">
                  <c:v>60</c:v>
                </c:pt>
                <c:pt idx="8">
                  <c:v>143</c:v>
                </c:pt>
                <c:pt idx="9">
                  <c:v>436</c:v>
                </c:pt>
                <c:pt idx="10">
                  <c:v>586</c:v>
                </c:pt>
                <c:pt idx="11">
                  <c:v>569</c:v>
                </c:pt>
                <c:pt idx="12">
                  <c:v>535</c:v>
                </c:pt>
                <c:pt idx="13">
                  <c:v>248</c:v>
                </c:pt>
                <c:pt idx="14">
                  <c:v>138</c:v>
                </c:pt>
                <c:pt idx="15">
                  <c:v>44</c:v>
                </c:pt>
                <c:pt idx="16">
                  <c:v>16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3D-4306-A2B2-073A85ACF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1724144"/>
        <c:axId val="1761727888"/>
      </c:barChart>
      <c:catAx>
        <c:axId val="176172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727888"/>
        <c:crosses val="autoZero"/>
        <c:auto val="1"/>
        <c:lblAlgn val="ctr"/>
        <c:lblOffset val="100"/>
        <c:noMultiLvlLbl val="0"/>
      </c:catAx>
      <c:valAx>
        <c:axId val="176172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724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784F9-1D8B-55D9-10A6-D41CFA20C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5E443-DF04-CD74-D2A2-AB7287337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3A0A0-22EC-6E0E-4526-7CAF4AD8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06A3-173C-B5C8-F969-E5547E75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51ECC-E0BF-76E3-6D8A-0DE8BFD3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8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7AB4A-EA05-2890-2E63-6B5159BC0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07F0DE-5A7A-10A9-349A-8BE7A3D16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0224C-4F50-9332-473B-2FAFC50F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007E-9968-8CE1-D26A-AAAFA2E28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09E8B-824F-9EC9-F2A9-F5AF0B24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9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E4B85-0E63-1674-E454-1ADF25C675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604D0-6123-3F89-BE3E-17DC09318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AE41-AD83-F4F9-D4E0-3969EBFB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EB9D2-013F-F464-5A72-7B111285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9FF7F-E09B-6213-44C4-29595532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51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EF2F5-B18F-8DBC-9A89-CDD7C07ED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861E6-7ED0-1E2E-306A-990866E1C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57D9E-B6F1-800B-F23C-7EC8FC52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B49E3-C4E8-94E6-B533-B7958EDA0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A6A59-29D0-1DB8-6773-93C0E589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7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DB29-7F30-4EAC-225C-321E4B623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A4246-366C-DA0C-C4A6-D761BEDDD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5567-2323-D356-3737-02762275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618F3-A04B-EE2C-91FC-2F68295E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264B4-386E-7C59-ABD8-55CD1D893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8E954-CAB2-7E12-4103-AD871E4D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E9DA6-A5A2-D4ED-0A2B-057AE70A8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C77B2-949F-65D3-53B2-9418C5835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46316-691C-2A2A-66ED-212F9DACC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F8124-0739-E7F8-00BC-E4FA3D0A4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D863C-0838-D67A-BA2E-ED0E2FECA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4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0EF87-8FFF-9F53-4CCC-04A4DB747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D2731-4FB8-98B1-37BC-D62479949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CB8E3-8B5D-E7DB-D3B5-B93365511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348BB-FBAA-1F8E-AAE0-5F10EB230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1D2B2-D398-62BB-690F-B80A0CA14F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4D5AF-1343-1ABB-726E-3F4DFF8C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B3091D-9D02-5C0F-5FF6-E1208A7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102133-FC33-3290-71E4-40AF02DC7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3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EE140-8520-3883-89FE-69676DA7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A4427-ACBF-367B-10C7-064B4920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8FBD2-B4A5-5C97-BAAE-9871EE500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2BA87-831D-4E06-D5F8-F6B245DA5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2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5AC1DE-5FC4-F9DC-1B70-B95B9D96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C3E94D-C264-9C69-1E4E-956ABE8BF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7E85B-164A-332A-EB68-ED770CAD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98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1C6A-2FF8-5646-C1B3-A78308D7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6490C-06A8-B08B-262B-BC406C50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4CECF-7391-887B-BA47-E0567036D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5F518-5DC4-6C01-443D-56DB49A9E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AB988-A8B6-B9FC-48EF-453205A1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A043E-8B39-4A61-4BA8-4E5221D0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1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BEA6-A8C9-0A77-CE4A-BCBA6DA2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DD1038-D6B3-41D3-7091-C820065ED9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A6363-DB72-1282-8A10-D736DA49F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2C6F1-002B-79F1-B42E-0D0CF1AC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83D16-2B5D-F25E-4EC8-DC49F2E9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32CC0-7A87-4456-6119-A8F47830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A9CBD3-8625-C19D-00F7-9748BCFB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781A8-2452-2AF2-2A1C-D0F3B8D3E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EE8ED-4BBA-4FFB-7DFF-37C098667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A3239-71A5-4E98-ABC3-69601A94D956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3F9C6-8582-E5E3-ECAF-FA20D4652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C809-8D37-6882-4766-4592C52BF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61769-457B-4918-8216-2F2CD8B26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7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6.png"/><Relationship Id="rId4" Type="http://schemas.openxmlformats.org/officeDocument/2006/relationships/image" Target="../media/image1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sinessinsider.com/author/joe-avell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r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61E286A-50B7-F603-65F4-83CF748E51FF}"/>
              </a:ext>
            </a:extLst>
          </p:cNvPr>
          <p:cNvSpPr txBox="1"/>
          <p:nvPr/>
        </p:nvSpPr>
        <p:spPr>
          <a:xfrm>
            <a:off x="4318781" y="2067951"/>
            <a:ext cx="37420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Has the Bible been corrupted?</a:t>
            </a:r>
          </a:p>
        </p:txBody>
      </p:sp>
    </p:spTree>
    <p:extLst>
      <p:ext uri="{BB962C8B-B14F-4D97-AF65-F5344CB8AC3E}">
        <p14:creationId xmlns:p14="http://schemas.microsoft.com/office/powerpoint/2010/main" val="283094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TESTAMENT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 of 2012, more than 5,700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many of the oldest on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papyrus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which wasn’t very durable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47C15E-6FBA-FD7D-5AC3-9495ED5C59B2}"/>
              </a:ext>
            </a:extLst>
          </p:cNvPr>
          <p:cNvCxnSpPr/>
          <p:nvPr/>
        </p:nvCxnSpPr>
        <p:spPr>
          <a:xfrm flipH="1">
            <a:off x="296337" y="5781823"/>
            <a:ext cx="11013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Papyrus (by Andy Polaine, CC BY-NC-SA)">
            <a:extLst>
              <a:ext uri="{FF2B5EF4-FFF2-40B4-BE49-F238E27FC236}">
                <a16:creationId xmlns:a16="http://schemas.microsoft.com/office/drawing/2014/main" id="{B9E5556E-D901-C8F2-198E-66D14770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22" y="2414478"/>
            <a:ext cx="6651978" cy="444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957516-DC67-2E50-546F-1DCE571FC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" y="2404952"/>
            <a:ext cx="5607541" cy="445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8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TESTAMENT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 of 2012, more than 5,700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many of the oldest on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papyrus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which wasn’t very durable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1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About 125 NT papyri exist today</a:t>
            </a:r>
          </a:p>
          <a:p>
            <a:pPr lvl="1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Most are from the 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</a:t>
            </a:r>
            <a:r>
              <a:rPr lang="en-US" sz="2800" b="1" u="sng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rd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4</a:t>
            </a:r>
            <a:r>
              <a:rPr lang="en-US" sz="2800" b="1" u="sng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centuries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from the 2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nd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century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as late as the 7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possibly 8</a:t>
            </a:r>
            <a:r>
              <a:rPr lang="en-US" sz="28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century</a:t>
            </a:r>
          </a:p>
        </p:txBody>
      </p:sp>
    </p:spTree>
    <p:extLst>
      <p:ext uri="{BB962C8B-B14F-4D97-AF65-F5344CB8AC3E}">
        <p14:creationId xmlns:p14="http://schemas.microsoft.com/office/powerpoint/2010/main" val="111090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TESTAMENT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 of 2012, more than 5,700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many of the oldest on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papyrus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which wasn’t very durable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others on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parchment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some (“ostraca”) on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broken pottery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pieces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09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1505D3-CDA5-EE52-6FC4-A4320A0FA4FD}"/>
              </a:ext>
            </a:extLst>
          </p:cNvPr>
          <p:cNvSpPr/>
          <p:nvPr/>
        </p:nvSpPr>
        <p:spPr>
          <a:xfrm>
            <a:off x="1026942" y="4712677"/>
            <a:ext cx="10874326" cy="1505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TESTAMENT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 of 2012, more than 5,700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hundreds are “uncials”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thousands are “minuscules”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ABFC6-6C8B-3343-D7E1-1E1390344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2"/>
          <a:stretch/>
        </p:blipFill>
        <p:spPr bwMode="auto">
          <a:xfrm>
            <a:off x="263712" y="4712677"/>
            <a:ext cx="827810" cy="150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47C15E-6FBA-FD7D-5AC3-9495ED5C59B2}"/>
              </a:ext>
            </a:extLst>
          </p:cNvPr>
          <p:cNvCxnSpPr/>
          <p:nvPr/>
        </p:nvCxnSpPr>
        <p:spPr>
          <a:xfrm flipH="1">
            <a:off x="296337" y="5781823"/>
            <a:ext cx="11013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F185CD3-523B-7890-BF83-CD88BC7AD994}"/>
              </a:ext>
            </a:extLst>
          </p:cNvPr>
          <p:cNvSpPr txBox="1"/>
          <p:nvPr/>
        </p:nvSpPr>
        <p:spPr>
          <a:xfrm rot="18834793">
            <a:off x="1040769" y="5711483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DFFC5-9D23-7CC5-CA16-5A44B6A9F677}"/>
              </a:ext>
            </a:extLst>
          </p:cNvPr>
          <p:cNvSpPr txBox="1"/>
          <p:nvPr/>
        </p:nvSpPr>
        <p:spPr>
          <a:xfrm rot="18834793">
            <a:off x="1924688" y="5709135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736293-25E2-D37E-95CA-AD81643F80C8}"/>
              </a:ext>
            </a:extLst>
          </p:cNvPr>
          <p:cNvSpPr txBox="1"/>
          <p:nvPr/>
        </p:nvSpPr>
        <p:spPr>
          <a:xfrm rot="18834793">
            <a:off x="2808605" y="5706788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0204C-9C4D-CF1C-8BC2-2617C0F841F4}"/>
              </a:ext>
            </a:extLst>
          </p:cNvPr>
          <p:cNvSpPr txBox="1"/>
          <p:nvPr/>
        </p:nvSpPr>
        <p:spPr>
          <a:xfrm rot="18834793">
            <a:off x="3694874" y="5706789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2EF478-0180-1113-44F6-D4AC1A2EF5FA}"/>
              </a:ext>
            </a:extLst>
          </p:cNvPr>
          <p:cNvSpPr txBox="1"/>
          <p:nvPr/>
        </p:nvSpPr>
        <p:spPr>
          <a:xfrm rot="18834793">
            <a:off x="4578791" y="5704442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E44FE-EF1A-ED68-64B9-FD395005C41E}"/>
              </a:ext>
            </a:extLst>
          </p:cNvPr>
          <p:cNvSpPr txBox="1"/>
          <p:nvPr/>
        </p:nvSpPr>
        <p:spPr>
          <a:xfrm rot="18834793">
            <a:off x="5453336" y="5706788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600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67FE79-C824-0DBB-5EF4-A468A33CD516}"/>
              </a:ext>
            </a:extLst>
          </p:cNvPr>
          <p:cNvSpPr txBox="1"/>
          <p:nvPr/>
        </p:nvSpPr>
        <p:spPr>
          <a:xfrm rot="18834793">
            <a:off x="6337253" y="5704441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700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4DC413-B58F-09DC-3B1F-D129C17DFB8F}"/>
              </a:ext>
            </a:extLst>
          </p:cNvPr>
          <p:cNvSpPr txBox="1"/>
          <p:nvPr/>
        </p:nvSpPr>
        <p:spPr>
          <a:xfrm rot="18834793">
            <a:off x="7223522" y="5704442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DC741D-5CEE-03A4-DFBC-4CC861E634BF}"/>
              </a:ext>
            </a:extLst>
          </p:cNvPr>
          <p:cNvSpPr txBox="1"/>
          <p:nvPr/>
        </p:nvSpPr>
        <p:spPr>
          <a:xfrm rot="18834793">
            <a:off x="8107439" y="5702095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900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D951EA-8255-2CC2-AAB3-8655F1B9A3D2}"/>
              </a:ext>
            </a:extLst>
          </p:cNvPr>
          <p:cNvSpPr txBox="1"/>
          <p:nvPr/>
        </p:nvSpPr>
        <p:spPr>
          <a:xfrm rot="18834793">
            <a:off x="8993706" y="5702095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587C26-00D9-3E12-C5CA-B604F7973A2C}"/>
              </a:ext>
            </a:extLst>
          </p:cNvPr>
          <p:cNvSpPr txBox="1"/>
          <p:nvPr/>
        </p:nvSpPr>
        <p:spPr>
          <a:xfrm rot="18834793">
            <a:off x="9877623" y="5699748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1100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0EF2B7-24F0-9ECE-C5B1-59DBFEAD6C8D}"/>
              </a:ext>
            </a:extLst>
          </p:cNvPr>
          <p:cNvSpPr txBox="1"/>
          <p:nvPr/>
        </p:nvSpPr>
        <p:spPr>
          <a:xfrm rot="18834793">
            <a:off x="10761541" y="5711468"/>
            <a:ext cx="810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1200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DD1071C1-7361-64AE-D4AE-0262DD691573}"/>
              </a:ext>
            </a:extLst>
          </p:cNvPr>
          <p:cNvSpPr/>
          <p:nvPr/>
        </p:nvSpPr>
        <p:spPr>
          <a:xfrm>
            <a:off x="7644266" y="4974649"/>
            <a:ext cx="4173057" cy="757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anose="03060802040406070304" pitchFamily="66" charset="0"/>
              </a:rPr>
              <a:t>minuscules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690D64E9-833B-FA44-56F3-5976737D3E9A}"/>
              </a:ext>
            </a:extLst>
          </p:cNvPr>
          <p:cNvSpPr/>
          <p:nvPr/>
        </p:nvSpPr>
        <p:spPr>
          <a:xfrm>
            <a:off x="7010589" y="5947451"/>
            <a:ext cx="1607107" cy="904288"/>
          </a:xfrm>
          <a:prstGeom prst="upArrow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32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924A83-10B0-B434-0C0C-4D4A4DD654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36767" r="30770" b="33992"/>
          <a:stretch/>
        </p:blipFill>
        <p:spPr bwMode="auto">
          <a:xfrm>
            <a:off x="7454035" y="1443002"/>
            <a:ext cx="4029680" cy="373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DD5CFC-DCEC-5A07-1098-562E08E2984B}"/>
              </a:ext>
            </a:extLst>
          </p:cNvPr>
          <p:cNvSpPr/>
          <p:nvPr/>
        </p:nvSpPr>
        <p:spPr>
          <a:xfrm>
            <a:off x="1617785" y="4962926"/>
            <a:ext cx="6225671" cy="757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UNCIALS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38B6E763-EC00-2ED6-ED8C-19150E27E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</a14:imgLayer>
                </a14:imgProps>
              </a:ext>
            </a:extLst>
          </a:blip>
          <a:srcRect l="12839" t="2855" r="66586" b="75005"/>
          <a:stretch/>
        </p:blipFill>
        <p:spPr bwMode="auto">
          <a:xfrm>
            <a:off x="3005916" y="1440653"/>
            <a:ext cx="4302318" cy="37144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08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10" grpId="0"/>
      <p:bldP spid="12" grpId="0"/>
      <p:bldP spid="13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6" grpId="0" animBg="1"/>
      <p:bldP spid="28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are mere fragments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10F7A1-B13E-55BD-E8F1-0CF730E7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6696" y="1172197"/>
            <a:ext cx="33242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56C432EF-C922-C0D7-E198-ACD5ECC46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5" y="3286542"/>
            <a:ext cx="197789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Rylands fragment</a:t>
            </a:r>
          </a:p>
          <a:p>
            <a:pPr>
              <a:spcBef>
                <a:spcPct val="50000"/>
              </a:spcBef>
            </a:pPr>
            <a:r>
              <a:rPr lang="en-US" sz="36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c.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A.D. 125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3976A2-ED63-5684-4952-C45B98199D64}"/>
              </a:ext>
            </a:extLst>
          </p:cNvPr>
          <p:cNvGrpSpPr/>
          <p:nvPr/>
        </p:nvGrpSpPr>
        <p:grpSpPr>
          <a:xfrm>
            <a:off x="6547073" y="1173234"/>
            <a:ext cx="3581400" cy="5203825"/>
            <a:chOff x="6547073" y="1173234"/>
            <a:chExt cx="3581400" cy="5203825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09AFBDDE-B70A-D164-C2E9-DAEA9AAFD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073" y="1173234"/>
              <a:ext cx="3581400" cy="520382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C24CB08-45FE-7229-28B5-0263BD2C6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273" y="1258959"/>
              <a:ext cx="3402494" cy="502920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720" y="48"/>
                </a:cxn>
                <a:cxn ang="0">
                  <a:pos x="1296" y="96"/>
                </a:cxn>
                <a:cxn ang="0">
                  <a:pos x="1248" y="288"/>
                </a:cxn>
                <a:cxn ang="0">
                  <a:pos x="1248" y="672"/>
                </a:cxn>
                <a:cxn ang="0">
                  <a:pos x="1296" y="1104"/>
                </a:cxn>
                <a:cxn ang="0">
                  <a:pos x="1344" y="1056"/>
                </a:cxn>
                <a:cxn ang="0">
                  <a:pos x="1344" y="1008"/>
                </a:cxn>
                <a:cxn ang="0">
                  <a:pos x="1392" y="672"/>
                </a:cxn>
                <a:cxn ang="0">
                  <a:pos x="1440" y="384"/>
                </a:cxn>
                <a:cxn ang="0">
                  <a:pos x="1728" y="1488"/>
                </a:cxn>
                <a:cxn ang="0">
                  <a:pos x="1632" y="1680"/>
                </a:cxn>
                <a:cxn ang="0">
                  <a:pos x="1536" y="1776"/>
                </a:cxn>
                <a:cxn ang="0">
                  <a:pos x="1584" y="2112"/>
                </a:cxn>
                <a:cxn ang="0">
                  <a:pos x="1440" y="2064"/>
                </a:cxn>
                <a:cxn ang="0">
                  <a:pos x="1344" y="1968"/>
                </a:cxn>
                <a:cxn ang="0">
                  <a:pos x="1248" y="2160"/>
                </a:cxn>
                <a:cxn ang="0">
                  <a:pos x="1200" y="2064"/>
                </a:cxn>
                <a:cxn ang="0">
                  <a:pos x="1200" y="2784"/>
                </a:cxn>
                <a:cxn ang="0">
                  <a:pos x="1104" y="2832"/>
                </a:cxn>
                <a:cxn ang="0">
                  <a:pos x="1008" y="2976"/>
                </a:cxn>
                <a:cxn ang="0">
                  <a:pos x="912" y="3120"/>
                </a:cxn>
                <a:cxn ang="0">
                  <a:pos x="816" y="3120"/>
                </a:cxn>
                <a:cxn ang="0">
                  <a:pos x="720" y="2736"/>
                </a:cxn>
                <a:cxn ang="0">
                  <a:pos x="576" y="2640"/>
                </a:cxn>
                <a:cxn ang="0">
                  <a:pos x="624" y="2496"/>
                </a:cxn>
                <a:cxn ang="0">
                  <a:pos x="480" y="2304"/>
                </a:cxn>
                <a:cxn ang="0">
                  <a:pos x="576" y="2256"/>
                </a:cxn>
                <a:cxn ang="0">
                  <a:pos x="480" y="2160"/>
                </a:cxn>
                <a:cxn ang="0">
                  <a:pos x="528" y="1872"/>
                </a:cxn>
                <a:cxn ang="0">
                  <a:pos x="480" y="1728"/>
                </a:cxn>
                <a:cxn ang="0">
                  <a:pos x="576" y="1488"/>
                </a:cxn>
                <a:cxn ang="0">
                  <a:pos x="485" y="1323"/>
                </a:cxn>
                <a:cxn ang="0">
                  <a:pos x="508" y="1558"/>
                </a:cxn>
                <a:cxn ang="0">
                  <a:pos x="546" y="1300"/>
                </a:cxn>
                <a:cxn ang="0">
                  <a:pos x="528" y="960"/>
                </a:cxn>
                <a:cxn ang="0">
                  <a:pos x="432" y="864"/>
                </a:cxn>
                <a:cxn ang="0">
                  <a:pos x="348" y="920"/>
                </a:cxn>
                <a:cxn ang="0">
                  <a:pos x="250" y="875"/>
                </a:cxn>
                <a:cxn ang="0">
                  <a:pos x="136" y="829"/>
                </a:cxn>
                <a:cxn ang="0">
                  <a:pos x="90" y="761"/>
                </a:cxn>
                <a:cxn ang="0">
                  <a:pos x="0" y="384"/>
                </a:cxn>
              </a:cxnLst>
              <a:rect l="0" t="0" r="r" b="b"/>
              <a:pathLst>
                <a:path w="1776" h="3168">
                  <a:moveTo>
                    <a:pt x="0" y="48"/>
                  </a:moveTo>
                  <a:lnTo>
                    <a:pt x="48" y="0"/>
                  </a:lnTo>
                  <a:lnTo>
                    <a:pt x="96" y="48"/>
                  </a:lnTo>
                  <a:lnTo>
                    <a:pt x="720" y="48"/>
                  </a:lnTo>
                  <a:lnTo>
                    <a:pt x="768" y="0"/>
                  </a:lnTo>
                  <a:lnTo>
                    <a:pt x="1296" y="96"/>
                  </a:lnTo>
                  <a:lnTo>
                    <a:pt x="1344" y="192"/>
                  </a:lnTo>
                  <a:lnTo>
                    <a:pt x="1248" y="288"/>
                  </a:lnTo>
                  <a:lnTo>
                    <a:pt x="1200" y="672"/>
                  </a:lnTo>
                  <a:lnTo>
                    <a:pt x="1248" y="672"/>
                  </a:lnTo>
                  <a:lnTo>
                    <a:pt x="1248" y="960"/>
                  </a:lnTo>
                  <a:lnTo>
                    <a:pt x="1296" y="1104"/>
                  </a:lnTo>
                  <a:lnTo>
                    <a:pt x="1344" y="1152"/>
                  </a:lnTo>
                  <a:lnTo>
                    <a:pt x="1344" y="1056"/>
                  </a:lnTo>
                  <a:lnTo>
                    <a:pt x="1392" y="1056"/>
                  </a:lnTo>
                  <a:lnTo>
                    <a:pt x="1344" y="1008"/>
                  </a:lnTo>
                  <a:lnTo>
                    <a:pt x="1440" y="672"/>
                  </a:lnTo>
                  <a:lnTo>
                    <a:pt x="1392" y="672"/>
                  </a:lnTo>
                  <a:lnTo>
                    <a:pt x="1392" y="432"/>
                  </a:lnTo>
                  <a:lnTo>
                    <a:pt x="1440" y="384"/>
                  </a:lnTo>
                  <a:lnTo>
                    <a:pt x="1776" y="480"/>
                  </a:lnTo>
                  <a:lnTo>
                    <a:pt x="1728" y="1488"/>
                  </a:lnTo>
                  <a:lnTo>
                    <a:pt x="1632" y="1488"/>
                  </a:lnTo>
                  <a:lnTo>
                    <a:pt x="1632" y="1680"/>
                  </a:lnTo>
                  <a:lnTo>
                    <a:pt x="1584" y="1728"/>
                  </a:lnTo>
                  <a:lnTo>
                    <a:pt x="1536" y="1776"/>
                  </a:lnTo>
                  <a:lnTo>
                    <a:pt x="1536" y="2016"/>
                  </a:lnTo>
                  <a:lnTo>
                    <a:pt x="1584" y="2112"/>
                  </a:lnTo>
                  <a:lnTo>
                    <a:pt x="1488" y="2112"/>
                  </a:lnTo>
                  <a:lnTo>
                    <a:pt x="1440" y="2064"/>
                  </a:lnTo>
                  <a:lnTo>
                    <a:pt x="1392" y="2064"/>
                  </a:lnTo>
                  <a:lnTo>
                    <a:pt x="1344" y="1968"/>
                  </a:lnTo>
                  <a:lnTo>
                    <a:pt x="1392" y="2112"/>
                  </a:lnTo>
                  <a:lnTo>
                    <a:pt x="1248" y="2160"/>
                  </a:lnTo>
                  <a:lnTo>
                    <a:pt x="1248" y="2112"/>
                  </a:lnTo>
                  <a:lnTo>
                    <a:pt x="1200" y="2064"/>
                  </a:lnTo>
                  <a:lnTo>
                    <a:pt x="1200" y="2448"/>
                  </a:lnTo>
                  <a:lnTo>
                    <a:pt x="1200" y="2784"/>
                  </a:lnTo>
                  <a:lnTo>
                    <a:pt x="1104" y="2736"/>
                  </a:lnTo>
                  <a:lnTo>
                    <a:pt x="1104" y="2832"/>
                  </a:lnTo>
                  <a:lnTo>
                    <a:pt x="960" y="2832"/>
                  </a:lnTo>
                  <a:lnTo>
                    <a:pt x="1008" y="2976"/>
                  </a:lnTo>
                  <a:lnTo>
                    <a:pt x="960" y="3120"/>
                  </a:lnTo>
                  <a:lnTo>
                    <a:pt x="912" y="3120"/>
                  </a:lnTo>
                  <a:lnTo>
                    <a:pt x="912" y="3168"/>
                  </a:lnTo>
                  <a:lnTo>
                    <a:pt x="816" y="3120"/>
                  </a:lnTo>
                  <a:lnTo>
                    <a:pt x="720" y="3072"/>
                  </a:lnTo>
                  <a:lnTo>
                    <a:pt x="720" y="2736"/>
                  </a:lnTo>
                  <a:lnTo>
                    <a:pt x="768" y="2688"/>
                  </a:lnTo>
                  <a:lnTo>
                    <a:pt x="576" y="2640"/>
                  </a:lnTo>
                  <a:lnTo>
                    <a:pt x="576" y="2544"/>
                  </a:lnTo>
                  <a:lnTo>
                    <a:pt x="624" y="2496"/>
                  </a:lnTo>
                  <a:lnTo>
                    <a:pt x="624" y="2304"/>
                  </a:lnTo>
                  <a:lnTo>
                    <a:pt x="480" y="2304"/>
                  </a:lnTo>
                  <a:lnTo>
                    <a:pt x="480" y="2256"/>
                  </a:lnTo>
                  <a:lnTo>
                    <a:pt x="576" y="2256"/>
                  </a:lnTo>
                  <a:lnTo>
                    <a:pt x="576" y="2208"/>
                  </a:lnTo>
                  <a:lnTo>
                    <a:pt x="480" y="2160"/>
                  </a:lnTo>
                  <a:lnTo>
                    <a:pt x="480" y="1920"/>
                  </a:lnTo>
                  <a:lnTo>
                    <a:pt x="528" y="1872"/>
                  </a:lnTo>
                  <a:lnTo>
                    <a:pt x="480" y="1872"/>
                  </a:lnTo>
                  <a:lnTo>
                    <a:pt x="480" y="1728"/>
                  </a:lnTo>
                  <a:lnTo>
                    <a:pt x="528" y="1728"/>
                  </a:lnTo>
                  <a:lnTo>
                    <a:pt x="576" y="1488"/>
                  </a:lnTo>
                  <a:lnTo>
                    <a:pt x="480" y="1440"/>
                  </a:lnTo>
                  <a:cubicBezTo>
                    <a:pt x="482" y="1401"/>
                    <a:pt x="456" y="1297"/>
                    <a:pt x="485" y="1323"/>
                  </a:cubicBezTo>
                  <a:cubicBezTo>
                    <a:pt x="528" y="1362"/>
                    <a:pt x="492" y="1439"/>
                    <a:pt x="500" y="1497"/>
                  </a:cubicBezTo>
                  <a:cubicBezTo>
                    <a:pt x="503" y="1517"/>
                    <a:pt x="500" y="1539"/>
                    <a:pt x="508" y="1558"/>
                  </a:cubicBezTo>
                  <a:cubicBezTo>
                    <a:pt x="511" y="1566"/>
                    <a:pt x="523" y="1568"/>
                    <a:pt x="531" y="1573"/>
                  </a:cubicBezTo>
                  <a:cubicBezTo>
                    <a:pt x="564" y="1466"/>
                    <a:pt x="524" y="1603"/>
                    <a:pt x="546" y="1300"/>
                  </a:cubicBezTo>
                  <a:cubicBezTo>
                    <a:pt x="547" y="1285"/>
                    <a:pt x="554" y="1330"/>
                    <a:pt x="554" y="1345"/>
                  </a:cubicBezTo>
                  <a:lnTo>
                    <a:pt x="528" y="960"/>
                  </a:lnTo>
                  <a:lnTo>
                    <a:pt x="528" y="912"/>
                  </a:lnTo>
                  <a:lnTo>
                    <a:pt x="432" y="864"/>
                  </a:lnTo>
                  <a:lnTo>
                    <a:pt x="432" y="1008"/>
                  </a:lnTo>
                  <a:cubicBezTo>
                    <a:pt x="404" y="979"/>
                    <a:pt x="382" y="943"/>
                    <a:pt x="348" y="920"/>
                  </a:cubicBezTo>
                  <a:cubicBezTo>
                    <a:pt x="334" y="911"/>
                    <a:pt x="253" y="896"/>
                    <a:pt x="227" y="890"/>
                  </a:cubicBezTo>
                  <a:cubicBezTo>
                    <a:pt x="235" y="885"/>
                    <a:pt x="255" y="882"/>
                    <a:pt x="250" y="875"/>
                  </a:cubicBezTo>
                  <a:cubicBezTo>
                    <a:pt x="248" y="872"/>
                    <a:pt x="194" y="856"/>
                    <a:pt x="181" y="852"/>
                  </a:cubicBezTo>
                  <a:cubicBezTo>
                    <a:pt x="167" y="843"/>
                    <a:pt x="149" y="840"/>
                    <a:pt x="136" y="829"/>
                  </a:cubicBezTo>
                  <a:cubicBezTo>
                    <a:pt x="111" y="808"/>
                    <a:pt x="129" y="807"/>
                    <a:pt x="113" y="783"/>
                  </a:cubicBezTo>
                  <a:cubicBezTo>
                    <a:pt x="107" y="774"/>
                    <a:pt x="98" y="768"/>
                    <a:pt x="90" y="761"/>
                  </a:cubicBezTo>
                  <a:cubicBezTo>
                    <a:pt x="74" y="709"/>
                    <a:pt x="83" y="350"/>
                    <a:pt x="83" y="457"/>
                  </a:cubicBezTo>
                  <a:lnTo>
                    <a:pt x="0" y="38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" name="Object 5">
              <a:extLst>
                <a:ext uri="{FF2B5EF4-FFF2-40B4-BE49-F238E27FC236}">
                  <a16:creationId xmlns:a16="http://schemas.microsoft.com/office/drawing/2014/main" id="{ADDEAC33-1ABE-BBFC-EB70-AC39CB9E2F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7217841"/>
                </p:ext>
              </p:extLst>
            </p:nvPr>
          </p:nvGraphicFramePr>
          <p:xfrm>
            <a:off x="7550922" y="2315401"/>
            <a:ext cx="2408583" cy="388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1828800" imgH="295200" progId="Paint.Picture">
                    <p:embed/>
                  </p:oleObj>
                </mc:Choice>
                <mc:Fallback>
                  <p:oleObj name="Bitmap Image" r:id="rId3" imgW="1828800" imgH="295200" progId="Paint.Picture">
                    <p:embed/>
                    <p:pic>
                      <p:nvPicPr>
                        <p:cNvPr id="7173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0922" y="2315401"/>
                          <a:ext cx="2408583" cy="3888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6">
              <a:extLst>
                <a:ext uri="{FF2B5EF4-FFF2-40B4-BE49-F238E27FC236}">
                  <a16:creationId xmlns:a16="http://schemas.microsoft.com/office/drawing/2014/main" id="{92992447-271A-F811-C627-25C6B4CC06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92542470"/>
                </p:ext>
              </p:extLst>
            </p:nvPr>
          </p:nvGraphicFramePr>
          <p:xfrm>
            <a:off x="7520692" y="2929143"/>
            <a:ext cx="2471644" cy="427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5" imgW="1819440" imgH="314280" progId="Paint.Picture">
                    <p:embed/>
                  </p:oleObj>
                </mc:Choice>
                <mc:Fallback>
                  <p:oleObj name="Bitmap Image" r:id="rId5" imgW="1819440" imgH="314280" progId="Paint.Picture">
                    <p:embed/>
                    <p:pic>
                      <p:nvPicPr>
                        <p:cNvPr id="717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20692" y="2929143"/>
                          <a:ext cx="2471644" cy="4270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7">
              <a:extLst>
                <a:ext uri="{FF2B5EF4-FFF2-40B4-BE49-F238E27FC236}">
                  <a16:creationId xmlns:a16="http://schemas.microsoft.com/office/drawing/2014/main" id="{1D58834F-672C-D750-FB30-C99FF6329E2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9835685"/>
                </p:ext>
              </p:extLst>
            </p:nvPr>
          </p:nvGraphicFramePr>
          <p:xfrm>
            <a:off x="7651556" y="3590855"/>
            <a:ext cx="2082662" cy="3268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7" imgW="1628571" imgH="257007" progId="PBrush">
                    <p:embed/>
                  </p:oleObj>
                </mc:Choice>
                <mc:Fallback>
                  <p:oleObj name="Bitmap Image" r:id="rId7" imgW="1628571" imgH="257007" progId="PBrush">
                    <p:embed/>
                    <p:pic>
                      <p:nvPicPr>
                        <p:cNvPr id="717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1556" y="3590855"/>
                          <a:ext cx="2082662" cy="3268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8">
              <a:extLst>
                <a:ext uri="{FF2B5EF4-FFF2-40B4-BE49-F238E27FC236}">
                  <a16:creationId xmlns:a16="http://schemas.microsoft.com/office/drawing/2014/main" id="{F722EA13-9E82-7B8B-BC86-8EF224A6DB7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4700022"/>
                </p:ext>
              </p:extLst>
            </p:nvPr>
          </p:nvGraphicFramePr>
          <p:xfrm>
            <a:off x="7653627" y="4171949"/>
            <a:ext cx="1905733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9" imgW="1457143" imgH="247685" progId="PBrush">
                    <p:embed/>
                  </p:oleObj>
                </mc:Choice>
                <mc:Fallback>
                  <p:oleObj name="Bitmap Image" r:id="rId9" imgW="1457143" imgH="247685" progId="PBrush">
                    <p:embed/>
                    <p:pic>
                      <p:nvPicPr>
                        <p:cNvPr id="7176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53627" y="4171949"/>
                          <a:ext cx="1905733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9">
              <a:extLst>
                <a:ext uri="{FF2B5EF4-FFF2-40B4-BE49-F238E27FC236}">
                  <a16:creationId xmlns:a16="http://schemas.microsoft.com/office/drawing/2014/main" id="{7DCDC28C-403E-46B4-92E2-772918515C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3234517"/>
                </p:ext>
              </p:extLst>
            </p:nvPr>
          </p:nvGraphicFramePr>
          <p:xfrm>
            <a:off x="7663152" y="4675529"/>
            <a:ext cx="1183294" cy="323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1" imgW="905001" imgH="247685" progId="PBrush">
                    <p:embed/>
                  </p:oleObj>
                </mc:Choice>
                <mc:Fallback>
                  <p:oleObj name="Bitmap Image" r:id="rId11" imgW="905001" imgH="247685" progId="PBrush">
                    <p:embed/>
                    <p:pic>
                      <p:nvPicPr>
                        <p:cNvPr id="7177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3152" y="4675529"/>
                          <a:ext cx="1183294" cy="323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0">
              <a:extLst>
                <a:ext uri="{FF2B5EF4-FFF2-40B4-BE49-F238E27FC236}">
                  <a16:creationId xmlns:a16="http://schemas.microsoft.com/office/drawing/2014/main" id="{DC3C8884-1374-C03F-9B4E-1A110008FF4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2595746"/>
                </p:ext>
              </p:extLst>
            </p:nvPr>
          </p:nvGraphicFramePr>
          <p:xfrm>
            <a:off x="7719887" y="5218040"/>
            <a:ext cx="1133472" cy="323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3" imgW="866896" imgH="247685" progId="PBrush">
                    <p:embed/>
                  </p:oleObj>
                </mc:Choice>
                <mc:Fallback>
                  <p:oleObj name="Bitmap Image" r:id="rId13" imgW="866896" imgH="247685" progId="PBrush">
                    <p:embed/>
                    <p:pic>
                      <p:nvPicPr>
                        <p:cNvPr id="7178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19887" y="5218040"/>
                          <a:ext cx="1133472" cy="323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1">
              <a:extLst>
                <a:ext uri="{FF2B5EF4-FFF2-40B4-BE49-F238E27FC236}">
                  <a16:creationId xmlns:a16="http://schemas.microsoft.com/office/drawing/2014/main" id="{031A7B73-CFDC-2256-F360-CFCE8D0F87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94954855"/>
                </p:ext>
              </p:extLst>
            </p:nvPr>
          </p:nvGraphicFramePr>
          <p:xfrm>
            <a:off x="8090947" y="5658676"/>
            <a:ext cx="395720" cy="407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15" imgW="266737" imgH="276117" progId="PBrush">
                    <p:embed/>
                  </p:oleObj>
                </mc:Choice>
                <mc:Fallback>
                  <p:oleObj name="Bitmap Image" r:id="rId15" imgW="266737" imgH="276117" progId="PBrush">
                    <p:embed/>
                    <p:pic>
                      <p:nvPicPr>
                        <p:cNvPr id="7179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0947" y="5658676"/>
                          <a:ext cx="395720" cy="407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6771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are mere fragments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10F7A1-B13E-55BD-E8F1-0CF730E7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6696" y="1172197"/>
            <a:ext cx="33242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56C432EF-C922-C0D7-E198-ACD5ECC46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5" y="3286542"/>
            <a:ext cx="197789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Rylands fragment</a:t>
            </a:r>
          </a:p>
          <a:p>
            <a:pPr>
              <a:spcBef>
                <a:spcPct val="50000"/>
              </a:spcBef>
            </a:pPr>
            <a:r>
              <a:rPr lang="en-US" sz="36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c.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A.D. 125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3001A-0037-BC53-D527-E13239834F40}"/>
              </a:ext>
            </a:extLst>
          </p:cNvPr>
          <p:cNvGrpSpPr/>
          <p:nvPr/>
        </p:nvGrpSpPr>
        <p:grpSpPr>
          <a:xfrm>
            <a:off x="6547073" y="1173234"/>
            <a:ext cx="3584708" cy="5203825"/>
            <a:chOff x="6547073" y="1173234"/>
            <a:chExt cx="3584708" cy="5203825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09AFBDDE-B70A-D164-C2E9-DAEA9AAFD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073" y="1173234"/>
              <a:ext cx="3581400" cy="520382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C24CB08-45FE-7229-28B5-0263BD2C6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273" y="1258959"/>
              <a:ext cx="3389242" cy="502920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720" y="48"/>
                </a:cxn>
                <a:cxn ang="0">
                  <a:pos x="1296" y="96"/>
                </a:cxn>
                <a:cxn ang="0">
                  <a:pos x="1248" y="288"/>
                </a:cxn>
                <a:cxn ang="0">
                  <a:pos x="1248" y="672"/>
                </a:cxn>
                <a:cxn ang="0">
                  <a:pos x="1296" y="1104"/>
                </a:cxn>
                <a:cxn ang="0">
                  <a:pos x="1344" y="1056"/>
                </a:cxn>
                <a:cxn ang="0">
                  <a:pos x="1344" y="1008"/>
                </a:cxn>
                <a:cxn ang="0">
                  <a:pos x="1392" y="672"/>
                </a:cxn>
                <a:cxn ang="0">
                  <a:pos x="1440" y="384"/>
                </a:cxn>
                <a:cxn ang="0">
                  <a:pos x="1728" y="1488"/>
                </a:cxn>
                <a:cxn ang="0">
                  <a:pos x="1632" y="1680"/>
                </a:cxn>
                <a:cxn ang="0">
                  <a:pos x="1536" y="1776"/>
                </a:cxn>
                <a:cxn ang="0">
                  <a:pos x="1584" y="2112"/>
                </a:cxn>
                <a:cxn ang="0">
                  <a:pos x="1440" y="2064"/>
                </a:cxn>
                <a:cxn ang="0">
                  <a:pos x="1344" y="1968"/>
                </a:cxn>
                <a:cxn ang="0">
                  <a:pos x="1248" y="2160"/>
                </a:cxn>
                <a:cxn ang="0">
                  <a:pos x="1200" y="2064"/>
                </a:cxn>
                <a:cxn ang="0">
                  <a:pos x="1200" y="2784"/>
                </a:cxn>
                <a:cxn ang="0">
                  <a:pos x="1104" y="2832"/>
                </a:cxn>
                <a:cxn ang="0">
                  <a:pos x="1008" y="2976"/>
                </a:cxn>
                <a:cxn ang="0">
                  <a:pos x="912" y="3120"/>
                </a:cxn>
                <a:cxn ang="0">
                  <a:pos x="816" y="3120"/>
                </a:cxn>
                <a:cxn ang="0">
                  <a:pos x="720" y="2736"/>
                </a:cxn>
                <a:cxn ang="0">
                  <a:pos x="576" y="2640"/>
                </a:cxn>
                <a:cxn ang="0">
                  <a:pos x="624" y="2496"/>
                </a:cxn>
                <a:cxn ang="0">
                  <a:pos x="480" y="2304"/>
                </a:cxn>
                <a:cxn ang="0">
                  <a:pos x="576" y="2256"/>
                </a:cxn>
                <a:cxn ang="0">
                  <a:pos x="480" y="2160"/>
                </a:cxn>
                <a:cxn ang="0">
                  <a:pos x="528" y="1872"/>
                </a:cxn>
                <a:cxn ang="0">
                  <a:pos x="480" y="1728"/>
                </a:cxn>
                <a:cxn ang="0">
                  <a:pos x="576" y="1488"/>
                </a:cxn>
                <a:cxn ang="0">
                  <a:pos x="485" y="1323"/>
                </a:cxn>
                <a:cxn ang="0">
                  <a:pos x="508" y="1558"/>
                </a:cxn>
                <a:cxn ang="0">
                  <a:pos x="546" y="1300"/>
                </a:cxn>
                <a:cxn ang="0">
                  <a:pos x="528" y="960"/>
                </a:cxn>
                <a:cxn ang="0">
                  <a:pos x="432" y="864"/>
                </a:cxn>
                <a:cxn ang="0">
                  <a:pos x="348" y="920"/>
                </a:cxn>
                <a:cxn ang="0">
                  <a:pos x="250" y="875"/>
                </a:cxn>
                <a:cxn ang="0">
                  <a:pos x="136" y="829"/>
                </a:cxn>
                <a:cxn ang="0">
                  <a:pos x="90" y="761"/>
                </a:cxn>
                <a:cxn ang="0">
                  <a:pos x="0" y="384"/>
                </a:cxn>
              </a:cxnLst>
              <a:rect l="0" t="0" r="r" b="b"/>
              <a:pathLst>
                <a:path w="1776" h="3168">
                  <a:moveTo>
                    <a:pt x="0" y="48"/>
                  </a:moveTo>
                  <a:lnTo>
                    <a:pt x="48" y="0"/>
                  </a:lnTo>
                  <a:lnTo>
                    <a:pt x="96" y="48"/>
                  </a:lnTo>
                  <a:lnTo>
                    <a:pt x="720" y="48"/>
                  </a:lnTo>
                  <a:lnTo>
                    <a:pt x="768" y="0"/>
                  </a:lnTo>
                  <a:lnTo>
                    <a:pt x="1296" y="96"/>
                  </a:lnTo>
                  <a:lnTo>
                    <a:pt x="1344" y="192"/>
                  </a:lnTo>
                  <a:lnTo>
                    <a:pt x="1248" y="288"/>
                  </a:lnTo>
                  <a:lnTo>
                    <a:pt x="1200" y="672"/>
                  </a:lnTo>
                  <a:lnTo>
                    <a:pt x="1248" y="672"/>
                  </a:lnTo>
                  <a:lnTo>
                    <a:pt x="1248" y="960"/>
                  </a:lnTo>
                  <a:lnTo>
                    <a:pt x="1296" y="1104"/>
                  </a:lnTo>
                  <a:lnTo>
                    <a:pt x="1344" y="1152"/>
                  </a:lnTo>
                  <a:lnTo>
                    <a:pt x="1344" y="1056"/>
                  </a:lnTo>
                  <a:lnTo>
                    <a:pt x="1392" y="1056"/>
                  </a:lnTo>
                  <a:lnTo>
                    <a:pt x="1344" y="1008"/>
                  </a:lnTo>
                  <a:lnTo>
                    <a:pt x="1440" y="672"/>
                  </a:lnTo>
                  <a:lnTo>
                    <a:pt x="1392" y="672"/>
                  </a:lnTo>
                  <a:lnTo>
                    <a:pt x="1392" y="432"/>
                  </a:lnTo>
                  <a:lnTo>
                    <a:pt x="1440" y="384"/>
                  </a:lnTo>
                  <a:lnTo>
                    <a:pt x="1776" y="480"/>
                  </a:lnTo>
                  <a:lnTo>
                    <a:pt x="1728" y="1488"/>
                  </a:lnTo>
                  <a:lnTo>
                    <a:pt x="1632" y="1488"/>
                  </a:lnTo>
                  <a:lnTo>
                    <a:pt x="1632" y="1680"/>
                  </a:lnTo>
                  <a:lnTo>
                    <a:pt x="1584" y="1728"/>
                  </a:lnTo>
                  <a:lnTo>
                    <a:pt x="1536" y="1776"/>
                  </a:lnTo>
                  <a:lnTo>
                    <a:pt x="1536" y="2016"/>
                  </a:lnTo>
                  <a:lnTo>
                    <a:pt x="1584" y="2112"/>
                  </a:lnTo>
                  <a:lnTo>
                    <a:pt x="1488" y="2112"/>
                  </a:lnTo>
                  <a:lnTo>
                    <a:pt x="1440" y="2064"/>
                  </a:lnTo>
                  <a:lnTo>
                    <a:pt x="1392" y="2064"/>
                  </a:lnTo>
                  <a:lnTo>
                    <a:pt x="1344" y="1968"/>
                  </a:lnTo>
                  <a:lnTo>
                    <a:pt x="1392" y="2112"/>
                  </a:lnTo>
                  <a:lnTo>
                    <a:pt x="1248" y="2160"/>
                  </a:lnTo>
                  <a:lnTo>
                    <a:pt x="1248" y="2112"/>
                  </a:lnTo>
                  <a:lnTo>
                    <a:pt x="1200" y="2064"/>
                  </a:lnTo>
                  <a:lnTo>
                    <a:pt x="1200" y="2448"/>
                  </a:lnTo>
                  <a:lnTo>
                    <a:pt x="1200" y="2784"/>
                  </a:lnTo>
                  <a:lnTo>
                    <a:pt x="1104" y="2736"/>
                  </a:lnTo>
                  <a:lnTo>
                    <a:pt x="1104" y="2832"/>
                  </a:lnTo>
                  <a:lnTo>
                    <a:pt x="960" y="2832"/>
                  </a:lnTo>
                  <a:lnTo>
                    <a:pt x="1008" y="2976"/>
                  </a:lnTo>
                  <a:lnTo>
                    <a:pt x="960" y="3120"/>
                  </a:lnTo>
                  <a:lnTo>
                    <a:pt x="912" y="3120"/>
                  </a:lnTo>
                  <a:lnTo>
                    <a:pt x="912" y="3168"/>
                  </a:lnTo>
                  <a:lnTo>
                    <a:pt x="816" y="3120"/>
                  </a:lnTo>
                  <a:lnTo>
                    <a:pt x="720" y="3072"/>
                  </a:lnTo>
                  <a:lnTo>
                    <a:pt x="720" y="2736"/>
                  </a:lnTo>
                  <a:lnTo>
                    <a:pt x="768" y="2688"/>
                  </a:lnTo>
                  <a:lnTo>
                    <a:pt x="576" y="2640"/>
                  </a:lnTo>
                  <a:lnTo>
                    <a:pt x="576" y="2544"/>
                  </a:lnTo>
                  <a:lnTo>
                    <a:pt x="624" y="2496"/>
                  </a:lnTo>
                  <a:lnTo>
                    <a:pt x="624" y="2304"/>
                  </a:lnTo>
                  <a:lnTo>
                    <a:pt x="480" y="2304"/>
                  </a:lnTo>
                  <a:lnTo>
                    <a:pt x="480" y="2256"/>
                  </a:lnTo>
                  <a:lnTo>
                    <a:pt x="576" y="2256"/>
                  </a:lnTo>
                  <a:lnTo>
                    <a:pt x="576" y="2208"/>
                  </a:lnTo>
                  <a:lnTo>
                    <a:pt x="480" y="2160"/>
                  </a:lnTo>
                  <a:lnTo>
                    <a:pt x="480" y="1920"/>
                  </a:lnTo>
                  <a:lnTo>
                    <a:pt x="528" y="1872"/>
                  </a:lnTo>
                  <a:lnTo>
                    <a:pt x="480" y="1872"/>
                  </a:lnTo>
                  <a:lnTo>
                    <a:pt x="480" y="1728"/>
                  </a:lnTo>
                  <a:lnTo>
                    <a:pt x="528" y="1728"/>
                  </a:lnTo>
                  <a:lnTo>
                    <a:pt x="576" y="1488"/>
                  </a:lnTo>
                  <a:lnTo>
                    <a:pt x="480" y="1440"/>
                  </a:lnTo>
                  <a:cubicBezTo>
                    <a:pt x="482" y="1401"/>
                    <a:pt x="456" y="1297"/>
                    <a:pt x="485" y="1323"/>
                  </a:cubicBezTo>
                  <a:cubicBezTo>
                    <a:pt x="528" y="1362"/>
                    <a:pt x="492" y="1439"/>
                    <a:pt x="500" y="1497"/>
                  </a:cubicBezTo>
                  <a:cubicBezTo>
                    <a:pt x="503" y="1517"/>
                    <a:pt x="500" y="1539"/>
                    <a:pt x="508" y="1558"/>
                  </a:cubicBezTo>
                  <a:cubicBezTo>
                    <a:pt x="511" y="1566"/>
                    <a:pt x="523" y="1568"/>
                    <a:pt x="531" y="1573"/>
                  </a:cubicBezTo>
                  <a:cubicBezTo>
                    <a:pt x="564" y="1466"/>
                    <a:pt x="524" y="1603"/>
                    <a:pt x="546" y="1300"/>
                  </a:cubicBezTo>
                  <a:cubicBezTo>
                    <a:pt x="547" y="1285"/>
                    <a:pt x="554" y="1330"/>
                    <a:pt x="554" y="1345"/>
                  </a:cubicBezTo>
                  <a:lnTo>
                    <a:pt x="528" y="960"/>
                  </a:lnTo>
                  <a:lnTo>
                    <a:pt x="528" y="912"/>
                  </a:lnTo>
                  <a:lnTo>
                    <a:pt x="432" y="864"/>
                  </a:lnTo>
                  <a:lnTo>
                    <a:pt x="432" y="1008"/>
                  </a:lnTo>
                  <a:cubicBezTo>
                    <a:pt x="404" y="979"/>
                    <a:pt x="382" y="943"/>
                    <a:pt x="348" y="920"/>
                  </a:cubicBezTo>
                  <a:cubicBezTo>
                    <a:pt x="334" y="911"/>
                    <a:pt x="253" y="896"/>
                    <a:pt x="227" y="890"/>
                  </a:cubicBezTo>
                  <a:cubicBezTo>
                    <a:pt x="235" y="885"/>
                    <a:pt x="255" y="882"/>
                    <a:pt x="250" y="875"/>
                  </a:cubicBezTo>
                  <a:cubicBezTo>
                    <a:pt x="248" y="872"/>
                    <a:pt x="194" y="856"/>
                    <a:pt x="181" y="852"/>
                  </a:cubicBezTo>
                  <a:cubicBezTo>
                    <a:pt x="167" y="843"/>
                    <a:pt x="149" y="840"/>
                    <a:pt x="136" y="829"/>
                  </a:cubicBezTo>
                  <a:cubicBezTo>
                    <a:pt x="111" y="808"/>
                    <a:pt x="129" y="807"/>
                    <a:pt x="113" y="783"/>
                  </a:cubicBezTo>
                  <a:cubicBezTo>
                    <a:pt x="107" y="774"/>
                    <a:pt x="98" y="768"/>
                    <a:pt x="90" y="761"/>
                  </a:cubicBezTo>
                  <a:cubicBezTo>
                    <a:pt x="74" y="709"/>
                    <a:pt x="83" y="350"/>
                    <a:pt x="83" y="457"/>
                  </a:cubicBezTo>
                  <a:lnTo>
                    <a:pt x="0" y="38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E47109B0-3480-28E4-7DC9-47165D94A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3384" y="2428462"/>
              <a:ext cx="2438397" cy="378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the Jew        to us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no one that the w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poke signifying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to die. 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Entere</a:t>
              </a:r>
              <a:endPara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rium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P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  and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sai</a:t>
              </a:r>
              <a:endPara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 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ew</a:t>
              </a:r>
              <a:endParaRPr lang="en-US" sz="28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685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are mere fragments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810F7A1-B13E-55BD-E8F1-0CF730E7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6696" y="1172197"/>
            <a:ext cx="332422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56C432EF-C922-C0D7-E198-ACD5ECC46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45" y="3286542"/>
            <a:ext cx="1977897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John Rylands fragment</a:t>
            </a:r>
          </a:p>
          <a:p>
            <a:pPr>
              <a:spcBef>
                <a:spcPct val="50000"/>
              </a:spcBef>
            </a:pPr>
            <a:r>
              <a:rPr lang="en-US" sz="36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c.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A.D. 125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17BCC2-A5DB-5F1A-CE79-7E0762D6AB00}"/>
              </a:ext>
            </a:extLst>
          </p:cNvPr>
          <p:cNvGrpSpPr/>
          <p:nvPr/>
        </p:nvGrpSpPr>
        <p:grpSpPr>
          <a:xfrm>
            <a:off x="6547073" y="1173234"/>
            <a:ext cx="3584708" cy="5203825"/>
            <a:chOff x="6547073" y="1173234"/>
            <a:chExt cx="3584708" cy="5203825"/>
          </a:xfrm>
        </p:grpSpPr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09AFBDDE-B70A-D164-C2E9-DAEA9AAFD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073" y="1173234"/>
              <a:ext cx="3581400" cy="5203825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  <a:p>
              <a:pPr>
                <a:spcBef>
                  <a:spcPct val="50000"/>
                </a:spcBef>
              </a:pPr>
              <a:endParaRPr lang="en-US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C24CB08-45FE-7229-28B5-0263BD2C6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3273" y="1258959"/>
              <a:ext cx="3389242" cy="502920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720" y="48"/>
                </a:cxn>
                <a:cxn ang="0">
                  <a:pos x="1296" y="96"/>
                </a:cxn>
                <a:cxn ang="0">
                  <a:pos x="1248" y="288"/>
                </a:cxn>
                <a:cxn ang="0">
                  <a:pos x="1248" y="672"/>
                </a:cxn>
                <a:cxn ang="0">
                  <a:pos x="1296" y="1104"/>
                </a:cxn>
                <a:cxn ang="0">
                  <a:pos x="1344" y="1056"/>
                </a:cxn>
                <a:cxn ang="0">
                  <a:pos x="1344" y="1008"/>
                </a:cxn>
                <a:cxn ang="0">
                  <a:pos x="1392" y="672"/>
                </a:cxn>
                <a:cxn ang="0">
                  <a:pos x="1440" y="384"/>
                </a:cxn>
                <a:cxn ang="0">
                  <a:pos x="1728" y="1488"/>
                </a:cxn>
                <a:cxn ang="0">
                  <a:pos x="1632" y="1680"/>
                </a:cxn>
                <a:cxn ang="0">
                  <a:pos x="1536" y="1776"/>
                </a:cxn>
                <a:cxn ang="0">
                  <a:pos x="1584" y="2112"/>
                </a:cxn>
                <a:cxn ang="0">
                  <a:pos x="1440" y="2064"/>
                </a:cxn>
                <a:cxn ang="0">
                  <a:pos x="1344" y="1968"/>
                </a:cxn>
                <a:cxn ang="0">
                  <a:pos x="1248" y="2160"/>
                </a:cxn>
                <a:cxn ang="0">
                  <a:pos x="1200" y="2064"/>
                </a:cxn>
                <a:cxn ang="0">
                  <a:pos x="1200" y="2784"/>
                </a:cxn>
                <a:cxn ang="0">
                  <a:pos x="1104" y="2832"/>
                </a:cxn>
                <a:cxn ang="0">
                  <a:pos x="1008" y="2976"/>
                </a:cxn>
                <a:cxn ang="0">
                  <a:pos x="912" y="3120"/>
                </a:cxn>
                <a:cxn ang="0">
                  <a:pos x="816" y="3120"/>
                </a:cxn>
                <a:cxn ang="0">
                  <a:pos x="720" y="2736"/>
                </a:cxn>
                <a:cxn ang="0">
                  <a:pos x="576" y="2640"/>
                </a:cxn>
                <a:cxn ang="0">
                  <a:pos x="624" y="2496"/>
                </a:cxn>
                <a:cxn ang="0">
                  <a:pos x="480" y="2304"/>
                </a:cxn>
                <a:cxn ang="0">
                  <a:pos x="576" y="2256"/>
                </a:cxn>
                <a:cxn ang="0">
                  <a:pos x="480" y="2160"/>
                </a:cxn>
                <a:cxn ang="0">
                  <a:pos x="528" y="1872"/>
                </a:cxn>
                <a:cxn ang="0">
                  <a:pos x="480" y="1728"/>
                </a:cxn>
                <a:cxn ang="0">
                  <a:pos x="576" y="1488"/>
                </a:cxn>
                <a:cxn ang="0">
                  <a:pos x="485" y="1323"/>
                </a:cxn>
                <a:cxn ang="0">
                  <a:pos x="508" y="1558"/>
                </a:cxn>
                <a:cxn ang="0">
                  <a:pos x="546" y="1300"/>
                </a:cxn>
                <a:cxn ang="0">
                  <a:pos x="528" y="960"/>
                </a:cxn>
                <a:cxn ang="0">
                  <a:pos x="432" y="864"/>
                </a:cxn>
                <a:cxn ang="0">
                  <a:pos x="348" y="920"/>
                </a:cxn>
                <a:cxn ang="0">
                  <a:pos x="250" y="875"/>
                </a:cxn>
                <a:cxn ang="0">
                  <a:pos x="136" y="829"/>
                </a:cxn>
                <a:cxn ang="0">
                  <a:pos x="90" y="761"/>
                </a:cxn>
                <a:cxn ang="0">
                  <a:pos x="0" y="384"/>
                </a:cxn>
              </a:cxnLst>
              <a:rect l="0" t="0" r="r" b="b"/>
              <a:pathLst>
                <a:path w="1776" h="3168">
                  <a:moveTo>
                    <a:pt x="0" y="48"/>
                  </a:moveTo>
                  <a:lnTo>
                    <a:pt x="48" y="0"/>
                  </a:lnTo>
                  <a:lnTo>
                    <a:pt x="96" y="48"/>
                  </a:lnTo>
                  <a:lnTo>
                    <a:pt x="720" y="48"/>
                  </a:lnTo>
                  <a:lnTo>
                    <a:pt x="768" y="0"/>
                  </a:lnTo>
                  <a:lnTo>
                    <a:pt x="1296" y="96"/>
                  </a:lnTo>
                  <a:lnTo>
                    <a:pt x="1344" y="192"/>
                  </a:lnTo>
                  <a:lnTo>
                    <a:pt x="1248" y="288"/>
                  </a:lnTo>
                  <a:lnTo>
                    <a:pt x="1200" y="672"/>
                  </a:lnTo>
                  <a:lnTo>
                    <a:pt x="1248" y="672"/>
                  </a:lnTo>
                  <a:lnTo>
                    <a:pt x="1248" y="960"/>
                  </a:lnTo>
                  <a:lnTo>
                    <a:pt x="1296" y="1104"/>
                  </a:lnTo>
                  <a:lnTo>
                    <a:pt x="1344" y="1152"/>
                  </a:lnTo>
                  <a:lnTo>
                    <a:pt x="1344" y="1056"/>
                  </a:lnTo>
                  <a:lnTo>
                    <a:pt x="1392" y="1056"/>
                  </a:lnTo>
                  <a:lnTo>
                    <a:pt x="1344" y="1008"/>
                  </a:lnTo>
                  <a:lnTo>
                    <a:pt x="1440" y="672"/>
                  </a:lnTo>
                  <a:lnTo>
                    <a:pt x="1392" y="672"/>
                  </a:lnTo>
                  <a:lnTo>
                    <a:pt x="1392" y="432"/>
                  </a:lnTo>
                  <a:lnTo>
                    <a:pt x="1440" y="384"/>
                  </a:lnTo>
                  <a:lnTo>
                    <a:pt x="1776" y="480"/>
                  </a:lnTo>
                  <a:lnTo>
                    <a:pt x="1728" y="1488"/>
                  </a:lnTo>
                  <a:lnTo>
                    <a:pt x="1632" y="1488"/>
                  </a:lnTo>
                  <a:lnTo>
                    <a:pt x="1632" y="1680"/>
                  </a:lnTo>
                  <a:lnTo>
                    <a:pt x="1584" y="1728"/>
                  </a:lnTo>
                  <a:lnTo>
                    <a:pt x="1536" y="1776"/>
                  </a:lnTo>
                  <a:lnTo>
                    <a:pt x="1536" y="2016"/>
                  </a:lnTo>
                  <a:lnTo>
                    <a:pt x="1584" y="2112"/>
                  </a:lnTo>
                  <a:lnTo>
                    <a:pt x="1488" y="2112"/>
                  </a:lnTo>
                  <a:lnTo>
                    <a:pt x="1440" y="2064"/>
                  </a:lnTo>
                  <a:lnTo>
                    <a:pt x="1392" y="2064"/>
                  </a:lnTo>
                  <a:lnTo>
                    <a:pt x="1344" y="1968"/>
                  </a:lnTo>
                  <a:lnTo>
                    <a:pt x="1392" y="2112"/>
                  </a:lnTo>
                  <a:lnTo>
                    <a:pt x="1248" y="2160"/>
                  </a:lnTo>
                  <a:lnTo>
                    <a:pt x="1248" y="2112"/>
                  </a:lnTo>
                  <a:lnTo>
                    <a:pt x="1200" y="2064"/>
                  </a:lnTo>
                  <a:lnTo>
                    <a:pt x="1200" y="2448"/>
                  </a:lnTo>
                  <a:lnTo>
                    <a:pt x="1200" y="2784"/>
                  </a:lnTo>
                  <a:lnTo>
                    <a:pt x="1104" y="2736"/>
                  </a:lnTo>
                  <a:lnTo>
                    <a:pt x="1104" y="2832"/>
                  </a:lnTo>
                  <a:lnTo>
                    <a:pt x="960" y="2832"/>
                  </a:lnTo>
                  <a:lnTo>
                    <a:pt x="1008" y="2976"/>
                  </a:lnTo>
                  <a:lnTo>
                    <a:pt x="960" y="3120"/>
                  </a:lnTo>
                  <a:lnTo>
                    <a:pt x="912" y="3120"/>
                  </a:lnTo>
                  <a:lnTo>
                    <a:pt x="912" y="3168"/>
                  </a:lnTo>
                  <a:lnTo>
                    <a:pt x="816" y="3120"/>
                  </a:lnTo>
                  <a:lnTo>
                    <a:pt x="720" y="3072"/>
                  </a:lnTo>
                  <a:lnTo>
                    <a:pt x="720" y="2736"/>
                  </a:lnTo>
                  <a:lnTo>
                    <a:pt x="768" y="2688"/>
                  </a:lnTo>
                  <a:lnTo>
                    <a:pt x="576" y="2640"/>
                  </a:lnTo>
                  <a:lnTo>
                    <a:pt x="576" y="2544"/>
                  </a:lnTo>
                  <a:lnTo>
                    <a:pt x="624" y="2496"/>
                  </a:lnTo>
                  <a:lnTo>
                    <a:pt x="624" y="2304"/>
                  </a:lnTo>
                  <a:lnTo>
                    <a:pt x="480" y="2304"/>
                  </a:lnTo>
                  <a:lnTo>
                    <a:pt x="480" y="2256"/>
                  </a:lnTo>
                  <a:lnTo>
                    <a:pt x="576" y="2256"/>
                  </a:lnTo>
                  <a:lnTo>
                    <a:pt x="576" y="2208"/>
                  </a:lnTo>
                  <a:lnTo>
                    <a:pt x="480" y="2160"/>
                  </a:lnTo>
                  <a:lnTo>
                    <a:pt x="480" y="1920"/>
                  </a:lnTo>
                  <a:lnTo>
                    <a:pt x="528" y="1872"/>
                  </a:lnTo>
                  <a:lnTo>
                    <a:pt x="480" y="1872"/>
                  </a:lnTo>
                  <a:lnTo>
                    <a:pt x="480" y="1728"/>
                  </a:lnTo>
                  <a:lnTo>
                    <a:pt x="528" y="1728"/>
                  </a:lnTo>
                  <a:lnTo>
                    <a:pt x="576" y="1488"/>
                  </a:lnTo>
                  <a:lnTo>
                    <a:pt x="480" y="1440"/>
                  </a:lnTo>
                  <a:cubicBezTo>
                    <a:pt x="482" y="1401"/>
                    <a:pt x="456" y="1297"/>
                    <a:pt x="485" y="1323"/>
                  </a:cubicBezTo>
                  <a:cubicBezTo>
                    <a:pt x="528" y="1362"/>
                    <a:pt x="492" y="1439"/>
                    <a:pt x="500" y="1497"/>
                  </a:cubicBezTo>
                  <a:cubicBezTo>
                    <a:pt x="503" y="1517"/>
                    <a:pt x="500" y="1539"/>
                    <a:pt x="508" y="1558"/>
                  </a:cubicBezTo>
                  <a:cubicBezTo>
                    <a:pt x="511" y="1566"/>
                    <a:pt x="523" y="1568"/>
                    <a:pt x="531" y="1573"/>
                  </a:cubicBezTo>
                  <a:cubicBezTo>
                    <a:pt x="564" y="1466"/>
                    <a:pt x="524" y="1603"/>
                    <a:pt x="546" y="1300"/>
                  </a:cubicBezTo>
                  <a:cubicBezTo>
                    <a:pt x="547" y="1285"/>
                    <a:pt x="554" y="1330"/>
                    <a:pt x="554" y="1345"/>
                  </a:cubicBezTo>
                  <a:lnTo>
                    <a:pt x="528" y="960"/>
                  </a:lnTo>
                  <a:lnTo>
                    <a:pt x="528" y="912"/>
                  </a:lnTo>
                  <a:lnTo>
                    <a:pt x="432" y="864"/>
                  </a:lnTo>
                  <a:lnTo>
                    <a:pt x="432" y="1008"/>
                  </a:lnTo>
                  <a:cubicBezTo>
                    <a:pt x="404" y="979"/>
                    <a:pt x="382" y="943"/>
                    <a:pt x="348" y="920"/>
                  </a:cubicBezTo>
                  <a:cubicBezTo>
                    <a:pt x="334" y="911"/>
                    <a:pt x="253" y="896"/>
                    <a:pt x="227" y="890"/>
                  </a:cubicBezTo>
                  <a:cubicBezTo>
                    <a:pt x="235" y="885"/>
                    <a:pt x="255" y="882"/>
                    <a:pt x="250" y="875"/>
                  </a:cubicBezTo>
                  <a:cubicBezTo>
                    <a:pt x="248" y="872"/>
                    <a:pt x="194" y="856"/>
                    <a:pt x="181" y="852"/>
                  </a:cubicBezTo>
                  <a:cubicBezTo>
                    <a:pt x="167" y="843"/>
                    <a:pt x="149" y="840"/>
                    <a:pt x="136" y="829"/>
                  </a:cubicBezTo>
                  <a:cubicBezTo>
                    <a:pt x="111" y="808"/>
                    <a:pt x="129" y="807"/>
                    <a:pt x="113" y="783"/>
                  </a:cubicBezTo>
                  <a:cubicBezTo>
                    <a:pt x="107" y="774"/>
                    <a:pt x="98" y="768"/>
                    <a:pt x="90" y="761"/>
                  </a:cubicBezTo>
                  <a:cubicBezTo>
                    <a:pt x="74" y="709"/>
                    <a:pt x="83" y="350"/>
                    <a:pt x="83" y="457"/>
                  </a:cubicBezTo>
                  <a:lnTo>
                    <a:pt x="0" y="38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12">
              <a:extLst>
                <a:ext uri="{FF2B5EF4-FFF2-40B4-BE49-F238E27FC236}">
                  <a16:creationId xmlns:a16="http://schemas.microsoft.com/office/drawing/2014/main" id="{E47109B0-3480-28E4-7DC9-47165D94AF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3384" y="2428462"/>
              <a:ext cx="2438397" cy="3785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the Jew        to us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no one that the w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poke signifying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to die. 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Entere</a:t>
              </a:r>
              <a:endPara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rium</a:t>
              </a: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P</a:t>
              </a: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  and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sai</a:t>
              </a:r>
              <a:endPara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    </a:t>
              </a:r>
              <a:r>
                <a:rPr lang="en-US" sz="2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anose="020B0606020202030204" pitchFamily="34" charset="0"/>
                </a:rPr>
                <a:t>ew</a:t>
              </a:r>
              <a:endParaRPr lang="en-US" sz="28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6" name="Text Box 12">
            <a:extLst>
              <a:ext uri="{FF2B5EF4-FFF2-40B4-BE49-F238E27FC236}">
                <a16:creationId xmlns:a16="http://schemas.microsoft.com/office/drawing/2014/main" id="{C45AA01A-66F4-FB1E-6088-01D6AC07B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1317" y="2413578"/>
            <a:ext cx="6930683" cy="3877985"/>
          </a:xfrm>
          <a:prstGeom prst="rect">
            <a:avLst/>
          </a:prstGeom>
          <a:solidFill>
            <a:schemeClr val="tx1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              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Said to him              s                is allowed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to kill                                 </a:t>
            </a:r>
            <a:r>
              <a:rPr lang="en-US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ord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of Jesus might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be fulfilled  which he s                           the death 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he was                         d therefore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the </a:t>
            </a:r>
            <a:r>
              <a:rPr lang="en-US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Praeto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</a:t>
            </a:r>
            <a:r>
              <a:rPr lang="en-US" sz="2400" dirty="0" err="1">
                <a:solidFill>
                  <a:schemeClr val="bg1"/>
                </a:solidFill>
                <a:latin typeface="Arial Narrow" panose="020B0606020202030204" pitchFamily="34" charset="0"/>
              </a:rPr>
              <a:t>ilate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, and called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Jesus                 d, are you the king of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                             the   J     s</a:t>
            </a:r>
            <a:endParaRPr lang="en-U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232F0FFC-E207-1824-D486-2664C1A8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374" y="1244382"/>
            <a:ext cx="28990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John 18:31-33</a:t>
            </a:r>
            <a:endParaRPr lang="en-US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0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are mere fragments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contain a book, or a group of books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Some include virtually the entire Bible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2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91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those that include virtually the entire Bible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2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46EEC25E-3EC3-D872-84E8-F40EACBE93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601292"/>
              </p:ext>
            </p:extLst>
          </p:nvPr>
        </p:nvGraphicFramePr>
        <p:xfrm>
          <a:off x="-20638" y="1166813"/>
          <a:ext cx="12257088" cy="561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81160" imgH="2823840" progId="Excel.Sheet.8">
                  <p:embed/>
                </p:oleObj>
              </mc:Choice>
              <mc:Fallback>
                <p:oleObj name="Worksheet" r:id="rId2" imgW="7481160" imgH="2823840" progId="Excel.Sheet.8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D0BDB864-463A-6F66-8D94-F77C38CD0A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1166813"/>
                        <a:ext cx="12257088" cy="561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652D0-5B9B-EEE9-AFF3-D3F01D01E189}"/>
              </a:ext>
            </a:extLst>
          </p:cNvPr>
          <p:cNvSpPr txBox="1"/>
          <p:nvPr/>
        </p:nvSpPr>
        <p:spPr>
          <a:xfrm>
            <a:off x="2107096" y="2252868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250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698B8-DE57-BC46-8FEC-10730491D42C}"/>
              </a:ext>
            </a:extLst>
          </p:cNvPr>
          <p:cNvSpPr txBox="1"/>
          <p:nvPr/>
        </p:nvSpPr>
        <p:spPr>
          <a:xfrm>
            <a:off x="3385931" y="2763891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700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968D7-80E9-2097-269C-08F45E660A54}"/>
              </a:ext>
            </a:extLst>
          </p:cNvPr>
          <p:cNvSpPr txBox="1"/>
          <p:nvPr/>
        </p:nvSpPr>
        <p:spPr>
          <a:xfrm>
            <a:off x="6078761" y="1225978"/>
            <a:ext cx="6097904" cy="563231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3000" b="0" i="0" dirty="0">
                <a:solidFill>
                  <a:srgbClr val="111111"/>
                </a:solidFill>
                <a:effectLst/>
                <a:latin typeface="TiemposTextWeb"/>
              </a:rPr>
              <a:t>“But many people don’t realize that over the past 2,000 years, this sacred text has changed a great deal. No ‘first edition’ exists.  What we have are copies, the first of which were made hundreds of years after the events supposedly took place.</a:t>
            </a:r>
          </a:p>
          <a:p>
            <a:pPr algn="l"/>
            <a:r>
              <a:rPr lang="en-US" sz="3000" b="0" i="0" dirty="0">
                <a:solidFill>
                  <a:srgbClr val="111111"/>
                </a:solidFill>
                <a:effectLst/>
                <a:latin typeface="TiemposTextWeb"/>
              </a:rPr>
              <a:t>For the first 100 to 200 years, copies of the Bible were made by hand … and not by professionals. This led to many errors, omissions, and — most importantly — changes.”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4D5DAE-F439-906A-3975-10528C1BF924}"/>
              </a:ext>
            </a:extLst>
          </p:cNvPr>
          <p:cNvSpPr/>
          <p:nvPr/>
        </p:nvSpPr>
        <p:spPr>
          <a:xfrm>
            <a:off x="6096000" y="1225978"/>
            <a:ext cx="6080296" cy="1868914"/>
          </a:xfrm>
          <a:prstGeom prst="rect">
            <a:avLst/>
          </a:prstGeom>
          <a:solidFill>
            <a:schemeClr val="bg1">
              <a:lumMod val="6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50E634-C58F-88DC-3C0E-4583EB5CAD72}"/>
              </a:ext>
            </a:extLst>
          </p:cNvPr>
          <p:cNvSpPr/>
          <p:nvPr/>
        </p:nvSpPr>
        <p:spPr>
          <a:xfrm>
            <a:off x="6107722" y="4461737"/>
            <a:ext cx="6080296" cy="2402467"/>
          </a:xfrm>
          <a:prstGeom prst="rect">
            <a:avLst/>
          </a:prstGeom>
          <a:solidFill>
            <a:schemeClr val="bg1">
              <a:lumMod val="6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1DF74E4-EA50-85DB-DF62-059DCE6D6019}"/>
              </a:ext>
            </a:extLst>
          </p:cNvPr>
          <p:cNvSpPr/>
          <p:nvPr/>
        </p:nvSpPr>
        <p:spPr>
          <a:xfrm>
            <a:off x="3137096" y="1026943"/>
            <a:ext cx="838058" cy="128219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14A9A19-C329-EAEC-184C-28F0B811FCCA}"/>
              </a:ext>
            </a:extLst>
          </p:cNvPr>
          <p:cNvSpPr/>
          <p:nvPr/>
        </p:nvSpPr>
        <p:spPr>
          <a:xfrm>
            <a:off x="2497143" y="1012337"/>
            <a:ext cx="355418" cy="116563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28C446C-3793-71E5-277C-DD049236885B}"/>
              </a:ext>
            </a:extLst>
          </p:cNvPr>
          <p:cNvSpPr/>
          <p:nvPr/>
        </p:nvSpPr>
        <p:spPr>
          <a:xfrm>
            <a:off x="2053194" y="992461"/>
            <a:ext cx="355418" cy="1165634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62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those that include virtually the entire Bible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2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46EEC25E-3EC3-D872-84E8-F40EACBE93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638" y="1166813"/>
          <a:ext cx="12257088" cy="561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81160" imgH="2823840" progId="Excel.Sheet.8">
                  <p:embed/>
                </p:oleObj>
              </mc:Choice>
              <mc:Fallback>
                <p:oleObj name="Worksheet" r:id="rId2" imgW="7481160" imgH="2823840" progId="Excel.Sheet.8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46EEC25E-3EC3-D872-84E8-F40EACBE93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1166813"/>
                        <a:ext cx="12257088" cy="561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652D0-5B9B-EEE9-AFF3-D3F01D01E189}"/>
              </a:ext>
            </a:extLst>
          </p:cNvPr>
          <p:cNvSpPr txBox="1"/>
          <p:nvPr/>
        </p:nvSpPr>
        <p:spPr>
          <a:xfrm>
            <a:off x="2107096" y="2252868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250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698B8-DE57-BC46-8FEC-10730491D42C}"/>
              </a:ext>
            </a:extLst>
          </p:cNvPr>
          <p:cNvSpPr txBox="1"/>
          <p:nvPr/>
        </p:nvSpPr>
        <p:spPr>
          <a:xfrm>
            <a:off x="3385931" y="2763891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700 years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1DF74E4-EA50-85DB-DF62-059DCE6D6019}"/>
              </a:ext>
            </a:extLst>
          </p:cNvPr>
          <p:cNvSpPr/>
          <p:nvPr/>
        </p:nvSpPr>
        <p:spPr>
          <a:xfrm>
            <a:off x="3137096" y="1026943"/>
            <a:ext cx="838058" cy="128219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lowchart: Display 1">
            <a:extLst>
              <a:ext uri="{FF2B5EF4-FFF2-40B4-BE49-F238E27FC236}">
                <a16:creationId xmlns:a16="http://schemas.microsoft.com/office/drawing/2014/main" id="{184306B8-C857-0EB8-5AE0-51180DD90EA9}"/>
              </a:ext>
            </a:extLst>
          </p:cNvPr>
          <p:cNvSpPr/>
          <p:nvPr/>
        </p:nvSpPr>
        <p:spPr>
          <a:xfrm>
            <a:off x="6241774" y="2546479"/>
            <a:ext cx="3180523" cy="836041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2 manuscripts!</a:t>
            </a:r>
          </a:p>
        </p:txBody>
      </p:sp>
      <p:sp>
        <p:nvSpPr>
          <p:cNvPr id="3" name="Flowchart: Display 2">
            <a:extLst>
              <a:ext uri="{FF2B5EF4-FFF2-40B4-BE49-F238E27FC236}">
                <a16:creationId xmlns:a16="http://schemas.microsoft.com/office/drawing/2014/main" id="{9BC13CF8-70A0-8ECA-3AF3-8A293350599D}"/>
              </a:ext>
            </a:extLst>
          </p:cNvPr>
          <p:cNvSpPr/>
          <p:nvPr/>
        </p:nvSpPr>
        <p:spPr>
          <a:xfrm>
            <a:off x="3385933" y="2231581"/>
            <a:ext cx="3180523" cy="471923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5700!</a:t>
            </a:r>
          </a:p>
        </p:txBody>
      </p:sp>
    </p:spTree>
    <p:extLst>
      <p:ext uri="{BB962C8B-B14F-4D97-AF65-F5344CB8AC3E}">
        <p14:creationId xmlns:p14="http://schemas.microsoft.com/office/powerpoint/2010/main" val="31415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4B62D-D51A-163B-0949-A80586C35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062" b="16750"/>
          <a:stretch/>
        </p:blipFill>
        <p:spPr>
          <a:xfrm>
            <a:off x="-1" y="-12065"/>
            <a:ext cx="11023737" cy="687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16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those that include virtually the entire Bible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2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46EEC25E-3EC3-D872-84E8-F40EACBE93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638" y="1166813"/>
          <a:ext cx="12257088" cy="561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81160" imgH="2823840" progId="Excel.Sheet.8">
                  <p:embed/>
                </p:oleObj>
              </mc:Choice>
              <mc:Fallback>
                <p:oleObj name="Worksheet" r:id="rId2" imgW="7481160" imgH="2823840" progId="Excel.Sheet.8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46EEC25E-3EC3-D872-84E8-F40EACBE93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1166813"/>
                        <a:ext cx="12257088" cy="561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652D0-5B9B-EEE9-AFF3-D3F01D01E189}"/>
              </a:ext>
            </a:extLst>
          </p:cNvPr>
          <p:cNvSpPr txBox="1"/>
          <p:nvPr/>
        </p:nvSpPr>
        <p:spPr>
          <a:xfrm>
            <a:off x="2107096" y="2252868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250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698B8-DE57-BC46-8FEC-10730491D42C}"/>
              </a:ext>
            </a:extLst>
          </p:cNvPr>
          <p:cNvSpPr txBox="1"/>
          <p:nvPr/>
        </p:nvSpPr>
        <p:spPr>
          <a:xfrm>
            <a:off x="3385931" y="2763891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700 years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1DF74E4-EA50-85DB-DF62-059DCE6D6019}"/>
              </a:ext>
            </a:extLst>
          </p:cNvPr>
          <p:cNvSpPr/>
          <p:nvPr/>
        </p:nvSpPr>
        <p:spPr>
          <a:xfrm>
            <a:off x="3137096" y="1026943"/>
            <a:ext cx="838058" cy="128219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lowchart: Display 1">
            <a:extLst>
              <a:ext uri="{FF2B5EF4-FFF2-40B4-BE49-F238E27FC236}">
                <a16:creationId xmlns:a16="http://schemas.microsoft.com/office/drawing/2014/main" id="{184306B8-C857-0EB8-5AE0-51180DD90EA9}"/>
              </a:ext>
            </a:extLst>
          </p:cNvPr>
          <p:cNvSpPr/>
          <p:nvPr/>
        </p:nvSpPr>
        <p:spPr>
          <a:xfrm>
            <a:off x="6241774" y="2546479"/>
            <a:ext cx="3180523" cy="836041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are partial</a:t>
            </a:r>
          </a:p>
        </p:txBody>
      </p:sp>
    </p:spTree>
    <p:extLst>
      <p:ext uri="{BB962C8B-B14F-4D97-AF65-F5344CB8AC3E}">
        <p14:creationId xmlns:p14="http://schemas.microsoft.com/office/powerpoint/2010/main" val="1890941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those that include virtually the entire Bible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2"/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46EEC25E-3EC3-D872-84E8-F40EACBE93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0638" y="1166813"/>
          <a:ext cx="12257088" cy="561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481160" imgH="2823840" progId="Excel.Sheet.8">
                  <p:embed/>
                </p:oleObj>
              </mc:Choice>
              <mc:Fallback>
                <p:oleObj name="Worksheet" r:id="rId2" imgW="7481160" imgH="2823840" progId="Excel.Sheet.8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46EEC25E-3EC3-D872-84E8-F40EACBE93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638" y="1166813"/>
                        <a:ext cx="12257088" cy="561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652D0-5B9B-EEE9-AFF3-D3F01D01E189}"/>
              </a:ext>
            </a:extLst>
          </p:cNvPr>
          <p:cNvSpPr txBox="1"/>
          <p:nvPr/>
        </p:nvSpPr>
        <p:spPr>
          <a:xfrm>
            <a:off x="2107096" y="2252868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250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D698B8-DE57-BC46-8FEC-10730491D42C}"/>
              </a:ext>
            </a:extLst>
          </p:cNvPr>
          <p:cNvSpPr txBox="1"/>
          <p:nvPr/>
        </p:nvSpPr>
        <p:spPr>
          <a:xfrm>
            <a:off x="3385931" y="2763891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/>
              <a:t>700 years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1DF74E4-EA50-85DB-DF62-059DCE6D6019}"/>
              </a:ext>
            </a:extLst>
          </p:cNvPr>
          <p:cNvSpPr/>
          <p:nvPr/>
        </p:nvSpPr>
        <p:spPr>
          <a:xfrm>
            <a:off x="3137096" y="1026943"/>
            <a:ext cx="838058" cy="1282197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lowchart: Display 1">
            <a:extLst>
              <a:ext uri="{FF2B5EF4-FFF2-40B4-BE49-F238E27FC236}">
                <a16:creationId xmlns:a16="http://schemas.microsoft.com/office/drawing/2014/main" id="{184306B8-C857-0EB8-5AE0-51180DD90EA9}"/>
              </a:ext>
            </a:extLst>
          </p:cNvPr>
          <p:cNvSpPr/>
          <p:nvPr/>
        </p:nvSpPr>
        <p:spPr>
          <a:xfrm>
            <a:off x="6241774" y="2546479"/>
            <a:ext cx="4996069" cy="836041"/>
          </a:xfrm>
          <a:prstGeom prst="flowChartDispla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passage has more than a single witness!</a:t>
            </a:r>
          </a:p>
        </p:txBody>
      </p:sp>
    </p:spTree>
    <p:extLst>
      <p:ext uri="{BB962C8B-B14F-4D97-AF65-F5344CB8AC3E}">
        <p14:creationId xmlns:p14="http://schemas.microsoft.com/office/powerpoint/2010/main" val="3708381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C11E836-18B3-B356-F19B-0B8A387608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273745"/>
              </p:ext>
            </p:extLst>
          </p:nvPr>
        </p:nvGraphicFramePr>
        <p:xfrm>
          <a:off x="196948" y="281354"/>
          <a:ext cx="11774658" cy="634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29F22-FA75-F342-44B5-983447C93DDB}"/>
              </a:ext>
            </a:extLst>
          </p:cNvPr>
          <p:cNvSpPr txBox="1"/>
          <p:nvPr/>
        </p:nvSpPr>
        <p:spPr>
          <a:xfrm>
            <a:off x="3657599" y="6353067"/>
            <a:ext cx="5092504" cy="48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CENTURY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A9335AF-D4FA-5202-542F-030FE0CC103B}"/>
              </a:ext>
            </a:extLst>
          </p:cNvPr>
          <p:cNvSpPr/>
          <p:nvPr/>
        </p:nvSpPr>
        <p:spPr>
          <a:xfrm>
            <a:off x="8539088" y="1026942"/>
            <a:ext cx="1252024" cy="260252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Printing press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1099E82-6DF9-D825-3E3B-897BB9FFFFF8}"/>
              </a:ext>
            </a:extLst>
          </p:cNvPr>
          <p:cNvSpPr/>
          <p:nvPr/>
        </p:nvSpPr>
        <p:spPr>
          <a:xfrm>
            <a:off x="8864111" y="1842867"/>
            <a:ext cx="1666444" cy="275492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  <a:r>
              <a:rPr lang="en-US" sz="2800" b="1" baseline="30000" dirty="0">
                <a:solidFill>
                  <a:schemeClr val="tx1"/>
                </a:solidFill>
              </a:rPr>
              <a:t>st</a:t>
            </a:r>
            <a:r>
              <a:rPr lang="en-US" sz="2800" b="1" dirty="0">
                <a:solidFill>
                  <a:schemeClr val="tx1"/>
                </a:solidFill>
              </a:rPr>
              <a:t> Printed Greek NT</a:t>
            </a:r>
          </a:p>
        </p:txBody>
      </p:sp>
    </p:spTree>
    <p:extLst>
      <p:ext uri="{BB962C8B-B14F-4D97-AF65-F5344CB8AC3E}">
        <p14:creationId xmlns:p14="http://schemas.microsoft.com/office/powerpoint/2010/main" val="24975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23" y="159026"/>
            <a:ext cx="1184744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does the evidence for the NT compare?</a:t>
            </a:r>
          </a:p>
          <a:p>
            <a:pPr lvl="2"/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lvl="2"/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VERY FAVORABLY!</a:t>
            </a:r>
          </a:p>
          <a:p>
            <a:pPr marL="742950" indent="-742950">
              <a:buFont typeface="+mj-lt"/>
              <a:buAutoNum type="arabicPeriod"/>
            </a:pP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 honest look at “errors”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What sort?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10667D-9573-D308-7731-C7D650E104FD}"/>
              </a:ext>
            </a:extLst>
          </p:cNvPr>
          <p:cNvSpPr txBox="1"/>
          <p:nvPr/>
        </p:nvSpPr>
        <p:spPr>
          <a:xfrm>
            <a:off x="1111348" y="1979650"/>
            <a:ext cx="10811122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003300"/>
                </a:solidFill>
                <a:effectLst/>
                <a:latin typeface="Verdana" panose="020B0604030504040204" pitchFamily="34" charset="0"/>
              </a:rPr>
              <a:t>“There is no body of ancient literature in the world which enjoys such a wealth of good textual attestation as the New Testament”</a:t>
            </a:r>
          </a:p>
          <a:p>
            <a:pPr algn="r"/>
            <a:r>
              <a:rPr lang="en-US" sz="2000" b="1" dirty="0">
                <a:solidFill>
                  <a:srgbClr val="003300"/>
                </a:solidFill>
                <a:latin typeface="Verdana" panose="020B0604030504040204" pitchFamily="34" charset="0"/>
              </a:rPr>
              <a:t>- F.F. Bruce</a:t>
            </a:r>
            <a:endParaRPr lang="en-US" sz="2000" b="1" i="0" dirty="0">
              <a:solidFill>
                <a:srgbClr val="003300"/>
              </a:solidFill>
              <a:effectLst/>
              <a:latin typeface="Verdana" panose="020B0604030504040204" pitchFamily="34" charset="0"/>
            </a:endParaRPr>
          </a:p>
          <a:p>
            <a:endParaRPr lang="en-US" sz="2000" b="1" dirty="0">
              <a:solidFill>
                <a:srgbClr val="003300"/>
              </a:solidFill>
              <a:latin typeface="Verdana" panose="020B0604030504040204" pitchFamily="34" charset="0"/>
            </a:endParaRPr>
          </a:p>
          <a:p>
            <a:r>
              <a:rPr lang="en-US" sz="2000" b="0" i="0" dirty="0">
                <a:solidFill>
                  <a:srgbClr val="003300"/>
                </a:solidFill>
                <a:effectLst/>
                <a:latin typeface="Verdana" panose="020B0604030504040204" pitchFamily="34" charset="0"/>
              </a:rPr>
              <a:t>“the manuscripts from which our knowledge of the New Testament comes — are in </a:t>
            </a:r>
            <a:r>
              <a:rPr lang="en-US" sz="2000" b="1" i="0" dirty="0">
                <a:solidFill>
                  <a:srgbClr val="003300"/>
                </a:solidFill>
                <a:effectLst/>
                <a:latin typeface="Verdana" panose="020B0604030504040204" pitchFamily="34" charset="0"/>
              </a:rPr>
              <a:t>far, far better shape than the manuscripts of any other work from the ancient world, by a very long way”</a:t>
            </a:r>
          </a:p>
          <a:p>
            <a:pPr algn="r"/>
            <a:r>
              <a:rPr lang="en-US" sz="2000" b="1" dirty="0">
                <a:solidFill>
                  <a:srgbClr val="003300"/>
                </a:solidFill>
                <a:latin typeface="Verdana" panose="020B0604030504040204" pitchFamily="34" charset="0"/>
              </a:rPr>
              <a:t>- N.T. Wright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55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  <p:bldP spid="3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Jeff Smelser\My Documents\nt greek site\manuscripts\P1050772cropcoloradjust.jpg">
            <a:extLst>
              <a:ext uri="{FF2B5EF4-FFF2-40B4-BE49-F238E27FC236}">
                <a16:creationId xmlns:a16="http://schemas.microsoft.com/office/drawing/2014/main" id="{744AAAF7-36B0-744F-7260-A5DAF57F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9" y="217474"/>
            <a:ext cx="8352183" cy="6416689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3D5DCA1-E18C-EAAC-C9CC-F260C6056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133600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4FA619-F366-0F1B-EDF7-6AA249849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685800"/>
            <a:ext cx="1219200" cy="6858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FFE0B9-14F9-0838-6B96-97BB57F9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219200"/>
            <a:ext cx="1219200" cy="6858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3C0B6D-2FC2-4EE3-D01C-DA7FB5C1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28600"/>
            <a:ext cx="533400" cy="4572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C2C2B9-73D1-31AF-8D83-EA4A474CE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419600"/>
            <a:ext cx="1219200" cy="6858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EB3813-DDA8-5EDE-7A62-7F05C0B2E430}"/>
              </a:ext>
            </a:extLst>
          </p:cNvPr>
          <p:cNvSpPr txBox="1"/>
          <p:nvPr/>
        </p:nvSpPr>
        <p:spPr>
          <a:xfrm>
            <a:off x="1507421" y="2829338"/>
            <a:ext cx="255767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4800" dirty="0" err="1">
                <a:solidFill>
                  <a:schemeClr val="bg1"/>
                </a:solidFill>
              </a:rPr>
              <a:t>ραχαβ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 err="1">
                <a:solidFill>
                  <a:schemeClr val="bg1"/>
                </a:solidFill>
              </a:rPr>
              <a:t>rachab</a:t>
            </a:r>
            <a:endParaRPr lang="en-US" sz="48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Rahab</a:t>
            </a:r>
          </a:p>
        </p:txBody>
      </p:sp>
    </p:spTree>
    <p:extLst>
      <p:ext uri="{BB962C8B-B14F-4D97-AF65-F5344CB8AC3E}">
        <p14:creationId xmlns:p14="http://schemas.microsoft.com/office/powerpoint/2010/main" val="215283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uiExpand="1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sp>
        <p:nvSpPr>
          <p:cNvPr id="12" name="Oval 4">
            <a:extLst>
              <a:ext uri="{FF2B5EF4-FFF2-40B4-BE49-F238E27FC236}">
                <a16:creationId xmlns:a16="http://schemas.microsoft.com/office/drawing/2014/main" id="{F1C00736-9B58-A43E-9691-23BA8B78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50" y="1934664"/>
            <a:ext cx="2397252" cy="1338773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ABE2156-1DEA-1741-B159-2763DC05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35" y="1498566"/>
            <a:ext cx="3305909" cy="26776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182880" bIns="1828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err="1">
                <a:solidFill>
                  <a:schemeClr val="bg1"/>
                </a:solidFill>
                <a:latin typeface="Sinaiticus" pitchFamily="2" charset="0"/>
              </a:rPr>
              <a:t>abraAm</a:t>
            </a:r>
            <a:endParaRPr lang="en-US" sz="6000" b="1" dirty="0">
              <a:solidFill>
                <a:schemeClr val="bg1"/>
              </a:solidFill>
              <a:latin typeface="Sinaiticus" pitchFamily="2" charset="0"/>
            </a:endParaRPr>
          </a:p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chemeClr val="bg1"/>
                </a:solidFill>
                <a:latin typeface="Sinaiticus" pitchFamily="2" charset="0"/>
              </a:rPr>
              <a:t>Isaak</a:t>
            </a:r>
            <a:endParaRPr lang="en-US" sz="3600" b="1" dirty="0"/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92F8EBC-FD2F-3D23-0CEE-A64B215EB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7304"/>
          <a:stretch/>
        </p:blipFill>
        <p:spPr bwMode="auto">
          <a:xfrm>
            <a:off x="344454" y="1524000"/>
            <a:ext cx="3810000" cy="276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1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sp>
        <p:nvSpPr>
          <p:cNvPr id="12" name="Oval 4">
            <a:extLst>
              <a:ext uri="{FF2B5EF4-FFF2-40B4-BE49-F238E27FC236}">
                <a16:creationId xmlns:a16="http://schemas.microsoft.com/office/drawing/2014/main" id="{F1C00736-9B58-A43E-9691-23BA8B78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50" y="1934664"/>
            <a:ext cx="2397252" cy="1338773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ABE2156-1DEA-1741-B159-2763DC05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035" y="1498566"/>
            <a:ext cx="3305909" cy="276998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182880" bIns="18288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Abraham</a:t>
            </a:r>
          </a:p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Isaac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092F8EBC-FD2F-3D23-0CEE-A64B215EB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27304"/>
          <a:stretch/>
        </p:blipFill>
        <p:spPr bwMode="auto">
          <a:xfrm>
            <a:off x="344454" y="1524000"/>
            <a:ext cx="3810000" cy="276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524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50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DE50BE1-5334-D059-AA10-81BC8653E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36" y="1285461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4">
            <a:extLst>
              <a:ext uri="{FF2B5EF4-FFF2-40B4-BE49-F238E27FC236}">
                <a16:creationId xmlns:a16="http://schemas.microsoft.com/office/drawing/2014/main" id="{F1C00736-9B58-A43E-9691-23BA8B78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64" y="1285460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47D2C0F9-B8E1-DA96-65BB-3E707FB5C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32452"/>
            <a:ext cx="26670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5FC05EE5-EA22-178E-62D9-C7B9EF224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991" y="1361661"/>
            <a:ext cx="16764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2E0812FF-6FBB-16B1-4A0A-C4292B4C1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816390"/>
            <a:ext cx="1905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BIBLOS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8ABE2156-1DEA-1741-B159-2763DC05D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557" y="81639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DAUID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10">
            <a:extLst>
              <a:ext uri="{FF2B5EF4-FFF2-40B4-BE49-F238E27FC236}">
                <a16:creationId xmlns:a16="http://schemas.microsoft.com/office/drawing/2014/main" id="{1D3F1CE3-0699-6A8F-D2AC-F8D0A17A1D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19800" y="-284920"/>
            <a:ext cx="304800" cy="144780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7">
            <a:extLst>
              <a:ext uri="{FF2B5EF4-FFF2-40B4-BE49-F238E27FC236}">
                <a16:creationId xmlns:a16="http://schemas.microsoft.com/office/drawing/2014/main" id="{A21D79F5-E96B-CB35-6A78-0DB92360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48140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genesews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D2A60C45-9EFC-8A60-EDB7-6D67B2522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382" y="284924"/>
            <a:ext cx="3048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314722A7-4676-06ED-3260-F82509952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9997" y="503584"/>
            <a:ext cx="277090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Jesus Christ Son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FA078D-1F04-F590-AF4D-E5753BA38E91}"/>
              </a:ext>
            </a:extLst>
          </p:cNvPr>
          <p:cNvSpPr txBox="1"/>
          <p:nvPr/>
        </p:nvSpPr>
        <p:spPr>
          <a:xfrm>
            <a:off x="6859976" y="994779"/>
            <a:ext cx="618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(of)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2" grpId="1" animBg="1"/>
      <p:bldP spid="13" grpId="0" animBg="1"/>
      <p:bldP spid="14" grpId="0" animBg="1"/>
      <p:bldP spid="15" grpId="0" autoUpdateAnimBg="0"/>
      <p:bldP spid="16" grpId="0" autoUpdateAnimBg="0"/>
      <p:bldP spid="17" grpId="0" animBg="1"/>
      <p:bldP spid="18" grpId="0" autoUpdateAnimBg="0"/>
      <p:bldP spid="2" grpId="0" autoUpdateAnimBg="0"/>
      <p:bldP spid="5" grpId="0" autoUpdateAnimBg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pic>
        <p:nvPicPr>
          <p:cNvPr id="6" name="Picture 1027">
            <a:extLst>
              <a:ext uri="{FF2B5EF4-FFF2-40B4-BE49-F238E27FC236}">
                <a16:creationId xmlns:a16="http://schemas.microsoft.com/office/drawing/2014/main" id="{A20929D2-6736-28B6-391F-BA1A2F7B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539" y="1888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FEF2F59-20CE-D6E0-56E1-69B7AB16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36" y="1285461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026">
            <a:extLst>
              <a:ext uri="{FF2B5EF4-FFF2-40B4-BE49-F238E27FC236}">
                <a16:creationId xmlns:a16="http://schemas.microsoft.com/office/drawing/2014/main" id="{1C3AC8E1-FB66-F673-2961-39C8F51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139" y="364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8">
            <a:extLst>
              <a:ext uri="{FF2B5EF4-FFF2-40B4-BE49-F238E27FC236}">
                <a16:creationId xmlns:a16="http://schemas.microsoft.com/office/drawing/2014/main" id="{386D6D1E-65F4-BF81-5FCA-47CA63687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539" y="112644"/>
            <a:ext cx="4419600" cy="3810000"/>
          </a:xfrm>
          <a:prstGeom prst="rect">
            <a:avLst/>
          </a:prstGeom>
          <a:noFill/>
          <a:ln w="1524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 Box 1029">
            <a:extLst>
              <a:ext uri="{FF2B5EF4-FFF2-40B4-BE49-F238E27FC236}">
                <a16:creationId xmlns:a16="http://schemas.microsoft.com/office/drawing/2014/main" id="{56ABC840-681C-82AC-BCD0-7B207ABF7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539" y="493644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>
                <a:solidFill>
                  <a:schemeClr val="bg1"/>
                </a:solidFill>
                <a:latin typeface="Sinaiticus" pitchFamily="2" charset="0"/>
              </a:rPr>
              <a:t> IU  CU  UU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Line 1030">
            <a:extLst>
              <a:ext uri="{FF2B5EF4-FFF2-40B4-BE49-F238E27FC236}">
                <a16:creationId xmlns:a16="http://schemas.microsoft.com/office/drawing/2014/main" id="{46F2BD01-EE6A-25F9-36CC-A43A04ADD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5739" y="569844"/>
            <a:ext cx="609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031">
            <a:extLst>
              <a:ext uri="{FF2B5EF4-FFF2-40B4-BE49-F238E27FC236}">
                <a16:creationId xmlns:a16="http://schemas.microsoft.com/office/drawing/2014/main" id="{425F2F49-B00F-37EE-4090-4CB1DF984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539" y="569844"/>
            <a:ext cx="685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032">
            <a:extLst>
              <a:ext uri="{FF2B5EF4-FFF2-40B4-BE49-F238E27FC236}">
                <a16:creationId xmlns:a16="http://schemas.microsoft.com/office/drawing/2014/main" id="{07688F1A-363B-CE2E-48D8-5D2982F3C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1339" y="569844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033">
            <a:extLst>
              <a:ext uri="{FF2B5EF4-FFF2-40B4-BE49-F238E27FC236}">
                <a16:creationId xmlns:a16="http://schemas.microsoft.com/office/drawing/2014/main" id="{AD3DCA74-22A0-3519-9B88-AA5A178A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2339" y="1027044"/>
            <a:ext cx="4572000" cy="2057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1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pic>
        <p:nvPicPr>
          <p:cNvPr id="6" name="Picture 1027">
            <a:extLst>
              <a:ext uri="{FF2B5EF4-FFF2-40B4-BE49-F238E27FC236}">
                <a16:creationId xmlns:a16="http://schemas.microsoft.com/office/drawing/2014/main" id="{A20929D2-6736-28B6-391F-BA1A2F7B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539" y="1888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FEF2F59-20CE-D6E0-56E1-69B7AB16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36" y="1285461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026">
            <a:extLst>
              <a:ext uri="{FF2B5EF4-FFF2-40B4-BE49-F238E27FC236}">
                <a16:creationId xmlns:a16="http://schemas.microsoft.com/office/drawing/2014/main" id="{1C3AC8E1-FB66-F673-2961-39C8F51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139" y="364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8">
            <a:extLst>
              <a:ext uri="{FF2B5EF4-FFF2-40B4-BE49-F238E27FC236}">
                <a16:creationId xmlns:a16="http://schemas.microsoft.com/office/drawing/2014/main" id="{386D6D1E-65F4-BF81-5FCA-47CA63687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539" y="112644"/>
            <a:ext cx="4419600" cy="3810000"/>
          </a:xfrm>
          <a:prstGeom prst="rect">
            <a:avLst/>
          </a:prstGeom>
          <a:noFill/>
          <a:ln w="1524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Text Box 1035">
            <a:extLst>
              <a:ext uri="{FF2B5EF4-FFF2-40B4-BE49-F238E27FC236}">
                <a16:creationId xmlns:a16="http://schemas.microsoft.com/office/drawing/2014/main" id="{B34C4186-1F2D-C923-F1F8-0AA7E57C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930" y="606283"/>
            <a:ext cx="5393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IHSOU 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cRISTOU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  UIOU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Line 1036">
            <a:extLst>
              <a:ext uri="{FF2B5EF4-FFF2-40B4-BE49-F238E27FC236}">
                <a16:creationId xmlns:a16="http://schemas.microsoft.com/office/drawing/2014/main" id="{514D797C-8F96-F6E9-16D4-C9CB2E3E7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7528" y="1063483"/>
            <a:ext cx="709955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037">
            <a:extLst>
              <a:ext uri="{FF2B5EF4-FFF2-40B4-BE49-F238E27FC236}">
                <a16:creationId xmlns:a16="http://schemas.microsoft.com/office/drawing/2014/main" id="{34633789-5312-E5D4-F50B-8A214DA8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4145" y="1063483"/>
            <a:ext cx="100584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038">
            <a:extLst>
              <a:ext uri="{FF2B5EF4-FFF2-40B4-BE49-F238E27FC236}">
                <a16:creationId xmlns:a16="http://schemas.microsoft.com/office/drawing/2014/main" id="{321F46F0-8C27-6872-F8C0-789C49FD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9574" y="1063483"/>
            <a:ext cx="368163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039">
            <a:extLst>
              <a:ext uri="{FF2B5EF4-FFF2-40B4-BE49-F238E27FC236}">
                <a16:creationId xmlns:a16="http://schemas.microsoft.com/office/drawing/2014/main" id="{6CD4E713-76DB-D6B4-87A2-8832F2246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19" y="225283"/>
            <a:ext cx="5493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Papyrus" pitchFamily="66" charset="0"/>
              </a:rPr>
              <a:t>of Jesus    Christ,      Son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3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 animBg="1"/>
      <p:bldP spid="24" grpId="0" animBg="1"/>
      <p:bldP spid="25" grpId="0" animBg="1"/>
      <p:bldP spid="2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56E3AB-7DAA-F5EA-AED7-B643AA9EE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250" b="16750"/>
          <a:stretch/>
        </p:blipFill>
        <p:spPr>
          <a:xfrm>
            <a:off x="0" y="-4255"/>
            <a:ext cx="10963120" cy="6862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476B9E-E952-9A5F-5447-1248C596A75A}"/>
              </a:ext>
            </a:extLst>
          </p:cNvPr>
          <p:cNvSpPr txBox="1"/>
          <p:nvPr/>
        </p:nvSpPr>
        <p:spPr>
          <a:xfrm>
            <a:off x="6078761" y="1225978"/>
            <a:ext cx="6097904" cy="563231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3000" b="0" i="0" dirty="0">
                <a:solidFill>
                  <a:srgbClr val="111111"/>
                </a:solidFill>
                <a:effectLst/>
                <a:latin typeface="TiemposTextWeb"/>
              </a:rPr>
              <a:t>“But many people don’t realize that over the past 2,000 years, this sacred text has changed a great deal. No ‘first edition’ exists.  What we have are copies, the first of which were made hundreds of years after the events supposedly took place.</a:t>
            </a:r>
          </a:p>
          <a:p>
            <a:pPr algn="l"/>
            <a:r>
              <a:rPr lang="en-US" sz="3000" b="0" i="0" dirty="0">
                <a:solidFill>
                  <a:srgbClr val="111111"/>
                </a:solidFill>
                <a:effectLst/>
                <a:latin typeface="TiemposTextWeb"/>
              </a:rPr>
              <a:t>For the first 100 to 200 years, copies of the Bible were made by hand … and not by professionals. This led to many errors, omissions, and — most importantly — changes.”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5FDCC5-913D-DF97-2531-962851F50B48}"/>
              </a:ext>
            </a:extLst>
          </p:cNvPr>
          <p:cNvSpPr/>
          <p:nvPr/>
        </p:nvSpPr>
        <p:spPr>
          <a:xfrm>
            <a:off x="696037" y="2702257"/>
            <a:ext cx="573787" cy="2047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063FC-6789-E884-0DD3-A4B44C127841}"/>
              </a:ext>
            </a:extLst>
          </p:cNvPr>
          <p:cNvSpPr txBox="1"/>
          <p:nvPr/>
        </p:nvSpPr>
        <p:spPr>
          <a:xfrm>
            <a:off x="27294" y="2399690"/>
            <a:ext cx="2538483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b="1" i="0" u="sng" strike="noStrike" dirty="0">
                <a:effectLst/>
                <a:highlight>
                  <a:srgbClr val="FFFF00"/>
                </a:highlight>
                <a:latin typeface="LabGrotesq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Joe Avella</a:t>
            </a:r>
            <a:endParaRPr lang="en-US" sz="4400" u="sng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461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pic>
        <p:nvPicPr>
          <p:cNvPr id="6" name="Picture 1027">
            <a:extLst>
              <a:ext uri="{FF2B5EF4-FFF2-40B4-BE49-F238E27FC236}">
                <a16:creationId xmlns:a16="http://schemas.microsoft.com/office/drawing/2014/main" id="{A20929D2-6736-28B6-391F-BA1A2F7B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539" y="1888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FEF2F59-20CE-D6E0-56E1-69B7AB16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36" y="1285461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026">
            <a:extLst>
              <a:ext uri="{FF2B5EF4-FFF2-40B4-BE49-F238E27FC236}">
                <a16:creationId xmlns:a16="http://schemas.microsoft.com/office/drawing/2014/main" id="{1C3AC8E1-FB66-F673-2961-39C8F51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139" y="364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8">
            <a:extLst>
              <a:ext uri="{FF2B5EF4-FFF2-40B4-BE49-F238E27FC236}">
                <a16:creationId xmlns:a16="http://schemas.microsoft.com/office/drawing/2014/main" id="{386D6D1E-65F4-BF81-5FCA-47CA63687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539" y="112644"/>
            <a:ext cx="4419600" cy="3810000"/>
          </a:xfrm>
          <a:prstGeom prst="rect">
            <a:avLst/>
          </a:prstGeom>
          <a:noFill/>
          <a:ln w="1524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Text Box 1035">
            <a:extLst>
              <a:ext uri="{FF2B5EF4-FFF2-40B4-BE49-F238E27FC236}">
                <a16:creationId xmlns:a16="http://schemas.microsoft.com/office/drawing/2014/main" id="{B34C4186-1F2D-C923-F1F8-0AA7E57C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930" y="606283"/>
            <a:ext cx="5393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I    U  c      U 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Line 1036">
            <a:extLst>
              <a:ext uri="{FF2B5EF4-FFF2-40B4-BE49-F238E27FC236}">
                <a16:creationId xmlns:a16="http://schemas.microsoft.com/office/drawing/2014/main" id="{514D797C-8F96-F6E9-16D4-C9CB2E3E7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7528" y="1063483"/>
            <a:ext cx="709955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037">
            <a:extLst>
              <a:ext uri="{FF2B5EF4-FFF2-40B4-BE49-F238E27FC236}">
                <a16:creationId xmlns:a16="http://schemas.microsoft.com/office/drawing/2014/main" id="{34633789-5312-E5D4-F50B-8A214DA84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64145" y="1063483"/>
            <a:ext cx="100584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038">
            <a:extLst>
              <a:ext uri="{FF2B5EF4-FFF2-40B4-BE49-F238E27FC236}">
                <a16:creationId xmlns:a16="http://schemas.microsoft.com/office/drawing/2014/main" id="{321F46F0-8C27-6872-F8C0-789C49FD8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9574" y="1063483"/>
            <a:ext cx="368163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039">
            <a:extLst>
              <a:ext uri="{FF2B5EF4-FFF2-40B4-BE49-F238E27FC236}">
                <a16:creationId xmlns:a16="http://schemas.microsoft.com/office/drawing/2014/main" id="{6CD4E713-76DB-D6B4-87A2-8832F2246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19" y="225283"/>
            <a:ext cx="5493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Papyrus" pitchFamily="66" charset="0"/>
              </a:rPr>
              <a:t>of Jesus    Christ,      Son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07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pic>
        <p:nvPicPr>
          <p:cNvPr id="6" name="Picture 1027">
            <a:extLst>
              <a:ext uri="{FF2B5EF4-FFF2-40B4-BE49-F238E27FC236}">
                <a16:creationId xmlns:a16="http://schemas.microsoft.com/office/drawing/2014/main" id="{A20929D2-6736-28B6-391F-BA1A2F7B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539" y="1888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FEF2F59-20CE-D6E0-56E1-69B7AB16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36" y="1285461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026">
            <a:extLst>
              <a:ext uri="{FF2B5EF4-FFF2-40B4-BE49-F238E27FC236}">
                <a16:creationId xmlns:a16="http://schemas.microsoft.com/office/drawing/2014/main" id="{1C3AC8E1-FB66-F673-2961-39C8F51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139" y="364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8">
            <a:extLst>
              <a:ext uri="{FF2B5EF4-FFF2-40B4-BE49-F238E27FC236}">
                <a16:creationId xmlns:a16="http://schemas.microsoft.com/office/drawing/2014/main" id="{386D6D1E-65F4-BF81-5FCA-47CA63687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539" y="112644"/>
            <a:ext cx="4419600" cy="3810000"/>
          </a:xfrm>
          <a:prstGeom prst="rect">
            <a:avLst/>
          </a:prstGeom>
          <a:noFill/>
          <a:ln w="1524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2" name="Text Box 1035">
            <a:extLst>
              <a:ext uri="{FF2B5EF4-FFF2-40B4-BE49-F238E27FC236}">
                <a16:creationId xmlns:a16="http://schemas.microsoft.com/office/drawing/2014/main" id="{B34C4186-1F2D-C923-F1F8-0AA7E57C5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7930" y="606283"/>
            <a:ext cx="5393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  IU      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cU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naiticus" pitchFamily="2" charset="0"/>
              </a:rPr>
              <a:t>    UU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1039">
            <a:extLst>
              <a:ext uri="{FF2B5EF4-FFF2-40B4-BE49-F238E27FC236}">
                <a16:creationId xmlns:a16="http://schemas.microsoft.com/office/drawing/2014/main" id="{6CD4E713-76DB-D6B4-87A2-8832F2246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319" y="225283"/>
            <a:ext cx="5493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Papyrus" pitchFamily="66" charset="0"/>
              </a:rPr>
              <a:t>of Jesus    Christ,      Son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85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4D573310-95C5-25EC-A38A-0E2CF022B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0639" y="247029"/>
            <a:ext cx="2572578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 century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Penn Museum</a:t>
            </a:r>
          </a:p>
        </p:txBody>
      </p:sp>
      <p:pic>
        <p:nvPicPr>
          <p:cNvPr id="3" name="Picture 12" descr="C:\Documents and Settings\Jeff Smelser\My Documents\nt greek site\manuscripts\P1050772topcropcoloradjust.jpg">
            <a:extLst>
              <a:ext uri="{FF2B5EF4-FFF2-40B4-BE49-F238E27FC236}">
                <a16:creationId xmlns:a16="http://schemas.microsoft.com/office/drawing/2014/main" id="{055C8EE4-1A6D-0947-134A-AEA67392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96" y="162340"/>
            <a:ext cx="9263552" cy="6105938"/>
          </a:xfrm>
          <a:prstGeom prst="rect">
            <a:avLst/>
          </a:prstGeom>
          <a:noFill/>
        </p:spPr>
      </p:pic>
      <p:pic>
        <p:nvPicPr>
          <p:cNvPr id="6" name="Picture 1027">
            <a:extLst>
              <a:ext uri="{FF2B5EF4-FFF2-40B4-BE49-F238E27FC236}">
                <a16:creationId xmlns:a16="http://schemas.microsoft.com/office/drawing/2014/main" id="{A20929D2-6736-28B6-391F-BA1A2F7B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539" y="1888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DFEF2F59-20CE-D6E0-56E1-69B7AB165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36" y="1285461"/>
            <a:ext cx="1981200" cy="9144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1026">
            <a:extLst>
              <a:ext uri="{FF2B5EF4-FFF2-40B4-BE49-F238E27FC236}">
                <a16:creationId xmlns:a16="http://schemas.microsoft.com/office/drawing/2014/main" id="{1C3AC8E1-FB66-F673-2961-39C8F51E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139" y="36444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8">
            <a:extLst>
              <a:ext uri="{FF2B5EF4-FFF2-40B4-BE49-F238E27FC236}">
                <a16:creationId xmlns:a16="http://schemas.microsoft.com/office/drawing/2014/main" id="{386D6D1E-65F4-BF81-5FCA-47CA63687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539" y="112644"/>
            <a:ext cx="4419600" cy="3810000"/>
          </a:xfrm>
          <a:prstGeom prst="rect">
            <a:avLst/>
          </a:prstGeom>
          <a:noFill/>
          <a:ln w="1524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Text Box 1029">
            <a:extLst>
              <a:ext uri="{FF2B5EF4-FFF2-40B4-BE49-F238E27FC236}">
                <a16:creationId xmlns:a16="http://schemas.microsoft.com/office/drawing/2014/main" id="{56ABC840-681C-82AC-BCD0-7B207ABF7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8539" y="493644"/>
            <a:ext cx="4419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dirty="0">
                <a:solidFill>
                  <a:schemeClr val="bg1"/>
                </a:solidFill>
                <a:latin typeface="Sinaiticus" pitchFamily="2" charset="0"/>
              </a:rPr>
              <a:t> IU  </a:t>
            </a:r>
            <a:r>
              <a:rPr lang="en-US" sz="5400" dirty="0" err="1">
                <a:solidFill>
                  <a:schemeClr val="bg1"/>
                </a:solidFill>
                <a:latin typeface="Sinaiticus" pitchFamily="2" charset="0"/>
              </a:rPr>
              <a:t>cU</a:t>
            </a:r>
            <a:r>
              <a:rPr lang="en-US" sz="5400" dirty="0">
                <a:solidFill>
                  <a:schemeClr val="bg1"/>
                </a:solidFill>
                <a:latin typeface="Sinaiticus" pitchFamily="2" charset="0"/>
              </a:rPr>
              <a:t>  UU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Line 1030">
            <a:extLst>
              <a:ext uri="{FF2B5EF4-FFF2-40B4-BE49-F238E27FC236}">
                <a16:creationId xmlns:a16="http://schemas.microsoft.com/office/drawing/2014/main" id="{46F2BD01-EE6A-25F9-36CC-A43A04ADD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5739" y="569844"/>
            <a:ext cx="609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031">
            <a:extLst>
              <a:ext uri="{FF2B5EF4-FFF2-40B4-BE49-F238E27FC236}">
                <a16:creationId xmlns:a16="http://schemas.microsoft.com/office/drawing/2014/main" id="{425F2F49-B00F-37EE-4090-4CB1DF98413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3539" y="569844"/>
            <a:ext cx="685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1032">
            <a:extLst>
              <a:ext uri="{FF2B5EF4-FFF2-40B4-BE49-F238E27FC236}">
                <a16:creationId xmlns:a16="http://schemas.microsoft.com/office/drawing/2014/main" id="{07688F1A-363B-CE2E-48D8-5D2982F3C5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1339" y="569844"/>
            <a:ext cx="990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4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eff Smelser\My Documents\nt greek site\manuscripts\p75_endof2ndpeter.jpg">
            <a:extLst>
              <a:ext uri="{FF2B5EF4-FFF2-40B4-BE49-F238E27FC236}">
                <a16:creationId xmlns:a16="http://schemas.microsoft.com/office/drawing/2014/main" id="{A75C0853-104E-A1A0-4401-3E69743F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617" y="31291"/>
            <a:ext cx="6189785" cy="6649098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F2284CE-65C7-58BE-FAAB-E128780B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037" y="685800"/>
            <a:ext cx="32074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3rd/4th cent.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300)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58E2BC1-396D-0CFC-0BA3-101A62DE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339" y="4007689"/>
            <a:ext cx="912800" cy="554182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E26F7E-9BE8-ECB6-350E-BEF7671A7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251" y="3960052"/>
            <a:ext cx="685801" cy="609600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647010E-DF28-573B-3654-E3F4F2E0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016" y="3567474"/>
            <a:ext cx="623455" cy="503802"/>
          </a:xfrm>
          <a:prstGeom prst="ellipse">
            <a:avLst/>
          </a:prstGeom>
          <a:noFill/>
          <a:ln w="317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73634E0-496B-7030-7D95-2C3DD275D4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379306"/>
              </p:ext>
            </p:extLst>
          </p:nvPr>
        </p:nvGraphicFramePr>
        <p:xfrm>
          <a:off x="436098" y="-299"/>
          <a:ext cx="6902915" cy="6843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533333" imgH="5485714" progId="PBrush">
                  <p:embed/>
                </p:oleObj>
              </mc:Choice>
              <mc:Fallback>
                <p:oleObj name="Bitmap Image" r:id="rId2" imgW="5533333" imgH="5485714" progId="PBrush">
                  <p:embed/>
                  <p:pic>
                    <p:nvPicPr>
                      <p:cNvPr id="296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098" y="-299"/>
                        <a:ext cx="6902915" cy="6843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20DE7EE3-438C-2C21-EFB6-D181B7D73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848" y="2331322"/>
            <a:ext cx="922020" cy="737616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0733DE2-10B2-B0BA-A862-DABE77185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129" y="2344574"/>
            <a:ext cx="609600" cy="737616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98FBC41-DB57-6C68-2458-CD3562CAE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6666" y="2229568"/>
            <a:ext cx="520456" cy="503802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71902F8D-2C7A-5294-7CA9-639A1EFB0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233" y="1191636"/>
            <a:ext cx="922020" cy="737616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35EB3EB8-2C4B-8042-6CA8-0D4DE839F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720" y="685800"/>
            <a:ext cx="381234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</p:spTree>
    <p:extLst>
      <p:ext uri="{BB962C8B-B14F-4D97-AF65-F5344CB8AC3E}">
        <p14:creationId xmlns:p14="http://schemas.microsoft.com/office/powerpoint/2010/main" val="13290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03129D0-EA12-4C22-6A8C-00B049A92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529" y="228600"/>
            <a:ext cx="5715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APPEARANCE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E7F6BCB-38BC-0AD1-F1FE-6914D3BFE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0"/>
            <a:ext cx="56388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Timothy 3:16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God         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naiticus" pitchFamily="2" charset="0"/>
              </a:rPr>
              <a:t>QEOS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He who    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naiticus" pitchFamily="2" charset="0"/>
              </a:rPr>
              <a:t>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7CFD8-E008-FEB3-EA24-51FB107F5CD2}"/>
              </a:ext>
            </a:extLst>
          </p:cNvPr>
          <p:cNvSpPr txBox="1"/>
          <p:nvPr/>
        </p:nvSpPr>
        <p:spPr>
          <a:xfrm>
            <a:off x="7487479" y="2374237"/>
            <a:ext cx="39479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sng" dirty="0">
                <a:solidFill>
                  <a:schemeClr val="bg1"/>
                </a:solidFill>
                <a:effectLst/>
              </a:rPr>
              <a:t>God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was manifest in the flesh (KJV)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46196-674E-9552-8FFA-8126FC97A990}"/>
              </a:ext>
            </a:extLst>
          </p:cNvPr>
          <p:cNvSpPr txBox="1"/>
          <p:nvPr/>
        </p:nvSpPr>
        <p:spPr>
          <a:xfrm>
            <a:off x="7494107" y="3454288"/>
            <a:ext cx="4591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sng" dirty="0">
                <a:solidFill>
                  <a:schemeClr val="bg1"/>
                </a:solidFill>
                <a:effectLst/>
              </a:rPr>
              <a:t>He who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was manifested in the flesh (ASV)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0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503129D0-EA12-4C22-6A8C-00B049A92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529" y="228600"/>
            <a:ext cx="5715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APPEARANCE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6E7F6BCB-38BC-0AD1-F1FE-6914D3BFE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0"/>
            <a:ext cx="5638800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Timothy 3:16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God         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naiticus" pitchFamily="2" charset="0"/>
              </a:rPr>
              <a:t>QS</a:t>
            </a: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He who    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inaiticus" pitchFamily="2" charset="0"/>
              </a:rPr>
              <a:t>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7CFD8-E008-FEB3-EA24-51FB107F5CD2}"/>
              </a:ext>
            </a:extLst>
          </p:cNvPr>
          <p:cNvSpPr txBox="1"/>
          <p:nvPr/>
        </p:nvSpPr>
        <p:spPr>
          <a:xfrm>
            <a:off x="7487479" y="2374237"/>
            <a:ext cx="39479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sng" dirty="0">
                <a:solidFill>
                  <a:schemeClr val="bg1"/>
                </a:solidFill>
                <a:effectLst/>
              </a:rPr>
              <a:t>God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was manifest in the flesh (KJV)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46196-674E-9552-8FFA-8126FC97A990}"/>
              </a:ext>
            </a:extLst>
          </p:cNvPr>
          <p:cNvSpPr txBox="1"/>
          <p:nvPr/>
        </p:nvSpPr>
        <p:spPr>
          <a:xfrm>
            <a:off x="7494107" y="3454288"/>
            <a:ext cx="4591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sng" dirty="0">
                <a:solidFill>
                  <a:schemeClr val="bg1"/>
                </a:solidFill>
                <a:effectLst/>
              </a:rPr>
              <a:t>He who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was manifested in the flesh (ASV)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1F18E794-4E5C-FAC7-0458-A2F258EC7A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5662" y="2611544"/>
            <a:ext cx="645414" cy="0"/>
          </a:xfrm>
          <a:prstGeom prst="line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CB0F2-FE7D-8C78-50B0-F887509D7967}"/>
              </a:ext>
            </a:extLst>
          </p:cNvPr>
          <p:cNvSpPr txBox="1"/>
          <p:nvPr/>
        </p:nvSpPr>
        <p:spPr>
          <a:xfrm>
            <a:off x="1676400" y="4744278"/>
            <a:ext cx="500269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Was there a change?</a:t>
            </a:r>
          </a:p>
          <a:p>
            <a:r>
              <a:rPr lang="en-US" sz="4000" dirty="0"/>
              <a:t>Is there an “error”?</a:t>
            </a:r>
          </a:p>
          <a:p>
            <a:r>
              <a:rPr lang="en-US" sz="4000" dirty="0"/>
              <a:t>Is it significant?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753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>
            <a:extLst>
              <a:ext uri="{FF2B5EF4-FFF2-40B4-BE49-F238E27FC236}">
                <a16:creationId xmlns:a16="http://schemas.microsoft.com/office/drawing/2014/main" id="{9683379C-8AE7-8AFC-3CBB-6F84235F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343" y="924337"/>
            <a:ext cx="77724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Harmonistic corruptions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Homonyms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Intentional changes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stylistic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doctrinal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alleviating difficulties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harmonization</a:t>
            </a:r>
          </a:p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Introduction of marginal notes</a:t>
            </a:r>
          </a:p>
          <a:p>
            <a:pPr>
              <a:spcBef>
                <a:spcPct val="50000"/>
              </a:spcBef>
            </a:pP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line endings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58EE5056-E421-45BC-1A99-11CE2A1AE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269" y="228600"/>
            <a:ext cx="571500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OTHER CAUSES OF ERRORS</a:t>
            </a:r>
          </a:p>
        </p:txBody>
      </p:sp>
    </p:spTree>
    <p:extLst>
      <p:ext uri="{BB962C8B-B14F-4D97-AF65-F5344CB8AC3E}">
        <p14:creationId xmlns:p14="http://schemas.microsoft.com/office/powerpoint/2010/main" val="41750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eff Smelser\My Documents\nt greek site\manuscripts\p75_endof2ndpeter.jpg">
            <a:extLst>
              <a:ext uri="{FF2B5EF4-FFF2-40B4-BE49-F238E27FC236}">
                <a16:creationId xmlns:a16="http://schemas.microsoft.com/office/drawing/2014/main" id="{A75C0853-104E-A1A0-4401-3E69743F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617" y="31291"/>
            <a:ext cx="6189785" cy="6649098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F2284CE-65C7-58BE-FAAB-E128780B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037" y="685800"/>
            <a:ext cx="32074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3rd/4th cent.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300)</a:t>
            </a:r>
          </a:p>
        </p:txBody>
      </p:sp>
      <p:graphicFrame>
        <p:nvGraphicFramePr>
          <p:cNvPr id="2" name="Object 0">
            <a:extLst>
              <a:ext uri="{FF2B5EF4-FFF2-40B4-BE49-F238E27FC236}">
                <a16:creationId xmlns:a16="http://schemas.microsoft.com/office/drawing/2014/main" id="{47C127B1-8B20-1498-724A-9B32416EEF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701592"/>
              </p:ext>
            </p:extLst>
          </p:nvPr>
        </p:nvGraphicFramePr>
        <p:xfrm>
          <a:off x="1796652" y="3723863"/>
          <a:ext cx="5346270" cy="1046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990960" imgH="743040" progId="Paint.Picture">
                  <p:embed/>
                </p:oleObj>
              </mc:Choice>
              <mc:Fallback>
                <p:oleObj name="Bitmap Image" r:id="rId3" imgW="3990960" imgH="743040" progId="Paint.Picture">
                  <p:embed/>
                  <p:pic>
                    <p:nvPicPr>
                      <p:cNvPr id="4505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6652" y="3723863"/>
                        <a:ext cx="5346270" cy="10469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903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eff Smelser\My Documents\nt greek site\manuscripts\p75_endof2ndpeter.jpg">
            <a:extLst>
              <a:ext uri="{FF2B5EF4-FFF2-40B4-BE49-F238E27FC236}">
                <a16:creationId xmlns:a16="http://schemas.microsoft.com/office/drawing/2014/main" id="{A75C0853-104E-A1A0-4401-3E69743F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617" y="31291"/>
            <a:ext cx="6189785" cy="6649098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F2284CE-65C7-58BE-FAAB-E128780B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037" y="685800"/>
            <a:ext cx="32074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3rd/4th cent.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300)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36521-6DA6-4BCA-B8A3-692F1337D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190" y="4861679"/>
            <a:ext cx="3121713" cy="3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90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C3E26-7E13-F91F-2F97-6B42846B9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" t="19083" r="71031" b="43875"/>
          <a:stretch/>
        </p:blipFill>
        <p:spPr>
          <a:xfrm>
            <a:off x="274320" y="0"/>
            <a:ext cx="11209050" cy="49949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0E41F7-549D-7C65-08D9-157D79EC60CC}"/>
              </a:ext>
            </a:extLst>
          </p:cNvPr>
          <p:cNvSpPr/>
          <p:nvPr/>
        </p:nvSpPr>
        <p:spPr>
          <a:xfrm>
            <a:off x="4244454" y="1146412"/>
            <a:ext cx="7124131" cy="818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DC55C-0A53-D2F7-1560-29D5751A04F9}"/>
              </a:ext>
            </a:extLst>
          </p:cNvPr>
          <p:cNvSpPr txBox="1"/>
          <p:nvPr/>
        </p:nvSpPr>
        <p:spPr>
          <a:xfrm>
            <a:off x="783423" y="922186"/>
            <a:ext cx="11349436" cy="1200329"/>
          </a:xfrm>
          <a:prstGeom prst="rect">
            <a:avLst/>
          </a:prstGeom>
          <a:solidFill>
            <a:schemeClr val="bg1"/>
          </a:solidFill>
          <a:effectLst>
            <a:outerShdw blurRad="50800" dist="1016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Joe is a video producer in Los Angeles. He primarily focuses on food, marijuana, and movie-industry stories. He’s been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3E5A3B-F32F-1690-BCFA-22E0B59B03DD}"/>
              </a:ext>
            </a:extLst>
          </p:cNvPr>
          <p:cNvSpPr txBox="1"/>
          <p:nvPr/>
        </p:nvSpPr>
        <p:spPr>
          <a:xfrm>
            <a:off x="5639942" y="6373089"/>
            <a:ext cx="62029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https://www.businessinsider.com/author/joe-avella</a:t>
            </a:r>
          </a:p>
        </p:txBody>
      </p:sp>
    </p:spTree>
    <p:extLst>
      <p:ext uri="{BB962C8B-B14F-4D97-AF65-F5344CB8AC3E}">
        <p14:creationId xmlns:p14="http://schemas.microsoft.com/office/powerpoint/2010/main" val="1536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eff Smelser\My Documents\nt greek site\manuscripts\p75_endof2ndpeter.jpg">
            <a:extLst>
              <a:ext uri="{FF2B5EF4-FFF2-40B4-BE49-F238E27FC236}">
                <a16:creationId xmlns:a16="http://schemas.microsoft.com/office/drawing/2014/main" id="{A75C0853-104E-A1A0-4401-3E69743FD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7617" y="31291"/>
            <a:ext cx="6189785" cy="6649098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F2284CE-65C7-58BE-FAAB-E128780B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037" y="685800"/>
            <a:ext cx="320743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P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  <a:p>
            <a:pPr>
              <a:spcBef>
                <a:spcPct val="50000"/>
              </a:spcBef>
            </a:pP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3rd/4th cent.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300)</a:t>
            </a:r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3C3A52D1-789B-CB80-C8D8-B5DF961B62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2465" y="5229404"/>
          <a:ext cx="43719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943360" imgH="438120" progId="Paint.Picture">
                  <p:embed/>
                </p:oleObj>
              </mc:Choice>
              <mc:Fallback>
                <p:oleObj name="Bitmap Image" r:id="rId3" imgW="2943360" imgH="438120" progId="Paint.Picture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id="{3C3A52D1-789B-CB80-C8D8-B5DF961B6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2465" y="5229404"/>
                        <a:ext cx="4371975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2">
            <a:extLst>
              <a:ext uri="{FF2B5EF4-FFF2-40B4-BE49-F238E27FC236}">
                <a16:creationId xmlns:a16="http://schemas.microsoft.com/office/drawing/2014/main" id="{E0B34F87-CB6D-2650-5D73-C1CB4B9E9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72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C7E9FD1-4492-8E6A-9007-68B40AE8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pic>
        <p:nvPicPr>
          <p:cNvPr id="4" name="Picture 13" descr="C:\Documents and Settings\Jeff Smelser\My Documents\nt greek site\manuscripts\sinaiticusacts28smallcrop.jpg">
            <a:extLst>
              <a:ext uri="{FF2B5EF4-FFF2-40B4-BE49-F238E27FC236}">
                <a16:creationId xmlns:a16="http://schemas.microsoft.com/office/drawing/2014/main" id="{AFA78EDB-0FB4-47B2-B43A-A04BAE30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27050"/>
            <a:ext cx="6705600" cy="6229350"/>
          </a:xfrm>
          <a:prstGeom prst="rect">
            <a:avLst/>
          </a:prstGeom>
          <a:noFill/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4F21B77A-B189-696D-4053-F2A7698D4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914400"/>
            <a:ext cx="1676400" cy="17526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A22A92E-0393-C0E2-5A9A-9B4BB2C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685800"/>
            <a:ext cx="30202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</p:spTree>
    <p:extLst>
      <p:ext uri="{BB962C8B-B14F-4D97-AF65-F5344CB8AC3E}">
        <p14:creationId xmlns:p14="http://schemas.microsoft.com/office/powerpoint/2010/main" val="251960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C7E9FD1-4492-8E6A-9007-68B40AE8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A22A92E-0393-C0E2-5A9A-9B4BB2C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685800"/>
            <a:ext cx="30202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E03387EE-9378-40EF-243C-9975B0F34D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03400" y="685800"/>
          <a:ext cx="5535613" cy="548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533333" imgH="5485714" progId="PBrush">
                  <p:embed/>
                </p:oleObj>
              </mc:Choice>
              <mc:Fallback>
                <p:oleObj name="Bitmap Image" r:id="rId2" imgW="5533333" imgH="5485714" progId="PBrush">
                  <p:embed/>
                  <p:pic>
                    <p:nvPicPr>
                      <p:cNvPr id="2969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400" y="685800"/>
                        <a:ext cx="5535613" cy="548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7613782E-1CC5-1C97-A0B4-1D183DBB9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4572000"/>
            <a:ext cx="3276600" cy="1905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73C8CE-246C-CA1F-3008-A72CD60BF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514600"/>
            <a:ext cx="762000" cy="6096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8D4631-869E-1F3C-301E-1A2055865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514600"/>
            <a:ext cx="609600" cy="6096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7A9BA147-AC0B-FA65-B0B8-CD38D3AFF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362200"/>
            <a:ext cx="762000" cy="6096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9EF38BE6-A400-CF2F-A586-524D166D0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600200"/>
            <a:ext cx="762000" cy="6096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C7E9FD1-4492-8E6A-9007-68B40AE8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pic>
        <p:nvPicPr>
          <p:cNvPr id="4" name="Picture 13" descr="C:\Documents and Settings\Jeff Smelser\My Documents\nt greek site\manuscripts\sinaiticusacts28smallcrop.jpg">
            <a:extLst>
              <a:ext uri="{FF2B5EF4-FFF2-40B4-BE49-F238E27FC236}">
                <a16:creationId xmlns:a16="http://schemas.microsoft.com/office/drawing/2014/main" id="{AFA78EDB-0FB4-47B2-B43A-A04BAE30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27050"/>
            <a:ext cx="6705600" cy="6229350"/>
          </a:xfrm>
          <a:prstGeom prst="rect">
            <a:avLst/>
          </a:prstGeom>
          <a:noFill/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7A22A92E-0393-C0E2-5A9A-9B4BB2C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685800"/>
            <a:ext cx="30202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1B62CE2-F978-A965-77FE-7A3D6B9E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876800"/>
            <a:ext cx="1676400" cy="19050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C7E9FD1-4492-8E6A-9007-68B40AE8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A22A92E-0393-C0E2-5A9A-9B4BB2C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685800"/>
            <a:ext cx="30202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  <p:pic>
        <p:nvPicPr>
          <p:cNvPr id="5" name="Picture 6" descr="C:\Documents and Settings\Jeff Smelser\My Documents\nt greek site\manuscripts\sinaiticusacts28marginnote.jpg">
            <a:extLst>
              <a:ext uri="{FF2B5EF4-FFF2-40B4-BE49-F238E27FC236}">
                <a16:creationId xmlns:a16="http://schemas.microsoft.com/office/drawing/2014/main" id="{2F222BDA-AC07-5E93-BCB2-6C0B3C10D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001713"/>
            <a:ext cx="5562600" cy="5094287"/>
          </a:xfrm>
          <a:prstGeom prst="rect">
            <a:avLst/>
          </a:prstGeom>
          <a:noFill/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C8499283-98D4-B15E-9C75-A793E57A6264}"/>
              </a:ext>
            </a:extLst>
          </p:cNvPr>
          <p:cNvSpPr>
            <a:spLocks noChangeArrowheads="1"/>
          </p:cNvSpPr>
          <p:nvPr/>
        </p:nvSpPr>
        <p:spPr bwMode="auto">
          <a:xfrm rot="664717" flipV="1">
            <a:off x="1408042" y="1378228"/>
            <a:ext cx="1295400" cy="4114800"/>
          </a:xfrm>
          <a:prstGeom prst="curvedRightArrow">
            <a:avLst>
              <a:gd name="adj1" fmla="val 38833"/>
              <a:gd name="adj2" fmla="val 85667"/>
              <a:gd name="adj3" fmla="val 373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44ED2AD1-79AD-6C75-CC4A-695570C81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029200"/>
            <a:ext cx="381000" cy="609600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28B698-CC72-9B3B-2EDE-2721A1E38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752600"/>
            <a:ext cx="381000" cy="609600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7B6FA970-3275-2603-D1A4-4A753FE3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486400"/>
            <a:ext cx="41346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understand with the heart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310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C7E9FD1-4492-8E6A-9007-68B40AE8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A22A92E-0393-C0E2-5A9A-9B4BB2C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685800"/>
            <a:ext cx="30202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  <p:pic>
        <p:nvPicPr>
          <p:cNvPr id="2" name="Picture 2" descr="C:\Documents and Settings\Jeff Smelser\My Documents\nt greek site\manuscripts\sinaitius1jn1shrunk.jpg">
            <a:extLst>
              <a:ext uri="{FF2B5EF4-FFF2-40B4-BE49-F238E27FC236}">
                <a16:creationId xmlns:a16="http://schemas.microsoft.com/office/drawing/2014/main" id="{BA7ABEA7-F836-CC30-3BB5-2401F3317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001000" cy="6419850"/>
          </a:xfrm>
          <a:prstGeom prst="rect">
            <a:avLst/>
          </a:prstGeom>
          <a:noFill/>
        </p:spPr>
      </p:pic>
      <p:sp>
        <p:nvSpPr>
          <p:cNvPr id="4" name="Oval 4">
            <a:extLst>
              <a:ext uri="{FF2B5EF4-FFF2-40B4-BE49-F238E27FC236}">
                <a16:creationId xmlns:a16="http://schemas.microsoft.com/office/drawing/2014/main" id="{919442AC-DD16-194B-92E6-4F882C0C6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743200"/>
            <a:ext cx="762000" cy="381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3FC259A0-DD3E-02D0-CF4E-7AC8FA6D0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590800"/>
            <a:ext cx="2286000" cy="609600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C7E9FD1-4492-8E6A-9007-68B40AE8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A22A92E-0393-C0E2-5A9A-9B4BB2CE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685800"/>
            <a:ext cx="302029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Codex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Sanaiticus</a:t>
            </a:r>
            <a:r>
              <a:rPr lang="en-US" sz="3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(c. A.D. 350)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6F2912E6-1F94-6F7A-BA47-D0E50191C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132849"/>
              </p:ext>
            </p:extLst>
          </p:nvPr>
        </p:nvGraphicFramePr>
        <p:xfrm>
          <a:off x="1028700" y="2576513"/>
          <a:ext cx="7089775" cy="170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086600" imgH="1704960" progId="Paint.Picture">
                  <p:embed/>
                </p:oleObj>
              </mc:Choice>
              <mc:Fallback>
                <p:oleObj name="Bitmap Image" r:id="rId2" imgW="7086600" imgH="1704960" progId="Paint.Picture">
                  <p:embed/>
                  <p:pic>
                    <p:nvPicPr>
                      <p:cNvPr id="1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2576513"/>
                        <a:ext cx="7089775" cy="170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6">
            <a:extLst>
              <a:ext uri="{FF2B5EF4-FFF2-40B4-BE49-F238E27FC236}">
                <a16:creationId xmlns:a16="http://schemas.microsoft.com/office/drawing/2014/main" id="{B4A4479B-CF2B-CC12-245C-47A9FD08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200400"/>
            <a:ext cx="533400" cy="381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4">
            <a:extLst>
              <a:ext uri="{FF2B5EF4-FFF2-40B4-BE49-F238E27FC236}">
                <a16:creationId xmlns:a16="http://schemas.microsoft.com/office/drawing/2014/main" id="{31FCBC3F-6D21-04AA-55C4-583395D68B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3886200"/>
            <a:ext cx="7620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id="{E7592B83-343C-9BE7-7618-5CA0064C4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886200"/>
            <a:ext cx="10497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he is</a:t>
            </a:r>
            <a:endParaRPr lang="en-US" sz="2800" dirty="0"/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B2D0D3DF-C15E-82B2-AC2B-D5A1580A7AA2}"/>
              </a:ext>
            </a:extLst>
          </p:cNvPr>
          <p:cNvSpPr/>
          <p:nvPr/>
        </p:nvSpPr>
        <p:spPr bwMode="auto">
          <a:xfrm>
            <a:off x="3124200" y="2556164"/>
            <a:ext cx="110490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65CABF96-A121-B793-6F66-0DBC5E34B7F0}"/>
              </a:ext>
            </a:extLst>
          </p:cNvPr>
          <p:cNvSpPr/>
          <p:nvPr/>
        </p:nvSpPr>
        <p:spPr bwMode="auto">
          <a:xfrm>
            <a:off x="4267200" y="2590800"/>
            <a:ext cx="3886200" cy="4572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ounded Rectangle 25">
            <a:extLst>
              <a:ext uri="{FF2B5EF4-FFF2-40B4-BE49-F238E27FC236}">
                <a16:creationId xmlns:a16="http://schemas.microsoft.com/office/drawing/2014/main" id="{3BD6397D-C9E9-B16A-91CC-5084B5C6CA74}"/>
              </a:ext>
            </a:extLst>
          </p:cNvPr>
          <p:cNvSpPr/>
          <p:nvPr/>
        </p:nvSpPr>
        <p:spPr bwMode="auto">
          <a:xfrm>
            <a:off x="3125459" y="2971800"/>
            <a:ext cx="913141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9A21C8B7-77AA-D0A7-CCA2-B203CA30410A}"/>
              </a:ext>
            </a:extLst>
          </p:cNvPr>
          <p:cNvSpPr/>
          <p:nvPr/>
        </p:nvSpPr>
        <p:spPr bwMode="auto">
          <a:xfrm rot="245270">
            <a:off x="4076700" y="3025648"/>
            <a:ext cx="2781300" cy="457200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Rounded Rectangle 27">
            <a:extLst>
              <a:ext uri="{FF2B5EF4-FFF2-40B4-BE49-F238E27FC236}">
                <a16:creationId xmlns:a16="http://schemas.microsoft.com/office/drawing/2014/main" id="{EE4AA453-528F-E1EF-6256-51FB3B5EBC89}"/>
              </a:ext>
            </a:extLst>
          </p:cNvPr>
          <p:cNvSpPr/>
          <p:nvPr/>
        </p:nvSpPr>
        <p:spPr bwMode="auto">
          <a:xfrm>
            <a:off x="6858000" y="3089564"/>
            <a:ext cx="129540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Rounded Rectangle 28">
            <a:extLst>
              <a:ext uri="{FF2B5EF4-FFF2-40B4-BE49-F238E27FC236}">
                <a16:creationId xmlns:a16="http://schemas.microsoft.com/office/drawing/2014/main" id="{5FDF92B0-9178-5B11-A7B9-11E8DFF532D3}"/>
              </a:ext>
            </a:extLst>
          </p:cNvPr>
          <p:cNvSpPr/>
          <p:nvPr/>
        </p:nvSpPr>
        <p:spPr bwMode="auto">
          <a:xfrm rot="167322">
            <a:off x="3124155" y="3466510"/>
            <a:ext cx="2208446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ounded Rectangle 29">
            <a:extLst>
              <a:ext uri="{FF2B5EF4-FFF2-40B4-BE49-F238E27FC236}">
                <a16:creationId xmlns:a16="http://schemas.microsoft.com/office/drawing/2014/main" id="{6F8CB033-4DBA-F5C8-839B-2B7A4CE6A863}"/>
              </a:ext>
            </a:extLst>
          </p:cNvPr>
          <p:cNvSpPr/>
          <p:nvPr/>
        </p:nvSpPr>
        <p:spPr bwMode="auto">
          <a:xfrm>
            <a:off x="5402925" y="3505200"/>
            <a:ext cx="92202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275DEF65-94EA-2068-F432-05975D0EF136}"/>
              </a:ext>
            </a:extLst>
          </p:cNvPr>
          <p:cNvSpPr/>
          <p:nvPr/>
        </p:nvSpPr>
        <p:spPr bwMode="auto">
          <a:xfrm>
            <a:off x="6362700" y="3505200"/>
            <a:ext cx="140970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85F7E170-845D-45D6-AED4-646430F08753}"/>
              </a:ext>
            </a:extLst>
          </p:cNvPr>
          <p:cNvSpPr/>
          <p:nvPr/>
        </p:nvSpPr>
        <p:spPr bwMode="auto">
          <a:xfrm>
            <a:off x="3075710" y="3810000"/>
            <a:ext cx="76200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3753B9E6-315D-E8FF-ACCB-63A2398ABF2F}"/>
              </a:ext>
            </a:extLst>
          </p:cNvPr>
          <p:cNvSpPr/>
          <p:nvPr/>
        </p:nvSpPr>
        <p:spPr bwMode="auto">
          <a:xfrm>
            <a:off x="3771900" y="3851564"/>
            <a:ext cx="110490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1" name="Rounded Rectangle 33">
            <a:extLst>
              <a:ext uri="{FF2B5EF4-FFF2-40B4-BE49-F238E27FC236}">
                <a16:creationId xmlns:a16="http://schemas.microsoft.com/office/drawing/2014/main" id="{9EFCC88D-AF23-93AC-BEC9-3788CAF1B921}"/>
              </a:ext>
            </a:extLst>
          </p:cNvPr>
          <p:cNvSpPr/>
          <p:nvPr/>
        </p:nvSpPr>
        <p:spPr bwMode="auto">
          <a:xfrm>
            <a:off x="4953000" y="3851564"/>
            <a:ext cx="1281545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Rounded Rectangle 34">
            <a:extLst>
              <a:ext uri="{FF2B5EF4-FFF2-40B4-BE49-F238E27FC236}">
                <a16:creationId xmlns:a16="http://schemas.microsoft.com/office/drawing/2014/main" id="{6BB5571E-AF02-714C-C491-6A37A97900A9}"/>
              </a:ext>
            </a:extLst>
          </p:cNvPr>
          <p:cNvSpPr/>
          <p:nvPr/>
        </p:nvSpPr>
        <p:spPr bwMode="auto">
          <a:xfrm>
            <a:off x="6286500" y="3927764"/>
            <a:ext cx="1485900" cy="415636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3" name="Line 4">
            <a:extLst>
              <a:ext uri="{FF2B5EF4-FFF2-40B4-BE49-F238E27FC236}">
                <a16:creationId xmlns:a16="http://schemas.microsoft.com/office/drawing/2014/main" id="{F88DD084-11FD-8C86-D2BE-C3271D813D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48745" y="3491345"/>
            <a:ext cx="914400" cy="9906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5">
            <a:extLst>
              <a:ext uri="{FF2B5EF4-FFF2-40B4-BE49-F238E27FC236}">
                <a16:creationId xmlns:a16="http://schemas.microsoft.com/office/drawing/2014/main" id="{47406731-B439-2643-5627-4458C79B3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318165"/>
            <a:ext cx="381000" cy="260228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0C3065DA-68E9-AD6F-AB2C-ED66DCC65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133600"/>
            <a:ext cx="5181600" cy="1371600"/>
          </a:xfrm>
          <a:prstGeom prst="curvedDownArrow">
            <a:avLst>
              <a:gd name="adj1" fmla="val 75556"/>
              <a:gd name="adj2" fmla="val 151111"/>
              <a:gd name="adj3" fmla="val 526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2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utoUpdateAnimBg="0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8C666777-C6A2-0FC4-F34D-0F6FF4C0C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511" y="1160582"/>
            <a:ext cx="4058528" cy="483209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As a scribe copied from an exemplar in which a line ended with the same word or words as did a line farther down, after copying the first of the two lines, he looked back at the exemplar and resumed copying there, thus omitting some of the text.</a:t>
            </a:r>
            <a:endParaRPr lang="en-US" sz="2800" dirty="0">
              <a:latin typeface="Papyrus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171427-6E21-479A-A083-D72DE26A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728" y="1606060"/>
            <a:ext cx="922020" cy="4572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8F631A93-0E10-8E70-7A94-C8872E709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965" y="2438400"/>
            <a:ext cx="922020" cy="4572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6E1A117-8F64-0C77-FE86-439FDC0E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085" y="2025748"/>
            <a:ext cx="4046954" cy="793652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9683E65B-1F86-D9C8-C63D-819B0FD5F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25" y="1185541"/>
            <a:ext cx="4046954" cy="397031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As a scribe copied from an exemplar in which a line farther down, after copying the first of the two lines, he looked back at the exemplar and resumed copying there, thus omitting some of the text.</a:t>
            </a:r>
            <a:endParaRPr lang="en-US" sz="2800" dirty="0">
              <a:latin typeface="Papyrus" pitchFamily="66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00A5397-FCEE-72D7-44DE-8195D05DD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056" y="144192"/>
            <a:ext cx="57150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LINE ENDINGS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HOMOEOTELEUTON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687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>
            <a:extLst>
              <a:ext uri="{FF2B5EF4-FFF2-40B4-BE49-F238E27FC236}">
                <a16:creationId xmlns:a16="http://schemas.microsoft.com/office/drawing/2014/main" id="{B18B7D18-5DA8-83A6-5434-A79B97C4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056" y="144192"/>
            <a:ext cx="57150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LINE ENDINGS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HOMOEOTELEUTON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C3DBF1B-F068-27D0-1EF3-8BED51F10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3078220" cy="224676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I do not ask that you take them from the world, but that you keep them from the evil one</a:t>
            </a:r>
            <a:endParaRPr lang="en-US" sz="2800" dirty="0">
              <a:latin typeface="Papyrus" pitchFamily="66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B6AAF88D-BD91-E077-9696-A98E3DCFA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634" y="1754212"/>
            <a:ext cx="3008785" cy="914400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B9957F94-AAB5-DA39-E748-B1493C6C6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342" y="1371600"/>
            <a:ext cx="3190562" cy="332398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apyrus" pitchFamily="66" charset="0"/>
              </a:rPr>
              <a:t>I do not ask that you take them from the evil one</a:t>
            </a:r>
          </a:p>
          <a:p>
            <a:pPr algn="r"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John 17:15</a:t>
            </a:r>
          </a:p>
          <a:p>
            <a:pPr algn="r">
              <a:spcBef>
                <a:spcPct val="50000"/>
              </a:spcBef>
            </a:pP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Codex </a:t>
            </a:r>
            <a:r>
              <a:rPr lang="en-US" sz="2800" b="1" i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Vaticanus</a:t>
            </a:r>
            <a:endParaRPr lang="en-US" sz="2800" b="1" i="1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c. A.D. 350</a:t>
            </a:r>
            <a:endParaRPr lang="en-US" sz="2800" dirty="0">
              <a:latin typeface="Papyrus" pitchFamily="66" charset="0"/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35D5F79-5FB9-D57B-4102-6221D281F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0453" y="1420647"/>
            <a:ext cx="872539" cy="377851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2D876668-FCE1-7B8D-9CE2-48CD01CF2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306" y="2267057"/>
            <a:ext cx="872539" cy="377851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128CA725-10EA-05EC-3A9F-B356347B9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416" y="1524000"/>
            <a:ext cx="1524000" cy="914400"/>
          </a:xfrm>
          <a:prstGeom prst="rightArrow">
            <a:avLst>
              <a:gd name="adj1" fmla="val 50000"/>
              <a:gd name="adj2" fmla="val 41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2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animBg="1"/>
      <p:bldP spid="11" grpId="0" animBg="1"/>
      <p:bldP spid="12" grpId="0" animBg="1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Jeff Smelser\My Documents\nt greek site\manuscripts\sinaiticusrevelation4_5homoeoteleuton.jpg">
            <a:extLst>
              <a:ext uri="{FF2B5EF4-FFF2-40B4-BE49-F238E27FC236}">
                <a16:creationId xmlns:a16="http://schemas.microsoft.com/office/drawing/2014/main" id="{59FD5F2A-2AE4-7024-1F7E-0B8C5474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865" y="152400"/>
            <a:ext cx="7118350" cy="663416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9B9A52E-8249-E913-6CD3-FCBF2F9D1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015" y="304800"/>
            <a:ext cx="1600200" cy="4572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51EC64-5B45-2A78-EE61-C7AC7DB28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815" y="6324600"/>
            <a:ext cx="1600200" cy="4572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4C32B49-81E8-3193-AEE3-3C48D6C90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4815" y="1524000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>
                <a:solidFill>
                  <a:srgbClr val="000066"/>
                </a:solidFill>
                <a:latin typeface="Arial" charset="0"/>
              </a:rPr>
              <a:t>Twice on one page!</a:t>
            </a:r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18B7D18-5DA8-83A6-5434-A79B97C4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056" y="144192"/>
            <a:ext cx="57150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LINE ENDINGS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HOMOEOTELEUTON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005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F2B975-97F8-39C9-DCA7-985F5B22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239" b="15958"/>
          <a:stretch/>
        </p:blipFill>
        <p:spPr>
          <a:xfrm>
            <a:off x="0" y="29744"/>
            <a:ext cx="10768084" cy="68025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619EBC-8F03-AC65-402C-9CB46E14E9D9}"/>
              </a:ext>
            </a:extLst>
          </p:cNvPr>
          <p:cNvSpPr/>
          <p:nvPr/>
        </p:nvSpPr>
        <p:spPr>
          <a:xfrm>
            <a:off x="0" y="4763069"/>
            <a:ext cx="6796585" cy="8052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95EAD8-DD8C-3BF9-A96F-D54980B9A0E7}"/>
              </a:ext>
            </a:extLst>
          </p:cNvPr>
          <p:cNvSpPr txBox="1"/>
          <p:nvPr/>
        </p:nvSpPr>
        <p:spPr>
          <a:xfrm>
            <a:off x="54590" y="4126766"/>
            <a:ext cx="11218458" cy="2062103"/>
          </a:xfrm>
          <a:prstGeom prst="rect">
            <a:avLst/>
          </a:prstGeom>
          <a:solidFill>
            <a:schemeClr val="bg1"/>
          </a:solidFill>
          <a:effectLst>
            <a:outerShdw blurRad="50800" dist="762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aktiv-grotesk"/>
              </a:rPr>
              <a:t>I’m a senior video producer for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ktiv-grotesk"/>
                <a:hlinkClick r:id="rId3"/>
              </a:rPr>
              <a:t>Insider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ktiv-grotesk"/>
              </a:rPr>
              <a:t> and the co-host of UK vs. US Food Wars. I’ve also appeared in non-food videos getting my ears cleaned, or </a:t>
            </a:r>
            <a:r>
              <a:rPr lang="en-US" sz="3200" b="0" i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aktiv-grotesk"/>
              </a:rPr>
              <a:t>getting high at a cannabis cafe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ktiv-grotesk"/>
              </a:rPr>
              <a:t>, or breaking props over my head, or perhaps going down a ski jump on an innertube.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75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Documents and Settings\Jeff Smelser\My Documents\nt greek site\manuscripts\sinaiticusrevelation4_4_topnote.jpg">
            <a:extLst>
              <a:ext uri="{FF2B5EF4-FFF2-40B4-BE49-F238E27FC236}">
                <a16:creationId xmlns:a16="http://schemas.microsoft.com/office/drawing/2014/main" id="{0C951694-79D3-670D-C692-3A1E20DC1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9187" y="381000"/>
            <a:ext cx="4592638" cy="6324600"/>
          </a:xfrm>
          <a:prstGeom prst="rect">
            <a:avLst/>
          </a:prstGeom>
          <a:noFill/>
        </p:spPr>
      </p:pic>
      <p:sp>
        <p:nvSpPr>
          <p:cNvPr id="3" name="Oval 4">
            <a:extLst>
              <a:ext uri="{FF2B5EF4-FFF2-40B4-BE49-F238E27FC236}">
                <a16:creationId xmlns:a16="http://schemas.microsoft.com/office/drawing/2014/main" id="{F3441457-CF6A-EC36-AEBD-5EB1D986F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787" y="533400"/>
            <a:ext cx="9144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55F5781B-D39D-5CAD-40A1-3E75ED9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67187" y="5791200"/>
            <a:ext cx="533400" cy="4572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927857C5-6562-6076-3439-E7F727202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987" y="1631950"/>
            <a:ext cx="4267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like an emerald in appearance, and surrounding the throne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F62D6924-FA7C-AECF-B21F-F02B9AFBC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3" y="3631806"/>
            <a:ext cx="3688080" cy="134112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3E405FC1-B22C-EC42-7889-D0786CCB64D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8187" y="2438400"/>
            <a:ext cx="1219200" cy="1524000"/>
          </a:xfrm>
          <a:prstGeom prst="line">
            <a:avLst/>
          </a:prstGeom>
          <a:noFill/>
          <a:ln w="889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8CEEB462-FE18-E664-9BE9-2431D9E7B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9587" y="3124200"/>
            <a:ext cx="762000" cy="4572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D2FEDB1-650D-FBB9-E470-DDEDF46F0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187" y="3810000"/>
            <a:ext cx="1295400" cy="3810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18B7D18-5DA8-83A6-5434-A79B97C46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056" y="144192"/>
            <a:ext cx="57150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LINE ENDINGS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HOMOEOTELEUTON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1A62BF42-9D0A-BC9A-B079-16533A5C8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425" y="1478279"/>
            <a:ext cx="387916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and he who was sitting was like jasper and carnelian in appearance, and there was a rainbow 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surrounding the throne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like an emerald in appearance, and 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surrounding the throne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were twenty-four thrones, and seated on the thrones were twenty-four elders</a:t>
            </a:r>
          </a:p>
        </p:txBody>
      </p:sp>
    </p:spTree>
    <p:extLst>
      <p:ext uri="{BB962C8B-B14F-4D97-AF65-F5344CB8AC3E}">
        <p14:creationId xmlns:p14="http://schemas.microsoft.com/office/powerpoint/2010/main" val="103675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utoUpdateAnimBg="0"/>
      <p:bldP spid="12" grpId="0" animBg="1"/>
      <p:bldP spid="13" grpId="0" animBg="1"/>
      <p:bldP spid="14" grpId="0" animBg="1"/>
      <p:bldP spid="15" grpId="0" animBg="1"/>
      <p:bldP spid="16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Documents and Settings\Jeff Smelser\My Documents\nt greek site\manuscripts\sinaiticusrevelation4_5homoeoteleutoncrop.jpg">
            <a:extLst>
              <a:ext uri="{FF2B5EF4-FFF2-40B4-BE49-F238E27FC236}">
                <a16:creationId xmlns:a16="http://schemas.microsoft.com/office/drawing/2014/main" id="{C9968D90-EA60-0DE6-E8D2-DBA00D5E1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391" y="152400"/>
            <a:ext cx="3221038" cy="6497638"/>
          </a:xfrm>
          <a:prstGeom prst="rect">
            <a:avLst/>
          </a:prstGeom>
          <a:noFill/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04AF6CF1-55DC-40A4-BC98-166F61D8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391" y="6019800"/>
            <a:ext cx="533400" cy="762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3FC77DA3-521E-4988-15FF-E149B656F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2191" y="152400"/>
            <a:ext cx="533400" cy="4572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A185D663-2054-BABC-4300-C64A9A0F4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082" y="5886696"/>
            <a:ext cx="453683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which are the seven spirits of God, and before the throne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Papyrus" pitchFamily="66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A39F20B3-4CA4-5A7E-0039-B846F4DF6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391" y="2209800"/>
            <a:ext cx="47799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And lightening and voices and thunder coming out of the throne, And seven lamps of fire burning 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before the throne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 which are the seven spirits of God, and </a:t>
            </a:r>
            <a:r>
              <a:rPr lang="en-US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before the throne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pyrus" pitchFamily="66" charset="0"/>
              </a:rPr>
              <a:t>as a sea of glass like crystal. four elders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602457-BB6A-0616-DD0E-8A0E45C12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626" y="3930748"/>
            <a:ext cx="4358640" cy="838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AB290C54-291C-EEAE-4A66-E7077A6D2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723166" y="4648200"/>
            <a:ext cx="359188" cy="1238496"/>
          </a:xfrm>
          <a:prstGeom prst="line">
            <a:avLst/>
          </a:prstGeom>
          <a:noFill/>
          <a:ln w="889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90F3943B-45E9-4E90-A724-2A62FFF00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056" y="144192"/>
            <a:ext cx="57150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SIMILAR LINE ENDINGS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HOMOEOTELEUTON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8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 autoUpdateAnimBg="0"/>
      <p:bldP spid="9" grpId="0" autoUpdateAnimBg="0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>
            <a:extLst>
              <a:ext uri="{FF2B5EF4-FFF2-40B4-BE49-F238E27FC236}">
                <a16:creationId xmlns:a16="http://schemas.microsoft.com/office/drawing/2014/main" id="{2DF30D30-94A3-1320-EA38-9161E2064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981" y="1522825"/>
            <a:ext cx="6915150" cy="275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Once a scribe became accustomed to adding marginal notes back into the text, some notes got added that weren’t meant to be added</a:t>
            </a:r>
          </a:p>
        </p:txBody>
      </p:sp>
    </p:spTree>
    <p:extLst>
      <p:ext uri="{BB962C8B-B14F-4D97-AF65-F5344CB8AC3E}">
        <p14:creationId xmlns:p14="http://schemas.microsoft.com/office/powerpoint/2010/main" val="1750374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>
            <a:extLst>
              <a:ext uri="{FF2B5EF4-FFF2-40B4-BE49-F238E27FC236}">
                <a16:creationId xmlns:a16="http://schemas.microsoft.com/office/drawing/2014/main" id="{C2B79F64-F99D-9209-48FA-B2F17EC7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97987"/>
            <a:ext cx="8726658" cy="450892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Metzger, p. 194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" name="Text Box 1027">
            <a:extLst>
              <a:ext uri="{FF2B5EF4-FFF2-40B4-BE49-F238E27FC236}">
                <a16:creationId xmlns:a16="http://schemas.microsoft.com/office/drawing/2014/main" id="{1F9E1A03-026A-D25A-1563-C00176A26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944" y="971843"/>
            <a:ext cx="6019800" cy="415498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Arial" charset="0"/>
              </a:rPr>
              <a:t>2 Cor. 8:3-4</a:t>
            </a:r>
            <a:endParaRPr lang="en-US" sz="2800" dirty="0"/>
          </a:p>
          <a:p>
            <a:pPr>
              <a:spcBef>
                <a:spcPct val="50000"/>
              </a:spcBef>
            </a:pPr>
            <a:r>
              <a:rPr lang="en-US" sz="2800" dirty="0">
                <a:latin typeface="Palatino Linotype" panose="02040502050505030304" pitchFamily="18" charset="0"/>
              </a:rPr>
              <a:t>Because according to ability, I testify, even beyond ability, of their own accord, with much exhortation begging of us the favor and the sharing of the ministry unto the saints</a:t>
            </a:r>
          </a:p>
          <a:p>
            <a:pPr>
              <a:spcBef>
                <a:spcPct val="50000"/>
              </a:spcBef>
            </a:pPr>
            <a:r>
              <a:rPr lang="en-US" dirty="0"/>
              <a:t> </a:t>
            </a: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6" name="Text Box 1030">
            <a:extLst>
              <a:ext uri="{FF2B5EF4-FFF2-40B4-BE49-F238E27FC236}">
                <a16:creationId xmlns:a16="http://schemas.microsoft.com/office/drawing/2014/main" id="{BF713C68-7853-337C-2167-134C6AD8D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371600"/>
            <a:ext cx="262714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Apparently, some manuscript had this marginal note…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7030A0"/>
                </a:solidFill>
                <a:latin typeface="Papyrus" pitchFamily="66" charset="0"/>
              </a:rPr>
              <a:t>“It is found thus in many of the copies”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009277D-65B7-607E-A49E-FAE67F016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sp>
        <p:nvSpPr>
          <p:cNvPr id="9" name="Text Box 1028">
            <a:extLst>
              <a:ext uri="{FF2B5EF4-FFF2-40B4-BE49-F238E27FC236}">
                <a16:creationId xmlns:a16="http://schemas.microsoft.com/office/drawing/2014/main" id="{23213CC6-5D6B-11CF-3A06-641517E9D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653" y="3726764"/>
            <a:ext cx="23086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us to receive.</a:t>
            </a:r>
          </a:p>
        </p:txBody>
      </p:sp>
    </p:spTree>
    <p:extLst>
      <p:ext uri="{BB962C8B-B14F-4D97-AF65-F5344CB8AC3E}">
        <p14:creationId xmlns:p14="http://schemas.microsoft.com/office/powerpoint/2010/main" val="367078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utoUpdateAnimBg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29">
            <a:extLst>
              <a:ext uri="{FF2B5EF4-FFF2-40B4-BE49-F238E27FC236}">
                <a16:creationId xmlns:a16="http://schemas.microsoft.com/office/drawing/2014/main" id="{C2B79F64-F99D-9209-48FA-B2F17EC7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97987"/>
            <a:ext cx="8726658" cy="450892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latin typeface="Arial" charset="0"/>
              </a:rPr>
              <a:t>Metzger, p. 194</a:t>
            </a: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sz="1400" dirty="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" name="Text Box 1027">
            <a:extLst>
              <a:ext uri="{FF2B5EF4-FFF2-40B4-BE49-F238E27FC236}">
                <a16:creationId xmlns:a16="http://schemas.microsoft.com/office/drawing/2014/main" id="{1F9E1A03-026A-D25A-1563-C00176A26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944" y="971843"/>
            <a:ext cx="6019800" cy="418576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Arial" charset="0"/>
              </a:rPr>
              <a:t>2 Cor. 8:3-4</a:t>
            </a:r>
            <a:endParaRPr lang="en-US" sz="2800" dirty="0"/>
          </a:p>
          <a:p>
            <a:pPr>
              <a:spcBef>
                <a:spcPct val="50000"/>
              </a:spcBef>
            </a:pPr>
            <a:r>
              <a:rPr lang="en-US" sz="2800" dirty="0">
                <a:latin typeface="Palatino Linotype" panose="02040502050505030304" pitchFamily="18" charset="0"/>
              </a:rPr>
              <a:t>Because according to ability, I testify, even beyond ability, of their own accord, with much exhortation begging of us the favor and the sharing of the ministry unto the saints 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us to receive. </a:t>
            </a:r>
            <a:r>
              <a:rPr lang="en-US" sz="2800" b="1" dirty="0">
                <a:solidFill>
                  <a:srgbClr val="7030A0"/>
                </a:solidFill>
                <a:latin typeface="Papyrus" pitchFamily="66" charset="0"/>
              </a:rPr>
              <a:t>It is found thus in many of the copies, </a:t>
            </a:r>
            <a:r>
              <a:rPr lang="en-US" sz="2800" dirty="0">
                <a:latin typeface="Palatino Linotype" panose="02040502050505030304" pitchFamily="18" charset="0"/>
              </a:rPr>
              <a:t>and not just as we had hoped...</a:t>
            </a:r>
            <a:endParaRPr lang="en-US" dirty="0"/>
          </a:p>
        </p:txBody>
      </p:sp>
      <p:sp>
        <p:nvSpPr>
          <p:cNvPr id="6" name="Text Box 1030">
            <a:extLst>
              <a:ext uri="{FF2B5EF4-FFF2-40B4-BE49-F238E27FC236}">
                <a16:creationId xmlns:a16="http://schemas.microsoft.com/office/drawing/2014/main" id="{BF713C68-7853-337C-2167-134C6AD8D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371600"/>
            <a:ext cx="26271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Apparently, some manuscript had this marginal note…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009277D-65B7-607E-A49E-FAE67F016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6877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>
            <a:extLst>
              <a:ext uri="{FF2B5EF4-FFF2-40B4-BE49-F238E27FC236}">
                <a16:creationId xmlns:a16="http://schemas.microsoft.com/office/drawing/2014/main" id="{0009277D-65B7-607E-A49E-FAE67F016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114"/>
            <a:ext cx="12191999" cy="6330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Explanatory Notes</a:t>
            </a:r>
            <a:endParaRPr lang="en-US" sz="2800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B9C40ED7-AC9D-97A8-C868-0F5D05782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191" y="533399"/>
            <a:ext cx="9501807" cy="5047536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Palatino Linotype" panose="02040502050505030304" pitchFamily="18" charset="0"/>
              </a:rPr>
              <a:t>John 5</a:t>
            </a:r>
            <a:endParaRPr lang="en-US" sz="2800" dirty="0">
              <a:latin typeface="Palatino Linotype" panose="0204050205050503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700" dirty="0">
                <a:latin typeface="Palatino Linotype" panose="02040502050505030304" pitchFamily="18" charset="0"/>
              </a:rPr>
              <a:t>Now there is in Jerusalem by the Sheep Gate a pool, in Aramaic called Bethesda, which has five roofed colonnades. In these lay a multitude of invalids—blind, lame, and paralyzed. One man was there who had been an invalid for thirty-eight years. When Jesus saw him lying there and knew that he had already been there a long time, he said to him, “Do you want to be healed?” The sick man answered him, “Sir, I have no one to put me into the pool when the water is stirred up, and while I am going another steps down before me.”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1D6E49F-04CB-7DA1-A608-E20321173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3176"/>
            <a:ext cx="2690187" cy="63248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700" dirty="0">
                <a:latin typeface="Papyrus" pitchFamily="66" charset="0"/>
              </a:rPr>
              <a:t>waiting for the moving of the water; for an angel of the Lord went down at certain seasons into the pool, and stirred the water: whoever stepped in first after the stirring of the water was healed of whatever disease he had.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C9136DD-B8D3-10B4-E963-843EF6F0D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189" y="2402785"/>
            <a:ext cx="9501807" cy="424731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700" dirty="0">
                <a:latin typeface="Palatino Linotype" panose="02040502050505030304" pitchFamily="18" charset="0"/>
              </a:rPr>
              <a:t>paralyzed,</a:t>
            </a:r>
            <a:r>
              <a:rPr lang="en-US" sz="2700" dirty="0">
                <a:solidFill>
                  <a:schemeClr val="accent2"/>
                </a:solidFill>
                <a:latin typeface="Palatino Linotype" panose="02040502050505030304" pitchFamily="18" charset="0"/>
              </a:rPr>
              <a:t> </a:t>
            </a:r>
            <a:r>
              <a:rPr lang="en-US" sz="2700" dirty="0">
                <a:solidFill>
                  <a:srgbClr val="7030A0"/>
                </a:solidFill>
                <a:latin typeface="Palatino Linotype" panose="02040502050505030304" pitchFamily="18" charset="0"/>
              </a:rPr>
              <a:t>waiting for the moving of the water; for an angel of the Lord went down at certain seasons into the pool, and stirred the water: whoever stepped in first after the stirring of the water was healed of whatever disease he had.</a:t>
            </a:r>
            <a:r>
              <a:rPr lang="en-US" sz="2700" dirty="0">
                <a:solidFill>
                  <a:schemeClr val="accent2"/>
                </a:solidFill>
                <a:latin typeface="Palatino Linotype" panose="02040502050505030304" pitchFamily="18" charset="0"/>
              </a:rPr>
              <a:t> </a:t>
            </a:r>
            <a:r>
              <a:rPr lang="en-US" sz="2700" dirty="0">
                <a:latin typeface="Palatino Linotype" panose="02040502050505030304" pitchFamily="18" charset="0"/>
              </a:rPr>
              <a:t>One man was there who had been an invalid for thirty-eight years. When Jesus saw him lying there and knew that he had already been there a long time, he said to him, “Do you want to be healed?” The sick man answered him, “Sir, I have no one to put me into the pool when the water is stirred up, and while I am going another steps down before me.”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1ECD2718-490C-569D-791D-A36447A96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3200400" cy="990600"/>
          </a:xfrm>
          <a:prstGeom prst="curvedDownArrow">
            <a:avLst>
              <a:gd name="adj1" fmla="val 64615"/>
              <a:gd name="adj2" fmla="val 129231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0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8" grpId="0" animBg="1" autoUpdateAnimBg="0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23" y="159026"/>
            <a:ext cx="1184744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does the evidence for the NT compare?</a:t>
            </a:r>
          </a:p>
          <a:p>
            <a:pPr marL="742950" indent="-742950">
              <a:buFont typeface="+mj-lt"/>
              <a:buAutoNum type="arabicPeriod"/>
            </a:pP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 honest look at “errors”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What sort?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know how much has changed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You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can easily compare what the Bible says today with what it said nearly two thousand years ago</a:t>
            </a:r>
          </a:p>
        </p:txBody>
      </p:sp>
    </p:spTree>
    <p:extLst>
      <p:ext uri="{BB962C8B-B14F-4D97-AF65-F5344CB8AC3E}">
        <p14:creationId xmlns:p14="http://schemas.microsoft.com/office/powerpoint/2010/main" val="426415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E23D326-2E1F-0062-3760-369AC63142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4247511"/>
              </p:ext>
            </p:extLst>
          </p:nvPr>
        </p:nvGraphicFramePr>
        <p:xfrm>
          <a:off x="196948" y="281354"/>
          <a:ext cx="11774658" cy="6345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AA29F22-FA75-F342-44B5-983447C93DDB}"/>
              </a:ext>
            </a:extLst>
          </p:cNvPr>
          <p:cNvSpPr txBox="1"/>
          <p:nvPr/>
        </p:nvSpPr>
        <p:spPr>
          <a:xfrm>
            <a:off x="3657599" y="6353067"/>
            <a:ext cx="5092504" cy="483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CENTURY</a:t>
            </a:r>
          </a:p>
        </p:txBody>
      </p:sp>
      <p:sp>
        <p:nvSpPr>
          <p:cNvPr id="2" name="Oval 3">
            <a:extLst>
              <a:ext uri="{FF2B5EF4-FFF2-40B4-BE49-F238E27FC236}">
                <a16:creationId xmlns:a16="http://schemas.microsoft.com/office/drawing/2014/main" id="{2F3B8C01-0801-AEB7-5F76-D81CE444E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9987" y="1033670"/>
            <a:ext cx="2319455" cy="5698434"/>
          </a:xfrm>
          <a:prstGeom prst="ellipse">
            <a:avLst/>
          </a:prstGeom>
          <a:noFill/>
          <a:ln w="8890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B0A8C57A-88C5-AC1D-2E25-D873C678B02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95397" y="2438400"/>
            <a:ext cx="11214654" cy="2514600"/>
          </a:xfrm>
          <a:prstGeom prst="curvedDownArrow">
            <a:avLst>
              <a:gd name="adj1" fmla="val 36388"/>
              <a:gd name="adj2" fmla="val 109091"/>
              <a:gd name="adj3" fmla="val 440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951B2609-BC20-6704-FCE7-D0C36EED9EFA}"/>
              </a:ext>
            </a:extLst>
          </p:cNvPr>
          <p:cNvSpPr txBox="1">
            <a:spLocks noChangeArrowheads="1"/>
          </p:cNvSpPr>
          <p:nvPr/>
        </p:nvSpPr>
        <p:spPr bwMode="auto">
          <a:xfrm rot="2765223">
            <a:off x="9820441" y="3575239"/>
            <a:ext cx="28659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NAS, ESV, etc.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AutoShape 5">
            <a:extLst>
              <a:ext uri="{FF2B5EF4-FFF2-40B4-BE49-F238E27FC236}">
                <a16:creationId xmlns:a16="http://schemas.microsoft.com/office/drawing/2014/main" id="{6073E101-D86C-7606-0EBE-52211CE4952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750103" y="3048000"/>
            <a:ext cx="1855712" cy="2448840"/>
          </a:xfrm>
          <a:custGeom>
            <a:avLst/>
            <a:gdLst>
              <a:gd name="G0" fmla="+- 14815 0 0"/>
              <a:gd name="G1" fmla="+- 3768 0 0"/>
              <a:gd name="G2" fmla="+- 12158 0 3768"/>
              <a:gd name="G3" fmla="+- G2 0 3768"/>
              <a:gd name="G4" fmla="*/ G3 32768 32059"/>
              <a:gd name="G5" fmla="*/ G4 1 2"/>
              <a:gd name="G6" fmla="+- 21600 0 14815"/>
              <a:gd name="G7" fmla="*/ G6 3768 6079"/>
              <a:gd name="G8" fmla="+- G7 14815 0"/>
              <a:gd name="T0" fmla="*/ 14815 w 21600"/>
              <a:gd name="T1" fmla="*/ 0 h 21600"/>
              <a:gd name="T2" fmla="*/ 14815 w 21600"/>
              <a:gd name="T3" fmla="*/ 12158 h 21600"/>
              <a:gd name="T4" fmla="*/ 2362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4815" y="0"/>
                </a:lnTo>
                <a:lnTo>
                  <a:pt x="14815" y="3768"/>
                </a:lnTo>
                <a:lnTo>
                  <a:pt x="12427" y="3768"/>
                </a:lnTo>
                <a:cubicBezTo>
                  <a:pt x="5564" y="3768"/>
                  <a:pt x="0" y="7524"/>
                  <a:pt x="0" y="12158"/>
                </a:cubicBezTo>
                <a:lnTo>
                  <a:pt x="0" y="21600"/>
                </a:lnTo>
                <a:lnTo>
                  <a:pt x="4724" y="21600"/>
                </a:lnTo>
                <a:lnTo>
                  <a:pt x="4724" y="12158"/>
                </a:lnTo>
                <a:cubicBezTo>
                  <a:pt x="4724" y="10077"/>
                  <a:pt x="8173" y="8390"/>
                  <a:pt x="12427" y="8390"/>
                </a:cubicBezTo>
                <a:lnTo>
                  <a:pt x="14815" y="8390"/>
                </a:lnTo>
                <a:lnTo>
                  <a:pt x="14815" y="12158"/>
                </a:lnTo>
                <a:close/>
              </a:path>
            </a:pathLst>
          </a:cu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F3E0-959D-2503-3EC3-47AAE29B933D}"/>
              </a:ext>
            </a:extLst>
          </p:cNvPr>
          <p:cNvSpPr txBox="1"/>
          <p:nvPr/>
        </p:nvSpPr>
        <p:spPr>
          <a:xfrm rot="16200000">
            <a:off x="10057459" y="4843228"/>
            <a:ext cx="725652" cy="51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KJV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9D1A23-F54B-23BB-7B25-32947912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" y="2164691"/>
            <a:ext cx="4465982" cy="229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4AA5F843-04F3-401C-1C90-9E89983B2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436" y="1759111"/>
            <a:ext cx="178046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Basis of NAS, ESV, etc.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68C4805-5841-48BD-20F0-9D64F04B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895" y="2158063"/>
            <a:ext cx="4465982" cy="229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4DEAF386-AA67-2207-A8CA-2310B79D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3865" y="1739233"/>
            <a:ext cx="18003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Basis of KJV</a:t>
            </a:r>
            <a:endParaRPr lang="en-US" sz="3200" dirty="0">
              <a:solidFill>
                <a:srgbClr val="000066"/>
              </a:solidFill>
            </a:endParaRP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8928E869-4958-97F2-2972-1ED7D96B8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3883" y="3128832"/>
            <a:ext cx="9622302" cy="3224235"/>
          </a:xfrm>
          <a:prstGeom prst="bracketPair">
            <a:avLst>
              <a:gd name="adj" fmla="val 16667"/>
            </a:avLst>
          </a:prstGeom>
          <a:solidFill>
            <a:srgbClr val="FF0000">
              <a:alpha val="35000"/>
            </a:srgbClr>
          </a:solidFill>
          <a:ln w="88900">
            <a:solidFill>
              <a:srgbClr val="CC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HOW MUCH CHANGE?</a:t>
            </a:r>
          </a:p>
        </p:txBody>
      </p:sp>
    </p:spTree>
    <p:extLst>
      <p:ext uri="{BB962C8B-B14F-4D97-AF65-F5344CB8AC3E}">
        <p14:creationId xmlns:p14="http://schemas.microsoft.com/office/powerpoint/2010/main" val="7261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utoUpdateAnimBg="0"/>
      <p:bldP spid="8" grpId="0" animBg="1"/>
      <p:bldP spid="9" grpId="0"/>
      <p:bldP spid="10" grpId="0" autoUpdateAnimBg="0"/>
      <p:bldP spid="3" grpId="0" autoUpdateAnimBg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23" y="159026"/>
            <a:ext cx="1184744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does the evidence for the NT compare?</a:t>
            </a:r>
          </a:p>
          <a:p>
            <a:pPr marL="742950" indent="-742950">
              <a:buFont typeface="+mj-lt"/>
              <a:buAutoNum type="arabicPeriod"/>
            </a:pPr>
            <a:endParaRPr lang="en-US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 honest look at “errors”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What sort?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to know how much has changed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You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can easily compare what the Bible says today with what it said nearly two thousand years ago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7149043C-5656-6531-8CFA-84AFC194D83F}"/>
              </a:ext>
            </a:extLst>
          </p:cNvPr>
          <p:cNvSpPr/>
          <p:nvPr/>
        </p:nvSpPr>
        <p:spPr>
          <a:xfrm>
            <a:off x="3530991" y="1575582"/>
            <a:ext cx="5781821" cy="3108960"/>
          </a:xfrm>
          <a:prstGeom prst="snip2DiagRect">
            <a:avLst>
              <a:gd name="adj1" fmla="val 0"/>
              <a:gd name="adj2" fmla="val 4653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Familiarity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the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9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23" y="159026"/>
            <a:ext cx="118474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does the evidence for the NT compare?</a:t>
            </a:r>
          </a:p>
        </p:txBody>
      </p:sp>
    </p:spTree>
    <p:extLst>
      <p:ext uri="{BB962C8B-B14F-4D97-AF65-F5344CB8AC3E}">
        <p14:creationId xmlns:p14="http://schemas.microsoft.com/office/powerpoint/2010/main" val="172692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scriptures exist in the hand of the original writer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We have hand-written copies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These hand-written copies do contain errors such as found in hand-written copies of any writing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/>
            <a:r>
              <a:rPr lang="en-US" sz="5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many copies (“manuscripts”)?</a:t>
            </a:r>
            <a:endParaRPr lang="en-US" sz="5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EA2874A0-194C-972F-1916-874A27AD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1139365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TESTAMENT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As of 2012, more than 5,700</a:t>
            </a:r>
          </a:p>
          <a:p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many of the oldest on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papyrus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which wasn’t very durable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47C15E-6FBA-FD7D-5AC3-9495ED5C59B2}"/>
              </a:ext>
            </a:extLst>
          </p:cNvPr>
          <p:cNvCxnSpPr/>
          <p:nvPr/>
        </p:nvCxnSpPr>
        <p:spPr>
          <a:xfrm flipH="1">
            <a:off x="296337" y="5781823"/>
            <a:ext cx="11013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987A8344-9376-6089-8F48-C78DFFB17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1" y="2276889"/>
            <a:ext cx="3893654" cy="46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oung culms of Cyperus papyrus">
            <a:extLst>
              <a:ext uri="{FF2B5EF4-FFF2-40B4-BE49-F238E27FC236}">
                <a16:creationId xmlns:a16="http://schemas.microsoft.com/office/drawing/2014/main" id="{B1E061D4-C6CD-B51C-C21E-3CEE9E8A3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47" y="2273082"/>
            <a:ext cx="3733714" cy="45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31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3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2045</Words>
  <Application>Microsoft Office PowerPoint</Application>
  <PresentationFormat>Widescreen</PresentationFormat>
  <Paragraphs>360</Paragraphs>
  <Slides>57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4" baseType="lpstr">
      <vt:lpstr>Verdana</vt:lpstr>
      <vt:lpstr>Sinaiticus</vt:lpstr>
      <vt:lpstr>Calibri Light</vt:lpstr>
      <vt:lpstr>Palatino Linotype</vt:lpstr>
      <vt:lpstr>Brush Script MT</vt:lpstr>
      <vt:lpstr>aktiv-grotesk</vt:lpstr>
      <vt:lpstr>Arial</vt:lpstr>
      <vt:lpstr>Times New Roman</vt:lpstr>
      <vt:lpstr>Papyrus</vt:lpstr>
      <vt:lpstr>LabGrotesque</vt:lpstr>
      <vt:lpstr>Curlz MT</vt:lpstr>
      <vt:lpstr>TiemposTextWeb</vt:lpstr>
      <vt:lpstr>Arial Narrow</vt:lpstr>
      <vt:lpstr>Calibri</vt:lpstr>
      <vt:lpstr>Office Theme</vt:lpstr>
      <vt:lpstr>Bitmap Image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Smelser</dc:creator>
  <cp:lastModifiedBy>Exton Class</cp:lastModifiedBy>
  <cp:revision>2</cp:revision>
  <dcterms:created xsi:type="dcterms:W3CDTF">2022-12-10T17:21:16Z</dcterms:created>
  <dcterms:modified xsi:type="dcterms:W3CDTF">2022-12-11T17:25:46Z</dcterms:modified>
</cp:coreProperties>
</file>