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256" r:id="rId2"/>
    <p:sldId id="257" r:id="rId3"/>
    <p:sldId id="271" r:id="rId4"/>
    <p:sldId id="260" r:id="rId5"/>
    <p:sldId id="266" r:id="rId6"/>
    <p:sldId id="270" r:id="rId7"/>
    <p:sldId id="267" r:id="rId8"/>
    <p:sldId id="268" r:id="rId9"/>
    <p:sldId id="273" r:id="rId10"/>
    <p:sldId id="285" r:id="rId11"/>
    <p:sldId id="274" r:id="rId12"/>
    <p:sldId id="276" r:id="rId13"/>
    <p:sldId id="275" r:id="rId14"/>
    <p:sldId id="284" r:id="rId15"/>
    <p:sldId id="278" r:id="rId16"/>
    <p:sldId id="279" r:id="rId17"/>
    <p:sldId id="280" r:id="rId18"/>
    <p:sldId id="286" r:id="rId19"/>
    <p:sldId id="287" r:id="rId20"/>
    <p:sldId id="288" r:id="rId21"/>
    <p:sldId id="282" r:id="rId22"/>
    <p:sldId id="283" r:id="rId23"/>
    <p:sldId id="28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B7A73-6D69-4819-AAF0-A66EA13E5E9B}" v="1485" dt="2023-01-11T01:53:36.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71" autoAdjust="0"/>
  </p:normalViewPr>
  <p:slideViewPr>
    <p:cSldViewPr snapToGrid="0">
      <p:cViewPr varScale="1">
        <p:scale>
          <a:sx n="48" d="100"/>
          <a:sy n="48" d="100"/>
        </p:scale>
        <p:origin x="14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a:p>
        </p:txBody>
      </p:sp>
      <p:sp>
        <p:nvSpPr>
          <p:cNvPr id="1249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a:p>
        </p:txBody>
      </p:sp>
      <p:sp>
        <p:nvSpPr>
          <p:cNvPr id="1249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2AE1F7F-F971-4824-87F5-7B1659495C37}" type="slidenum">
              <a:rPr lang="en-US" altLang="en-US"/>
              <a:pPr/>
              <a:t>‹#›</a:t>
            </a:fld>
            <a:endParaRPr lang="en-US" altLang="en-US"/>
          </a:p>
        </p:txBody>
      </p:sp>
    </p:spTree>
    <p:extLst>
      <p:ext uri="{BB962C8B-B14F-4D97-AF65-F5344CB8AC3E}">
        <p14:creationId xmlns:p14="http://schemas.microsoft.com/office/powerpoint/2010/main" val="33225540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F6A53-CFCB-49D7-8ED7-6DC4BD54778C}" type="slidenum">
              <a:rPr lang="en-US" altLang="en-US"/>
              <a:pPr/>
              <a:t>1</a:t>
            </a:fld>
            <a:endParaRPr lang="en-US" altLang="en-US"/>
          </a:p>
        </p:txBody>
      </p:sp>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71529-4378-4879-8581-AC43A2FEF9D0}" type="slidenum">
              <a:rPr lang="en-US" altLang="en-US"/>
              <a:pPr/>
              <a:t>10</a:t>
            </a:fld>
            <a:endParaRPr lang="en-US" altLang="en-US"/>
          </a:p>
        </p:txBody>
      </p:sp>
      <p:sp>
        <p:nvSpPr>
          <p:cNvPr id="128002" name="Rectangle 2"/>
          <p:cNvSpPr>
            <a:spLocks noGrp="1" noRot="1" noChangeAspect="1" noChangeArrowheads="1" noTextEdit="1"/>
          </p:cNvSpPr>
          <p:nvPr>
            <p:ph type="sldImg"/>
          </p:nvPr>
        </p:nvSpPr>
        <p:spPr>
          <a:xfrm>
            <a:off x="381000" y="685800"/>
            <a:ext cx="6096000" cy="3429000"/>
          </a:xfrm>
          <a:ln/>
        </p:spPr>
      </p:sp>
      <p:sp>
        <p:nvSpPr>
          <p:cNvPr id="128003" name="Rectangle 3"/>
          <p:cNvSpPr>
            <a:spLocks noGrp="1" noChangeArrowheads="1"/>
          </p:cNvSpPr>
          <p:nvPr>
            <p:ph type="body" idx="1"/>
          </p:nvPr>
        </p:nvSpPr>
        <p:spPr/>
        <p:txBody>
          <a:bodyPr/>
          <a:lstStyle/>
          <a:p>
            <a:r>
              <a:rPr lang="en-US" altLang="en-US"/>
              <a:t>Determining what to include and what to exclude as spiritual is not given so up to man.  Problematic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Book seems to flow as a full story not a collection of thoughts and parts of stories.</a:t>
            </a:r>
          </a:p>
        </p:txBody>
      </p:sp>
      <p:sp>
        <p:nvSpPr>
          <p:cNvPr id="4" name="Slide Number Placeholder 3"/>
          <p:cNvSpPr>
            <a:spLocks noGrp="1"/>
          </p:cNvSpPr>
          <p:nvPr>
            <p:ph type="sldNum" sz="quarter" idx="5"/>
          </p:nvPr>
        </p:nvSpPr>
        <p:spPr/>
        <p:txBody>
          <a:bodyPr/>
          <a:lstStyle/>
          <a:p>
            <a:fld id="{72AE1F7F-F971-4824-87F5-7B1659495C37}" type="slidenum">
              <a:rPr lang="en-US" altLang="en-US" smtClean="0"/>
              <a:pPr/>
              <a:t>11</a:t>
            </a:fld>
            <a:endParaRPr lang="en-US" altLang="en-US"/>
          </a:p>
        </p:txBody>
      </p:sp>
    </p:spTree>
    <p:extLst>
      <p:ext uri="{BB962C8B-B14F-4D97-AF65-F5344CB8AC3E}">
        <p14:creationId xmlns:p14="http://schemas.microsoft.com/office/powerpoint/2010/main" val="137965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solidFill>
                  <a:schemeClr val="tx1"/>
                </a:solidFill>
              </a:rPr>
              <a:t>Why can’t it just be a book teaching about relationships between man and woman? Again, which part is literal and which part allegory?</a:t>
            </a:r>
            <a:endParaRPr lang="en-US"/>
          </a:p>
        </p:txBody>
      </p:sp>
      <p:sp>
        <p:nvSpPr>
          <p:cNvPr id="4" name="Slide Number Placeholder 3"/>
          <p:cNvSpPr>
            <a:spLocks noGrp="1"/>
          </p:cNvSpPr>
          <p:nvPr>
            <p:ph type="sldNum" sz="quarter" idx="5"/>
          </p:nvPr>
        </p:nvSpPr>
        <p:spPr/>
        <p:txBody>
          <a:bodyPr/>
          <a:lstStyle/>
          <a:p>
            <a:fld id="{72AE1F7F-F971-4824-87F5-7B1659495C37}" type="slidenum">
              <a:rPr lang="en-US" altLang="en-US" smtClean="0"/>
              <a:pPr/>
              <a:t>12</a:t>
            </a:fld>
            <a:endParaRPr lang="en-US" altLang="en-US"/>
          </a:p>
        </p:txBody>
      </p:sp>
    </p:spTree>
    <p:extLst>
      <p:ext uri="{BB962C8B-B14F-4D97-AF65-F5344CB8AC3E}">
        <p14:creationId xmlns:p14="http://schemas.microsoft.com/office/powerpoint/2010/main" val="146503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belief is that the literal interpretation is the best </a:t>
            </a:r>
          </a:p>
        </p:txBody>
      </p:sp>
      <p:sp>
        <p:nvSpPr>
          <p:cNvPr id="4" name="Slide Number Placeholder 3"/>
          <p:cNvSpPr>
            <a:spLocks noGrp="1"/>
          </p:cNvSpPr>
          <p:nvPr>
            <p:ph type="sldNum" sz="quarter" idx="5"/>
          </p:nvPr>
        </p:nvSpPr>
        <p:spPr/>
        <p:txBody>
          <a:bodyPr/>
          <a:lstStyle/>
          <a:p>
            <a:fld id="{72AE1F7F-F971-4824-87F5-7B1659495C37}" type="slidenum">
              <a:rPr lang="en-US" altLang="en-US" smtClean="0"/>
              <a:pPr/>
              <a:t>14</a:t>
            </a:fld>
            <a:endParaRPr lang="en-US" altLang="en-US"/>
          </a:p>
        </p:txBody>
      </p:sp>
    </p:spTree>
    <p:extLst>
      <p:ext uri="{BB962C8B-B14F-4D97-AF65-F5344CB8AC3E}">
        <p14:creationId xmlns:p14="http://schemas.microsoft.com/office/powerpoint/2010/main" val="119363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a:solidFill>
                  <a:schemeClr val="tx1"/>
                </a:solidFill>
              </a:rPr>
              <a:t>For the literal interpretation, both views are in general agreement that the primary purpose of the book is to demonstrate the proper concept of love and the physical relationship between a man and woman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AE1F7F-F971-4824-87F5-7B1659495C3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966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Verdana" panose="020B0604030504040204" pitchFamily="34" charset="0"/>
              </a:rPr>
              <a:t>The whole falls into the following six Acts: - </a:t>
            </a:r>
          </a:p>
          <a:p>
            <a:pPr marR="0" algn="l" rtl="0"/>
            <a:r>
              <a:rPr lang="en-US" sz="1800" b="0" i="0" u="none" strike="noStrike" baseline="0" dirty="0">
                <a:latin typeface="Verdana" panose="020B0604030504040204" pitchFamily="34" charset="0"/>
              </a:rPr>
              <a:t>(1.) The mutual affection of the lovers, 1:2-2:7, with the conclusion, “I adjure you, ye daughters of Jerusalem.”</a:t>
            </a:r>
          </a:p>
          <a:p>
            <a:pPr marR="0" algn="l" rtl="0"/>
            <a:r>
              <a:rPr lang="en-US" sz="1800" b="0" i="0" u="none" strike="noStrike" baseline="0" dirty="0">
                <a:latin typeface="Verdana" panose="020B0604030504040204" pitchFamily="34" charset="0"/>
              </a:rPr>
              <a:t>(2.) The mutual seeking and finding of the lovers, 2:8-3:5, with the conclusion, “I adjure you, ye daughters of Jerusalem.”</a:t>
            </a:r>
          </a:p>
          <a:p>
            <a:pPr marR="0" algn="l" rtl="0"/>
            <a:r>
              <a:rPr lang="en-US" sz="1800" b="0" i="0" u="none" strike="noStrike" baseline="0" dirty="0">
                <a:latin typeface="Verdana" panose="020B0604030504040204" pitchFamily="34" charset="0"/>
              </a:rPr>
              <a:t>(3.) The fetching of the bride, and the marriage, 3:6-5:1, beginning with, “Who is this ... ?” and ending with, “Drink and be drunken, beloved.”</a:t>
            </a:r>
          </a:p>
          <a:p>
            <a:pPr marR="0" algn="l" rtl="0"/>
            <a:r>
              <a:rPr lang="en-US" sz="1800" b="0" i="0" u="none" strike="noStrike" baseline="0" dirty="0">
                <a:latin typeface="Verdana" panose="020B0604030504040204" pitchFamily="34" charset="0"/>
              </a:rPr>
              <a:t>(4.) Love scorned, but won again, 5:2-6:9.</a:t>
            </a:r>
          </a:p>
          <a:p>
            <a:pPr marR="0" algn="l" rtl="0"/>
            <a:r>
              <a:rPr lang="en-US" sz="1800" b="0" i="0" u="none" strike="noStrike" baseline="0" dirty="0">
                <a:latin typeface="Verdana" panose="020B0604030504040204" pitchFamily="34" charset="0"/>
              </a:rPr>
              <a:t>(5.) </a:t>
            </a:r>
            <a:r>
              <a:rPr lang="en-US" sz="1800" b="0" i="0" u="none" strike="noStrike" baseline="0" dirty="0" err="1">
                <a:latin typeface="Verdana" panose="020B0604030504040204" pitchFamily="34" charset="0"/>
              </a:rPr>
              <a:t>Shulamith</a:t>
            </a:r>
            <a:r>
              <a:rPr lang="en-US" sz="1800" b="0" i="0" u="none" strike="noStrike" baseline="0" dirty="0">
                <a:latin typeface="Verdana" panose="020B0604030504040204" pitchFamily="34" charset="0"/>
              </a:rPr>
              <a:t> the attractively fair but humble princess, 6:10-8:4, beginning with, “Who is this ... ?” and ending with, “I adjure you, ye daughters of Jerusalem.”</a:t>
            </a:r>
          </a:p>
          <a:p>
            <a:pPr marR="0" algn="l" rtl="0"/>
            <a:r>
              <a:rPr lang="en-US" sz="1800" b="0" i="0" u="none" strike="noStrike" baseline="0" dirty="0">
                <a:latin typeface="Verdana" panose="020B0604030504040204" pitchFamily="34" charset="0"/>
              </a:rPr>
              <a:t>(6.) The ratification of the covenant of love in </a:t>
            </a:r>
            <a:r>
              <a:rPr lang="en-US" sz="1800" b="0" i="0" u="none" strike="noStrike" baseline="0" dirty="0" err="1">
                <a:latin typeface="Verdana" panose="020B0604030504040204" pitchFamily="34" charset="0"/>
              </a:rPr>
              <a:t>Shulamith's</a:t>
            </a:r>
            <a:r>
              <a:rPr lang="en-US" sz="1800" b="0" i="0" u="none" strike="noStrike" baseline="0" dirty="0">
                <a:latin typeface="Verdana" panose="020B0604030504040204" pitchFamily="34" charset="0"/>
              </a:rPr>
              <a:t> home, </a:t>
            </a:r>
            <a:r>
              <a:rPr lang="en-US" sz="1800" b="0" i="0" u="sng" strike="noStrike" baseline="0" dirty="0">
                <a:solidFill>
                  <a:srgbClr val="008000"/>
                </a:solidFill>
                <a:latin typeface="Verdana" panose="020B0604030504040204" pitchFamily="34" charset="0"/>
              </a:rPr>
              <a:t>Son_8:5-14, beginning with, “Who is this ...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AE1F7F-F971-4824-87F5-7B1659495C3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078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B4CFF-1337-4037-B488-D242646D7E94}" type="slidenum">
              <a:rPr lang="en-US" altLang="en-US"/>
              <a:pPr/>
              <a:t>2</a:t>
            </a:fld>
            <a:endParaRPr lang="en-US" altLang="en-US"/>
          </a:p>
        </p:txBody>
      </p:sp>
      <p:sp>
        <p:nvSpPr>
          <p:cNvPr id="133122" name="Rectangle 2"/>
          <p:cNvSpPr>
            <a:spLocks noGrp="1" noRot="1" noChangeAspect="1" noChangeArrowheads="1" noTextEdit="1"/>
          </p:cNvSpPr>
          <p:nvPr>
            <p:ph type="sldImg"/>
          </p:nvPr>
        </p:nvSpPr>
        <p:spPr>
          <a:xfrm>
            <a:off x="381000" y="685800"/>
            <a:ext cx="6096000" cy="3429000"/>
          </a:xfrm>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F01B2-6B08-4B47-9883-6137981B9102}" type="slidenum">
              <a:rPr lang="en-US" altLang="en-US"/>
              <a:pPr/>
              <a:t>3</a:t>
            </a:fld>
            <a:endParaRPr lang="en-US" altLang="en-US"/>
          </a:p>
        </p:txBody>
      </p:sp>
      <p:sp>
        <p:nvSpPr>
          <p:cNvPr id="134146" name="Rectangle 2"/>
          <p:cNvSpPr>
            <a:spLocks noGrp="1" noRot="1" noChangeAspect="1" noChangeArrowheads="1" noTextEdit="1"/>
          </p:cNvSpPr>
          <p:nvPr>
            <p:ph type="sldImg"/>
          </p:nvPr>
        </p:nvSpPr>
        <p:spPr>
          <a:xfrm>
            <a:off x="381000" y="685800"/>
            <a:ext cx="6096000" cy="3429000"/>
          </a:xfrm>
          <a:ln/>
        </p:spPr>
      </p:sp>
      <p:sp>
        <p:nvSpPr>
          <p:cNvPr id="134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07BD2-A5E4-443B-AC8D-20CC9929A9B4}" type="slidenum">
              <a:rPr lang="en-US" altLang="en-US"/>
              <a:pPr/>
              <a:t>4</a:t>
            </a:fld>
            <a:endParaRPr lang="en-US" altLang="en-US"/>
          </a:p>
        </p:txBody>
      </p:sp>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CEC78-BC67-4391-A501-869DF87C8A91}" type="slidenum">
              <a:rPr lang="en-US" altLang="en-US"/>
              <a:pPr/>
              <a:t>5</a:t>
            </a:fld>
            <a:endParaRPr lang="en-US" altLang="en-US"/>
          </a:p>
        </p:txBody>
      </p:sp>
      <p:sp>
        <p:nvSpPr>
          <p:cNvPr id="125954" name="Rectangle 2"/>
          <p:cNvSpPr>
            <a:spLocks noGrp="1" noRot="1" noChangeAspect="1" noChangeArrowheads="1" noTextEdit="1"/>
          </p:cNvSpPr>
          <p:nvPr>
            <p:ph type="sldImg"/>
          </p:nvPr>
        </p:nvSpPr>
        <p:spPr>
          <a:xfrm>
            <a:off x="381000" y="685800"/>
            <a:ext cx="6096000" cy="3429000"/>
          </a:xfrm>
          <a:ln/>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E8A8E-0BAE-405E-92F1-7677B9F10981}" type="slidenum">
              <a:rPr lang="en-US" altLang="en-US"/>
              <a:pPr/>
              <a:t>6</a:t>
            </a:fld>
            <a:endParaRPr lang="en-US" altLang="en-US"/>
          </a:p>
        </p:txBody>
      </p:sp>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71529-4378-4879-8581-AC43A2FEF9D0}" type="slidenum">
              <a:rPr lang="en-US" altLang="en-US"/>
              <a:pPr/>
              <a:t>7</a:t>
            </a:fld>
            <a:endParaRPr lang="en-US" altLang="en-US"/>
          </a:p>
        </p:txBody>
      </p:sp>
      <p:sp>
        <p:nvSpPr>
          <p:cNvPr id="128002" name="Rectangle 2"/>
          <p:cNvSpPr>
            <a:spLocks noGrp="1" noRot="1" noChangeAspect="1" noChangeArrowheads="1" noTextEdit="1"/>
          </p:cNvSpPr>
          <p:nvPr>
            <p:ph type="sldImg"/>
          </p:nvPr>
        </p:nvSpPr>
        <p:spPr>
          <a:xfrm>
            <a:off x="381000" y="685800"/>
            <a:ext cx="6096000" cy="3429000"/>
          </a:xfrm>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E0D50-B576-4EEE-A44E-559EE5C9987B}" type="slidenum">
              <a:rPr lang="en-US" altLang="en-US"/>
              <a:pPr/>
              <a:t>8</a:t>
            </a:fld>
            <a:endParaRPr lang="en-US" altLang="en-US"/>
          </a:p>
        </p:txBody>
      </p:sp>
      <p:sp>
        <p:nvSpPr>
          <p:cNvPr id="130050" name="Rectangle 2"/>
          <p:cNvSpPr>
            <a:spLocks noGrp="1" noRot="1" noChangeAspect="1" noChangeArrowheads="1" noTextEdit="1"/>
          </p:cNvSpPr>
          <p:nvPr>
            <p:ph type="sldImg"/>
          </p:nvPr>
        </p:nvSpPr>
        <p:spPr>
          <a:xfrm>
            <a:off x="381000" y="685800"/>
            <a:ext cx="6096000" cy="3429000"/>
          </a:xfrm>
          <a:ln/>
        </p:spPr>
      </p:sp>
      <p:sp>
        <p:nvSpPr>
          <p:cNvPr id="130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2C331-24BD-4748-8732-CBE4FED5BD8C}" type="slidenum">
              <a:rPr lang="en-US" altLang="en-US"/>
              <a:pPr/>
              <a:t>9</a:t>
            </a:fld>
            <a:endParaRPr lang="en-US" altLang="en-US"/>
          </a:p>
        </p:txBody>
      </p:sp>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p:txBody>
          <a:bodyPr/>
          <a:lstStyle/>
          <a:p>
            <a:r>
              <a:rPr lang="en-US" altLang="en-US"/>
              <a:t>Difficult to see all as allegory for the same reason many want it to be allegory, the level of the physical nature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331B71F-441F-416A-8374-583A9347ED80}" type="slidenum">
              <a:rPr lang="en-US" altLang="en-US" smtClean="0"/>
              <a:pPr/>
              <a:t>‹#›</a:t>
            </a:fld>
            <a:endParaRPr lang="en-US" altLang="en-US"/>
          </a:p>
        </p:txBody>
      </p:sp>
    </p:spTree>
    <p:extLst>
      <p:ext uri="{BB962C8B-B14F-4D97-AF65-F5344CB8AC3E}">
        <p14:creationId xmlns:p14="http://schemas.microsoft.com/office/powerpoint/2010/main" val="156047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221654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347781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50D4A41-1898-47C8-A1DE-B181E2A8DA69}" type="slidenum">
              <a:rPr lang="en-US" altLang="en-US" smtClean="0"/>
              <a:pPr/>
              <a:t>‹#›</a:t>
            </a:fld>
            <a:endParaRPr lang="en-US"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02855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1225207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112497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249586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2A533EE-C1D2-420A-985C-65CA76790606}" type="slidenum">
              <a:rPr lang="en-US" altLang="en-US" smtClean="0"/>
              <a:pPr/>
              <a:t>‹#›</a:t>
            </a:fld>
            <a:endParaRPr lang="en-US" altLang="en-US"/>
          </a:p>
        </p:txBody>
      </p:sp>
    </p:spTree>
    <p:extLst>
      <p:ext uri="{BB962C8B-B14F-4D97-AF65-F5344CB8AC3E}">
        <p14:creationId xmlns:p14="http://schemas.microsoft.com/office/powerpoint/2010/main" val="100819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04CEF1-3FB4-4327-BD4E-69CA40DFBCC3}" type="slidenum">
              <a:rPr lang="en-US" altLang="en-US" smtClean="0"/>
              <a:pPr/>
              <a:t>‹#›</a:t>
            </a:fld>
            <a:endParaRPr lang="en-US" altLang="en-US"/>
          </a:p>
        </p:txBody>
      </p:sp>
    </p:spTree>
    <p:extLst>
      <p:ext uri="{BB962C8B-B14F-4D97-AF65-F5344CB8AC3E}">
        <p14:creationId xmlns:p14="http://schemas.microsoft.com/office/powerpoint/2010/main" val="26276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90806A-1CA6-4CD4-989E-462956982C16}" type="slidenum">
              <a:rPr lang="en-US" altLang="en-US" smtClean="0"/>
              <a:pPr/>
              <a:t>‹#›</a:t>
            </a:fld>
            <a:endParaRPr lang="en-US" altLang="en-US"/>
          </a:p>
        </p:txBody>
      </p:sp>
    </p:spTree>
    <p:extLst>
      <p:ext uri="{BB962C8B-B14F-4D97-AF65-F5344CB8AC3E}">
        <p14:creationId xmlns:p14="http://schemas.microsoft.com/office/powerpoint/2010/main" val="184829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62BC19-F94D-42FB-AA72-C550FAF3FC22}" type="slidenum">
              <a:rPr lang="en-US" altLang="en-US" smtClean="0"/>
              <a:pPr/>
              <a:t>‹#›</a:t>
            </a:fld>
            <a:endParaRPr lang="en-US" altLang="en-US"/>
          </a:p>
        </p:txBody>
      </p:sp>
    </p:spTree>
    <p:extLst>
      <p:ext uri="{BB962C8B-B14F-4D97-AF65-F5344CB8AC3E}">
        <p14:creationId xmlns:p14="http://schemas.microsoft.com/office/powerpoint/2010/main" val="215151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DC64BC4-FC99-4B47-84A1-A4662F3A035C}" type="slidenum">
              <a:rPr lang="en-US" altLang="en-US" smtClean="0"/>
              <a:pPr/>
              <a:t>‹#›</a:t>
            </a:fld>
            <a:endParaRPr lang="en-US" altLang="en-US"/>
          </a:p>
        </p:txBody>
      </p:sp>
    </p:spTree>
    <p:extLst>
      <p:ext uri="{BB962C8B-B14F-4D97-AF65-F5344CB8AC3E}">
        <p14:creationId xmlns:p14="http://schemas.microsoft.com/office/powerpoint/2010/main" val="82366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70AF155-9CC8-4D88-BC49-E706B78BB02A}" type="slidenum">
              <a:rPr lang="en-US" altLang="en-US" smtClean="0"/>
              <a:pPr/>
              <a:t>‹#›</a:t>
            </a:fld>
            <a:endParaRPr lang="en-US" altLang="en-US"/>
          </a:p>
        </p:txBody>
      </p:sp>
    </p:spTree>
    <p:extLst>
      <p:ext uri="{BB962C8B-B14F-4D97-AF65-F5344CB8AC3E}">
        <p14:creationId xmlns:p14="http://schemas.microsoft.com/office/powerpoint/2010/main" val="303528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FA7A5A1-2B79-4098-8EDA-23499D012499}" type="slidenum">
              <a:rPr lang="en-US" altLang="en-US" smtClean="0"/>
              <a:pPr/>
              <a:t>‹#›</a:t>
            </a:fld>
            <a:endParaRPr lang="en-US" altLang="en-US"/>
          </a:p>
        </p:txBody>
      </p:sp>
    </p:spTree>
    <p:extLst>
      <p:ext uri="{BB962C8B-B14F-4D97-AF65-F5344CB8AC3E}">
        <p14:creationId xmlns:p14="http://schemas.microsoft.com/office/powerpoint/2010/main" val="33671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FC67196-27DC-4A55-AB0F-F1B9AC4461C8}" type="slidenum">
              <a:rPr lang="en-US" altLang="en-US" smtClean="0"/>
              <a:pPr/>
              <a:t>‹#›</a:t>
            </a:fld>
            <a:endParaRPr lang="en-US" altLang="en-US"/>
          </a:p>
        </p:txBody>
      </p:sp>
    </p:spTree>
    <p:extLst>
      <p:ext uri="{BB962C8B-B14F-4D97-AF65-F5344CB8AC3E}">
        <p14:creationId xmlns:p14="http://schemas.microsoft.com/office/powerpoint/2010/main" val="175827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7DB9785-D0FB-47BA-93C8-C98FE26AA28C}" type="slidenum">
              <a:rPr lang="en-US" altLang="en-US" smtClean="0"/>
              <a:pPr/>
              <a:t>‹#›</a:t>
            </a:fld>
            <a:endParaRPr lang="en-US" altLang="en-US"/>
          </a:p>
        </p:txBody>
      </p:sp>
    </p:spTree>
    <p:extLst>
      <p:ext uri="{BB962C8B-B14F-4D97-AF65-F5344CB8AC3E}">
        <p14:creationId xmlns:p14="http://schemas.microsoft.com/office/powerpoint/2010/main" val="235431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6026CAE-6B8B-44F2-9CAF-CFBD5C0AEE9E}" type="slidenum">
              <a:rPr lang="en-US" altLang="en-US" smtClean="0"/>
              <a:pPr/>
              <a:t>‹#›</a:t>
            </a:fld>
            <a:endParaRPr lang="en-US" altLang="en-US"/>
          </a:p>
        </p:txBody>
      </p:sp>
    </p:spTree>
    <p:extLst>
      <p:ext uri="{BB962C8B-B14F-4D97-AF65-F5344CB8AC3E}">
        <p14:creationId xmlns:p14="http://schemas.microsoft.com/office/powerpoint/2010/main" val="312137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50D4A41-1898-47C8-A1DE-B181E2A8DA69}" type="slidenum">
              <a:rPr lang="en-US" altLang="en-US" smtClean="0"/>
              <a:pPr/>
              <a:t>‹#›</a:t>
            </a:fld>
            <a:endParaRPr lang="en-US" altLang="en-US"/>
          </a:p>
        </p:txBody>
      </p:sp>
    </p:spTree>
    <p:extLst>
      <p:ext uri="{BB962C8B-B14F-4D97-AF65-F5344CB8AC3E}">
        <p14:creationId xmlns:p14="http://schemas.microsoft.com/office/powerpoint/2010/main" val="208072787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96261" name="Picture 96260" descr="Close up of book pages">
            <a:extLst>
              <a:ext uri="{FF2B5EF4-FFF2-40B4-BE49-F238E27FC236}">
                <a16:creationId xmlns:a16="http://schemas.microsoft.com/office/drawing/2014/main" id="{EDE821E8-1C9A-D333-CEC2-47A5CDB193EE}"/>
              </a:ext>
            </a:extLst>
          </p:cNvPr>
          <p:cNvPicPr>
            <a:picLocks noChangeAspect="1"/>
          </p:cNvPicPr>
          <p:nvPr/>
        </p:nvPicPr>
        <p:blipFill rotWithShape="1">
          <a:blip r:embed="rId4">
            <a:alphaModFix amt="35000"/>
          </a:blip>
          <a:srcRect t="16774" b="8226"/>
          <a:stretch/>
        </p:blipFill>
        <p:spPr>
          <a:xfrm>
            <a:off x="20" y="10"/>
            <a:ext cx="12191980" cy="6857990"/>
          </a:xfrm>
          <a:prstGeom prst="rect">
            <a:avLst/>
          </a:prstGeom>
        </p:spPr>
      </p:pic>
      <p:sp>
        <p:nvSpPr>
          <p:cNvPr id="96258" name="Rectangle 2"/>
          <p:cNvSpPr>
            <a:spLocks noGrp="1" noChangeArrowheads="1"/>
          </p:cNvSpPr>
          <p:nvPr>
            <p:ph type="ctrTitle"/>
          </p:nvPr>
        </p:nvSpPr>
        <p:spPr>
          <a:xfrm>
            <a:off x="1370693" y="1769540"/>
            <a:ext cx="9440034" cy="1828801"/>
          </a:xfrm>
        </p:spPr>
        <p:txBody>
          <a:bodyPr>
            <a:normAutofit/>
          </a:bodyPr>
          <a:lstStyle/>
          <a:p>
            <a:r>
              <a:rPr lang="en-US" altLang="en-US"/>
              <a:t>An Overview of the Book of Song of Solomon</a:t>
            </a:r>
          </a:p>
        </p:txBody>
      </p:sp>
      <p:sp>
        <p:nvSpPr>
          <p:cNvPr id="96259" name="Rectangle 3"/>
          <p:cNvSpPr>
            <a:spLocks noGrp="1" noChangeArrowheads="1"/>
          </p:cNvSpPr>
          <p:nvPr>
            <p:ph type="subTitle" idx="1"/>
          </p:nvPr>
        </p:nvSpPr>
        <p:spPr>
          <a:xfrm>
            <a:off x="1370693" y="3598339"/>
            <a:ext cx="9440034" cy="1049867"/>
          </a:xfrm>
        </p:spPr>
        <p:txBody>
          <a:bodyPr>
            <a:norm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6258"/>
                                        </p:tgtEl>
                                        <p:attrNameLst>
                                          <p:attrName>style.visibility</p:attrName>
                                        </p:attrNameLst>
                                      </p:cBhvr>
                                      <p:to>
                                        <p:strVal val="visible"/>
                                      </p:to>
                                    </p:set>
                                    <p:animEffect transition="in" filter="fade">
                                      <p:cBhvr>
                                        <p:cTn id="7" dur="4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5721" name="Rectangle 11572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23" name="Rectangle 11572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6" name="Rectangle 4"/>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15725" name="Straight Connector 11572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715" name="Rectangle 3"/>
          <p:cNvSpPr>
            <a:spLocks noGrp="1" noChangeArrowheads="1"/>
          </p:cNvSpPr>
          <p:nvPr>
            <p:ph idx="1"/>
          </p:nvPr>
        </p:nvSpPr>
        <p:spPr>
          <a:xfrm>
            <a:off x="5307765" y="963507"/>
            <a:ext cx="5959791" cy="4827694"/>
          </a:xfrm>
          <a:effectLst/>
        </p:spPr>
        <p:txBody>
          <a:bodyPr anchor="ctr">
            <a:normAutofit/>
          </a:bodyPr>
          <a:lstStyle/>
          <a:p>
            <a:pPr marL="609600" indent="-609600"/>
            <a:r>
              <a:rPr lang="en-US" altLang="en-US" sz="2400">
                <a:solidFill>
                  <a:schemeClr val="tx1"/>
                </a:solidFill>
              </a:rPr>
              <a:t>Interpreting Song of Solomon as type/antitype </a:t>
            </a:r>
          </a:p>
          <a:p>
            <a:pPr marL="990600" lvl="1" indent="-533400"/>
            <a:r>
              <a:rPr lang="en-US" altLang="en-US" sz="2000">
                <a:solidFill>
                  <a:schemeClr val="tx1"/>
                </a:solidFill>
              </a:rPr>
              <a:t>Similar to an allegory in that the story of the love is a representative (type) of Christ’s love for the church (antitype)</a:t>
            </a:r>
          </a:p>
          <a:p>
            <a:pPr marL="990600" lvl="1" indent="-533400"/>
            <a:r>
              <a:rPr lang="en-US" altLang="en-US" sz="2000">
                <a:solidFill>
                  <a:schemeClr val="tx1"/>
                </a:solidFill>
              </a:rPr>
              <a:t>Difference to allegory is that Solomon is accepted as a historical figure and not everything has to have a representation of something else</a:t>
            </a:r>
          </a:p>
          <a:p>
            <a:pPr marL="609600" indent="-609600"/>
            <a:r>
              <a:rPr lang="en-US" altLang="en-US" sz="2400">
                <a:solidFill>
                  <a:schemeClr val="tx1"/>
                </a:solidFill>
              </a:rPr>
              <a:t>This view allows for some of the physical details in the story to not have spiritual interpretation</a:t>
            </a:r>
          </a:p>
        </p:txBody>
      </p:sp>
    </p:spTree>
    <p:extLst>
      <p:ext uri="{BB962C8B-B14F-4D97-AF65-F5344CB8AC3E}">
        <p14:creationId xmlns:p14="http://schemas.microsoft.com/office/powerpoint/2010/main" val="364535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7224" name="Rectangle 137223">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26" name="Rectangle 137225">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37228" name="Straight Connector 137227">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219"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Interpreting the Song of Solomon as an anthology</a:t>
            </a:r>
          </a:p>
          <a:p>
            <a:pPr lvl="1"/>
            <a:r>
              <a:rPr lang="en-US" altLang="en-US" sz="2000">
                <a:solidFill>
                  <a:schemeClr val="tx1"/>
                </a:solidFill>
              </a:rPr>
              <a:t>This idea seems to have started several centuries ago within Catholicism</a:t>
            </a:r>
          </a:p>
          <a:p>
            <a:pPr lvl="1"/>
            <a:r>
              <a:rPr lang="en-US" altLang="en-US" sz="2000">
                <a:solidFill>
                  <a:schemeClr val="tx1"/>
                </a:solidFill>
              </a:rPr>
              <a:t>The idea is basically there isn’t a unifying story running through the book instead it is a collection of some of the songs of Solomon that helps build one’s love through courtship and marriage</a:t>
            </a:r>
          </a:p>
          <a:p>
            <a:pPr lvl="1"/>
            <a:r>
              <a:rPr lang="en-US" altLang="en-US" sz="2000">
                <a:solidFill>
                  <a:schemeClr val="tx1"/>
                </a:solidFill>
              </a:rPr>
              <a:t>This type of collection of songs is found in other cultures from the time of Solomon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9272" name="Rectangle 13927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74" name="Rectangle 13927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39276" name="Straight Connector 13927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9267"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Interpreting the book as both literal and allegorical</a:t>
            </a:r>
          </a:p>
          <a:p>
            <a:pPr lvl="1"/>
            <a:r>
              <a:rPr lang="en-US" altLang="en-US" sz="2000">
                <a:solidFill>
                  <a:schemeClr val="tx1"/>
                </a:solidFill>
              </a:rPr>
              <a:t>This method of interpretation takes the view that the events described did happen and that it was meant to teach about relationships between man and woman</a:t>
            </a:r>
          </a:p>
          <a:p>
            <a:pPr lvl="1"/>
            <a:r>
              <a:rPr lang="en-US" altLang="en-US" sz="2000">
                <a:solidFill>
                  <a:schemeClr val="tx1"/>
                </a:solidFill>
              </a:rPr>
              <a:t>And that we should also take the allegorical view to learn about our relationship with God</a:t>
            </a:r>
          </a:p>
          <a:p>
            <a:pPr lvl="1"/>
            <a:endParaRPr lang="en-US"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8248" name="Rectangle 13824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50" name="Rectangle 13824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2"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38252" name="Straight Connector 13825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243" name="Rectangle 3"/>
          <p:cNvSpPr>
            <a:spLocks noGrp="1" noChangeArrowheads="1"/>
          </p:cNvSpPr>
          <p:nvPr>
            <p:ph idx="1"/>
          </p:nvPr>
        </p:nvSpPr>
        <p:spPr>
          <a:xfrm>
            <a:off x="5307765" y="963507"/>
            <a:ext cx="5959791" cy="4827694"/>
          </a:xfrm>
          <a:effectLst/>
        </p:spPr>
        <p:txBody>
          <a:bodyPr anchor="ctr">
            <a:normAutofit fontScale="92500" lnSpcReduction="10000"/>
          </a:bodyPr>
          <a:lstStyle/>
          <a:p>
            <a:r>
              <a:rPr lang="en-US" altLang="en-US" sz="2400">
                <a:solidFill>
                  <a:schemeClr val="tx1"/>
                </a:solidFill>
              </a:rPr>
              <a:t>Interpreting the book as a literal historical event</a:t>
            </a:r>
          </a:p>
          <a:p>
            <a:pPr lvl="1"/>
            <a:r>
              <a:rPr lang="en-US" altLang="en-US" sz="2000">
                <a:solidFill>
                  <a:schemeClr val="tx1"/>
                </a:solidFill>
              </a:rPr>
              <a:t>The basic premise is that the book is an account of the courtship between Solomon and a woman</a:t>
            </a:r>
          </a:p>
          <a:p>
            <a:pPr lvl="1"/>
            <a:r>
              <a:rPr lang="en-US" altLang="en-US" sz="2000">
                <a:solidFill>
                  <a:schemeClr val="tx1"/>
                </a:solidFill>
              </a:rPr>
              <a:t>The book then would be teaching about a relationship between a man and woman</a:t>
            </a:r>
          </a:p>
          <a:p>
            <a:pPr lvl="1"/>
            <a:r>
              <a:rPr lang="en-US" altLang="en-US" sz="2000">
                <a:solidFill>
                  <a:schemeClr val="tx1"/>
                </a:solidFill>
              </a:rPr>
              <a:t>And the book demonstrates the proper concept of love and the physical relationship between a man and woman</a:t>
            </a:r>
          </a:p>
          <a:p>
            <a:pPr lvl="1"/>
            <a:r>
              <a:rPr lang="en-US" altLang="en-US" sz="2000">
                <a:solidFill>
                  <a:schemeClr val="tx1"/>
                </a:solidFill>
              </a:rPr>
              <a:t>The literal interpretation has even more diverging views on how to interpret the book than the allegorical interpretation</a:t>
            </a:r>
          </a:p>
          <a:p>
            <a:pPr lvl="2"/>
            <a:r>
              <a:rPr lang="en-US" altLang="en-US" sz="1800">
                <a:solidFill>
                  <a:schemeClr val="tx1"/>
                </a:solidFill>
              </a:rPr>
              <a:t>For example:  who the woman was, where she was from exactly, when in Solomon’s reign these events occurred, etc.</a:t>
            </a:r>
          </a:p>
          <a:p>
            <a:pPr lvl="1"/>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1320" name="Rectangle 141319">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22" name="Rectangle 141321">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14"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1324" name="Straight Connector 141323">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1315"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Interpreting as literal</a:t>
            </a:r>
          </a:p>
          <a:p>
            <a:r>
              <a:rPr lang="en-US" altLang="en-US" sz="2400">
                <a:solidFill>
                  <a:schemeClr val="tx1"/>
                </a:solidFill>
              </a:rPr>
              <a:t>Reasons to take literal approach:</a:t>
            </a:r>
          </a:p>
          <a:p>
            <a:pPr lvl="1">
              <a:spcBef>
                <a:spcPts val="0"/>
              </a:spcBef>
            </a:pPr>
            <a:r>
              <a:rPr lang="en-US" altLang="en-US" sz="2000">
                <a:solidFill>
                  <a:schemeClr val="tx1"/>
                </a:solidFill>
              </a:rPr>
              <a:t>Nothing in the context suggests it anything more or less than a story of love between a woman and a man</a:t>
            </a:r>
          </a:p>
          <a:p>
            <a:pPr lvl="1">
              <a:spcBef>
                <a:spcPts val="0"/>
              </a:spcBef>
            </a:pPr>
            <a:r>
              <a:rPr lang="en-US" altLang="en-US" sz="2000">
                <a:solidFill>
                  <a:schemeClr val="tx1"/>
                </a:solidFill>
              </a:rPr>
              <a:t>No other Biblical writer or speaker ever referred to it as an allegory or type</a:t>
            </a:r>
          </a:p>
          <a:p>
            <a:pPr lvl="1">
              <a:spcBef>
                <a:spcPts val="0"/>
              </a:spcBef>
            </a:pPr>
            <a:r>
              <a:rPr lang="en-US" altLang="en-US" sz="2000">
                <a:solidFill>
                  <a:schemeClr val="tx1"/>
                </a:solidFill>
              </a:rPr>
              <a:t>As with anything in the Bible, the content should be considered literal unless it is necessary to consider otherwise</a:t>
            </a:r>
          </a:p>
          <a:p>
            <a:pPr lvl="1">
              <a:spcBef>
                <a:spcPts val="0"/>
              </a:spcBef>
            </a:pPr>
            <a:r>
              <a:rPr lang="en-US" altLang="en-US" sz="2000">
                <a:solidFill>
                  <a:schemeClr val="tx1"/>
                </a:solidFill>
              </a:rPr>
              <a:t>The approach doesn’t create contradiction with the rest of God’s word</a:t>
            </a:r>
          </a:p>
        </p:txBody>
      </p:sp>
    </p:spTree>
    <p:extLst>
      <p:ext uri="{BB962C8B-B14F-4D97-AF65-F5344CB8AC3E}">
        <p14:creationId xmlns:p14="http://schemas.microsoft.com/office/powerpoint/2010/main" val="42442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1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2344" name="Rectangle 142343">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2346" name="Rectangle 142345">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2338"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2348" name="Straight Connector 142347">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339" name="Rectangle 3"/>
          <p:cNvSpPr>
            <a:spLocks noGrp="1" noChangeArrowheads="1"/>
          </p:cNvSpPr>
          <p:nvPr>
            <p:ph idx="1"/>
          </p:nvPr>
        </p:nvSpPr>
        <p:spPr>
          <a:xfrm>
            <a:off x="5307765" y="963507"/>
            <a:ext cx="5959791" cy="4827694"/>
          </a:xfrm>
          <a:effectLst/>
        </p:spPr>
        <p:txBody>
          <a:bodyPr anchor="ctr">
            <a:normAutofit/>
          </a:bodyPr>
          <a:lstStyle/>
          <a:p>
            <a:r>
              <a:rPr lang="en-US" altLang="en-US" sz="2400" dirty="0">
                <a:solidFill>
                  <a:schemeClr val="tx1"/>
                </a:solidFill>
              </a:rPr>
              <a:t>Regardless of method of interpretation, one additional point to interpret is how many main characters are in the book</a:t>
            </a:r>
          </a:p>
          <a:p>
            <a:r>
              <a:rPr lang="en-US" altLang="en-US" sz="2400" dirty="0">
                <a:solidFill>
                  <a:schemeClr val="tx1"/>
                </a:solidFill>
              </a:rPr>
              <a:t>There are two significant methods of interpretation that do have impact on how one views the book:</a:t>
            </a:r>
          </a:p>
          <a:p>
            <a:pPr lvl="1"/>
            <a:r>
              <a:rPr lang="en-US" altLang="en-US" sz="2000" dirty="0">
                <a:solidFill>
                  <a:schemeClr val="tx1"/>
                </a:solidFill>
              </a:rPr>
              <a:t>Two main characters – or –</a:t>
            </a:r>
          </a:p>
          <a:p>
            <a:pPr lvl="1"/>
            <a:r>
              <a:rPr lang="en-US" altLang="en-US" sz="2000" dirty="0">
                <a:solidFill>
                  <a:schemeClr val="tx1"/>
                </a:solidFill>
              </a:rPr>
              <a:t>Three main characters</a:t>
            </a:r>
          </a:p>
        </p:txBody>
      </p:sp>
    </p:spTree>
    <p:extLst>
      <p:ext uri="{BB962C8B-B14F-4D97-AF65-F5344CB8AC3E}">
        <p14:creationId xmlns:p14="http://schemas.microsoft.com/office/powerpoint/2010/main" val="3330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3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3368" name="Rectangle 14336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3370" name="Rectangle 14336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3362"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3372" name="Straight Connector 14337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363" name="Rectangle 3"/>
          <p:cNvSpPr>
            <a:spLocks noGrp="1" noChangeArrowheads="1"/>
          </p:cNvSpPr>
          <p:nvPr>
            <p:ph idx="1"/>
          </p:nvPr>
        </p:nvSpPr>
        <p:spPr>
          <a:xfrm>
            <a:off x="5307765" y="963507"/>
            <a:ext cx="5959791" cy="4827694"/>
          </a:xfrm>
          <a:effectLst/>
        </p:spPr>
        <p:txBody>
          <a:bodyPr anchor="ctr">
            <a:normAutofit/>
          </a:bodyPr>
          <a:lstStyle/>
          <a:p>
            <a:pPr marL="36900" indent="0">
              <a:buNone/>
            </a:pPr>
            <a:r>
              <a:rPr lang="en-US" altLang="en-US" sz="2400">
                <a:solidFill>
                  <a:schemeClr val="tx1"/>
                </a:solidFill>
              </a:rPr>
              <a:t>The Two Views:</a:t>
            </a:r>
          </a:p>
          <a:p>
            <a:r>
              <a:rPr lang="en-US" altLang="en-US" sz="2400">
                <a:solidFill>
                  <a:schemeClr val="tx1"/>
                </a:solidFill>
              </a:rPr>
              <a:t>Two character view – Solomon and the Shulamite woman</a:t>
            </a:r>
          </a:p>
          <a:p>
            <a:r>
              <a:rPr lang="en-US" altLang="en-US" sz="2400">
                <a:solidFill>
                  <a:schemeClr val="tx1"/>
                </a:solidFill>
              </a:rPr>
              <a:t>Three character view - Solomon, the Shulamite woman, and a shepherd who is the Shulamite’s true love</a:t>
            </a:r>
          </a:p>
        </p:txBody>
      </p:sp>
    </p:spTree>
    <p:extLst>
      <p:ext uri="{BB962C8B-B14F-4D97-AF65-F5344CB8AC3E}">
        <p14:creationId xmlns:p14="http://schemas.microsoft.com/office/powerpoint/2010/main" val="5381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4392" name="Rectangle 14439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94" name="Rectangle 14439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8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4396" name="Straight Connector 14439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4387" name="Rectangle 3"/>
          <p:cNvSpPr>
            <a:spLocks noGrp="1" noChangeArrowheads="1"/>
          </p:cNvSpPr>
          <p:nvPr>
            <p:ph idx="1"/>
          </p:nvPr>
        </p:nvSpPr>
        <p:spPr>
          <a:xfrm>
            <a:off x="5307765" y="963507"/>
            <a:ext cx="5959791" cy="4827694"/>
          </a:xfrm>
          <a:effectLst/>
        </p:spPr>
        <p:txBody>
          <a:bodyPr anchor="ctr">
            <a:noAutofit/>
          </a:bodyPr>
          <a:lstStyle/>
          <a:p>
            <a:pPr>
              <a:spcBef>
                <a:spcPts val="0"/>
              </a:spcBef>
            </a:pPr>
            <a:r>
              <a:rPr lang="en-US" altLang="en-US" sz="2400">
                <a:solidFill>
                  <a:schemeClr val="tx1"/>
                </a:solidFill>
              </a:rPr>
              <a:t>The two character view would present a straight forward view of love between man and woman</a:t>
            </a:r>
          </a:p>
          <a:p>
            <a:pPr>
              <a:spcBef>
                <a:spcPts val="0"/>
              </a:spcBef>
            </a:pPr>
            <a:r>
              <a:rPr lang="en-US" altLang="en-US" sz="2400">
                <a:solidFill>
                  <a:schemeClr val="tx1"/>
                </a:solidFill>
              </a:rPr>
              <a:t>The three character view would add the concept that no amount of money, prestige, or power should be able to change the love between a man and woman</a:t>
            </a:r>
          </a:p>
        </p:txBody>
      </p:sp>
    </p:spTree>
    <p:extLst>
      <p:ext uri="{BB962C8B-B14F-4D97-AF65-F5344CB8AC3E}">
        <p14:creationId xmlns:p14="http://schemas.microsoft.com/office/powerpoint/2010/main" val="8382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4392" name="Rectangle 14439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94" name="Rectangle 14439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8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4396" name="Straight Connector 14439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4387"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The differences that arise between the two views center around who is stating what, who the statements were directed to, and the timing of events (and how some events should be viewed)</a:t>
            </a:r>
          </a:p>
          <a:p>
            <a:r>
              <a:rPr lang="en-US" altLang="en-US" sz="2400">
                <a:solidFill>
                  <a:schemeClr val="tx1"/>
                </a:solidFill>
              </a:rPr>
              <a:t>Both views have strong arguments supporting their method of interpretation</a:t>
            </a:r>
          </a:p>
          <a:p>
            <a:r>
              <a:rPr lang="en-US" altLang="en-US" sz="2400">
                <a:solidFill>
                  <a:schemeClr val="tx1"/>
                </a:solidFill>
              </a:rPr>
              <a:t>Neither view is free of difficult questions regarding interpretation of particular verses</a:t>
            </a:r>
          </a:p>
        </p:txBody>
      </p:sp>
    </p:spTree>
    <p:extLst>
      <p:ext uri="{BB962C8B-B14F-4D97-AF65-F5344CB8AC3E}">
        <p14:creationId xmlns:p14="http://schemas.microsoft.com/office/powerpoint/2010/main" val="22267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4392" name="Rectangle 14439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94" name="Rectangle 14439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8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4396" name="Straight Connector 14439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4387" name="Rectangle 3"/>
          <p:cNvSpPr>
            <a:spLocks noGrp="1" noChangeArrowheads="1"/>
          </p:cNvSpPr>
          <p:nvPr>
            <p:ph idx="1"/>
          </p:nvPr>
        </p:nvSpPr>
        <p:spPr>
          <a:xfrm>
            <a:off x="5307765" y="963507"/>
            <a:ext cx="5959791" cy="4827694"/>
          </a:xfrm>
          <a:effectLst/>
        </p:spPr>
        <p:txBody>
          <a:bodyPr anchor="ctr">
            <a:normAutofit/>
          </a:bodyPr>
          <a:lstStyle/>
          <a:p>
            <a:r>
              <a:rPr lang="en-US" altLang="en-US" sz="2400" dirty="0">
                <a:solidFill>
                  <a:schemeClr val="tx1"/>
                </a:solidFill>
              </a:rPr>
              <a:t>Arguments for two character view</a:t>
            </a:r>
          </a:p>
          <a:p>
            <a:pPr lvl="1"/>
            <a:r>
              <a:rPr lang="en-US" altLang="en-US" sz="2000" dirty="0">
                <a:solidFill>
                  <a:schemeClr val="tx1"/>
                </a:solidFill>
              </a:rPr>
              <a:t>The three character view doesn’t have documented commentary until the 19</a:t>
            </a:r>
            <a:r>
              <a:rPr lang="en-US" altLang="en-US" sz="2000" baseline="30000" dirty="0">
                <a:solidFill>
                  <a:schemeClr val="tx1"/>
                </a:solidFill>
              </a:rPr>
              <a:t>th</a:t>
            </a:r>
            <a:r>
              <a:rPr lang="en-US" altLang="en-US" sz="2000" dirty="0">
                <a:solidFill>
                  <a:schemeClr val="tx1"/>
                </a:solidFill>
              </a:rPr>
              <a:t> century</a:t>
            </a:r>
          </a:p>
          <a:p>
            <a:pPr lvl="2"/>
            <a:r>
              <a:rPr lang="en-US" altLang="en-US" sz="1800" dirty="0">
                <a:solidFill>
                  <a:schemeClr val="tx1"/>
                </a:solidFill>
              </a:rPr>
              <a:t>Counter response – the allegory view is the oldest on record</a:t>
            </a:r>
          </a:p>
          <a:p>
            <a:pPr lvl="1"/>
            <a:r>
              <a:rPr lang="en-US" altLang="en-US" sz="2000" dirty="0">
                <a:solidFill>
                  <a:schemeClr val="tx1"/>
                </a:solidFill>
              </a:rPr>
              <a:t>Two character method leads to easiest interpretation - two lovers speaking to and about one another</a:t>
            </a:r>
          </a:p>
          <a:p>
            <a:pPr lvl="1"/>
            <a:r>
              <a:rPr lang="en-US" altLang="en-US" sz="2000" dirty="0">
                <a:solidFill>
                  <a:schemeClr val="tx1"/>
                </a:solidFill>
              </a:rPr>
              <a:t>Doesn’t require decisions on which of the two male figures are intended in any given passage</a:t>
            </a:r>
          </a:p>
        </p:txBody>
      </p:sp>
    </p:spTree>
    <p:extLst>
      <p:ext uri="{BB962C8B-B14F-4D97-AF65-F5344CB8AC3E}">
        <p14:creationId xmlns:p14="http://schemas.microsoft.com/office/powerpoint/2010/main" val="8931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01384" name="Rectangle 101383">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86" name="Rectangle 101385">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01388" name="Straight Connector 101387">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1379" name="Rectangle 3"/>
          <p:cNvSpPr>
            <a:spLocks noGrp="1" noChangeArrowheads="1"/>
          </p:cNvSpPr>
          <p:nvPr>
            <p:ph idx="1"/>
          </p:nvPr>
        </p:nvSpPr>
        <p:spPr>
          <a:xfrm>
            <a:off x="5307765" y="963507"/>
            <a:ext cx="5959791" cy="4827694"/>
          </a:xfrm>
          <a:effectLst/>
        </p:spPr>
        <p:txBody>
          <a:bodyPr anchor="ctr">
            <a:normAutofit/>
          </a:bodyPr>
          <a:lstStyle/>
          <a:p>
            <a:pPr marL="609600" indent="-609600"/>
            <a:r>
              <a:rPr lang="en-US" altLang="en-US" sz="2400">
                <a:solidFill>
                  <a:schemeClr val="tx1"/>
                </a:solidFill>
              </a:rPr>
              <a:t>Titles Used</a:t>
            </a:r>
          </a:p>
          <a:p>
            <a:pPr marL="990600" lvl="1" indent="-533400"/>
            <a:r>
              <a:rPr lang="en-US" altLang="en-US" sz="2000">
                <a:solidFill>
                  <a:schemeClr val="tx1"/>
                </a:solidFill>
              </a:rPr>
              <a:t>The Song of Songs, which is Solomon’s (Hebrew title)</a:t>
            </a:r>
          </a:p>
          <a:p>
            <a:pPr marL="990600" lvl="1" indent="-533400"/>
            <a:r>
              <a:rPr lang="en-US" altLang="en-US" sz="2000">
                <a:solidFill>
                  <a:schemeClr val="tx1"/>
                </a:solidFill>
              </a:rPr>
              <a:t>The Song of Songs</a:t>
            </a:r>
          </a:p>
          <a:p>
            <a:pPr marL="990600" lvl="1" indent="-533400"/>
            <a:r>
              <a:rPr lang="en-US" altLang="en-US" sz="2000">
                <a:solidFill>
                  <a:schemeClr val="tx1"/>
                </a:solidFill>
              </a:rPr>
              <a:t>Canticles (from Latin meaning songs)</a:t>
            </a:r>
          </a:p>
          <a:p>
            <a:pPr marL="990600" lvl="1" indent="-533400"/>
            <a:r>
              <a:rPr lang="en-US" altLang="en-US" sz="2000">
                <a:solidFill>
                  <a:schemeClr val="tx1"/>
                </a:solidFill>
              </a:rPr>
              <a:t>Song of Solomon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4392" name="Rectangle 14439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94" name="Rectangle 14439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438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44396" name="Straight Connector 14439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4387" name="Rectangle 3"/>
          <p:cNvSpPr>
            <a:spLocks noGrp="1" noChangeArrowheads="1"/>
          </p:cNvSpPr>
          <p:nvPr>
            <p:ph idx="1"/>
          </p:nvPr>
        </p:nvSpPr>
        <p:spPr>
          <a:xfrm>
            <a:off x="5307765" y="963507"/>
            <a:ext cx="5959791" cy="4827694"/>
          </a:xfrm>
          <a:effectLst/>
        </p:spPr>
        <p:txBody>
          <a:bodyPr anchor="ctr">
            <a:noAutofit/>
          </a:bodyPr>
          <a:lstStyle/>
          <a:p>
            <a:r>
              <a:rPr lang="en-US" altLang="en-US" sz="2400" dirty="0">
                <a:solidFill>
                  <a:schemeClr val="tx1"/>
                </a:solidFill>
              </a:rPr>
              <a:t>Arguments for three character view</a:t>
            </a:r>
          </a:p>
          <a:p>
            <a:pPr lvl="1"/>
            <a:r>
              <a:rPr lang="en-US" altLang="en-US" sz="2000" dirty="0">
                <a:solidFill>
                  <a:schemeClr val="tx1"/>
                </a:solidFill>
              </a:rPr>
              <a:t>Daughters of Jerusalem ask in 5:9 “What is your beloved more than another beloved?”</a:t>
            </a:r>
          </a:p>
          <a:p>
            <a:pPr lvl="2"/>
            <a:r>
              <a:rPr lang="en-US" altLang="en-US" sz="1800" dirty="0">
                <a:solidFill>
                  <a:schemeClr val="tx1"/>
                </a:solidFill>
              </a:rPr>
              <a:t>Seems unlikely to ask if her beloved were Solomon</a:t>
            </a:r>
          </a:p>
          <a:p>
            <a:pPr lvl="1"/>
            <a:r>
              <a:rPr lang="en-US" altLang="en-US" sz="2000" dirty="0">
                <a:solidFill>
                  <a:schemeClr val="tx1"/>
                </a:solidFill>
              </a:rPr>
              <a:t>Twice the Shulamite describes herself as lovesick – 2:5 &amp; 5:8</a:t>
            </a:r>
          </a:p>
          <a:p>
            <a:pPr lvl="1"/>
            <a:r>
              <a:rPr lang="en-US" altLang="en-US" sz="2000" dirty="0">
                <a:solidFill>
                  <a:schemeClr val="tx1"/>
                </a:solidFill>
              </a:rPr>
              <a:t>Shulamite unlikely to refer to Solomon as a “shepherd” even though he did own sheep</a:t>
            </a:r>
          </a:p>
          <a:p>
            <a:pPr lvl="1"/>
            <a:r>
              <a:rPr lang="en-US" altLang="en-US" sz="2000" dirty="0">
                <a:solidFill>
                  <a:schemeClr val="tx1"/>
                </a:solidFill>
              </a:rPr>
              <a:t>A marriage between Shulamite and Solomon as an example to others is problematic as Shulamite would have been just one of many wives of Solomon</a:t>
            </a:r>
          </a:p>
          <a:p>
            <a:pPr lvl="2"/>
            <a:r>
              <a:rPr lang="en-US" altLang="en-US" sz="1800" dirty="0">
                <a:solidFill>
                  <a:schemeClr val="tx1"/>
                </a:solidFill>
              </a:rPr>
              <a:t>Counter response – Solomon spoke of one wife (Eccl. 9:9, Prov. 5:15)</a:t>
            </a:r>
          </a:p>
        </p:txBody>
      </p:sp>
    </p:spTree>
    <p:extLst>
      <p:ext uri="{BB962C8B-B14F-4D97-AF65-F5344CB8AC3E}">
        <p14:creationId xmlns:p14="http://schemas.microsoft.com/office/powerpoint/2010/main" val="28571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4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6440" name="Rectangle 146439">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6442" name="Rectangle 146441">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6434" name="Rectangle 2"/>
          <p:cNvSpPr>
            <a:spLocks noGrp="1" noRot="1" noChangeArrowheads="1"/>
          </p:cNvSpPr>
          <p:nvPr>
            <p:ph type="title"/>
          </p:nvPr>
        </p:nvSpPr>
        <p:spPr>
          <a:xfrm>
            <a:off x="913795" y="963506"/>
            <a:ext cx="3740815" cy="4827693"/>
          </a:xfrm>
        </p:spPr>
        <p:txBody>
          <a:bodyPr>
            <a:normAutofit/>
          </a:bodyPr>
          <a:lstStyle/>
          <a:p>
            <a:pPr algn="r"/>
            <a:r>
              <a:rPr lang="en-US" altLang="en-US"/>
              <a:t>Summary of Song of Solomon</a:t>
            </a:r>
            <a:br>
              <a:rPr lang="en-US" altLang="en-US"/>
            </a:br>
            <a:r>
              <a:rPr lang="en-US" altLang="en-US"/>
              <a:t>(Two Character Method)</a:t>
            </a:r>
          </a:p>
        </p:txBody>
      </p:sp>
      <p:cxnSp>
        <p:nvCxnSpPr>
          <p:cNvPr id="146444" name="Straight Connector 146443">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435" name="Rectangle 3"/>
          <p:cNvSpPr>
            <a:spLocks noGrp="1" noChangeArrowheads="1"/>
          </p:cNvSpPr>
          <p:nvPr>
            <p:ph idx="1"/>
          </p:nvPr>
        </p:nvSpPr>
        <p:spPr>
          <a:xfrm>
            <a:off x="5307765" y="963506"/>
            <a:ext cx="5959791" cy="5132493"/>
          </a:xfrm>
          <a:effectLst/>
        </p:spPr>
        <p:txBody>
          <a:bodyPr anchor="ctr">
            <a:normAutofit lnSpcReduction="10000"/>
          </a:bodyPr>
          <a:lstStyle/>
          <a:p>
            <a:r>
              <a:rPr lang="en-US" altLang="en-US" sz="2400" dirty="0">
                <a:solidFill>
                  <a:schemeClr val="tx1"/>
                </a:solidFill>
              </a:rPr>
              <a:t>The book would be divided into six acts</a:t>
            </a:r>
          </a:p>
          <a:p>
            <a:pPr lvl="0"/>
            <a:r>
              <a:rPr lang="en-US" dirty="0">
                <a:solidFill>
                  <a:schemeClr val="tx1"/>
                </a:solidFill>
              </a:rPr>
              <a:t>Act 1 – 1:1-2:7 – The Shulamite with her beloved before traveling to Jerusalem</a:t>
            </a:r>
          </a:p>
          <a:p>
            <a:pPr lvl="0"/>
            <a:r>
              <a:rPr lang="en-US" dirty="0">
                <a:solidFill>
                  <a:schemeClr val="tx1"/>
                </a:solidFill>
              </a:rPr>
              <a:t>Act 2 – 2:8-3:5 – Recollection of earlier meetings and love growing</a:t>
            </a:r>
          </a:p>
          <a:p>
            <a:pPr lvl="0"/>
            <a:r>
              <a:rPr lang="en-US" dirty="0">
                <a:solidFill>
                  <a:schemeClr val="tx1"/>
                </a:solidFill>
              </a:rPr>
              <a:t>Act 3 – 3:6-5:1 – Wedding and Marriage</a:t>
            </a:r>
          </a:p>
          <a:p>
            <a:pPr lvl="0"/>
            <a:r>
              <a:rPr lang="en-US" dirty="0">
                <a:solidFill>
                  <a:schemeClr val="tx1"/>
                </a:solidFill>
              </a:rPr>
              <a:t>Act 4 – 5:2-6:9 – The Shulamite seeking her beloved and his return</a:t>
            </a:r>
          </a:p>
          <a:p>
            <a:pPr lvl="0"/>
            <a:r>
              <a:rPr lang="en-US" dirty="0">
                <a:solidFill>
                  <a:schemeClr val="tx1"/>
                </a:solidFill>
              </a:rPr>
              <a:t>Act 5 – 6:10-8:4 – Recollections of earlier meetings and home</a:t>
            </a:r>
          </a:p>
          <a:p>
            <a:pPr lvl="0"/>
            <a:r>
              <a:rPr lang="en-US" dirty="0">
                <a:solidFill>
                  <a:schemeClr val="tx1"/>
                </a:solidFill>
              </a:rPr>
              <a:t>Act 6 – 8:5-8:14 – A visit home</a:t>
            </a:r>
          </a:p>
          <a:p>
            <a:pPr marL="36900" lvl="0" indent="0">
              <a:buNone/>
            </a:pPr>
            <a:r>
              <a:rPr lang="en-US" dirty="0">
                <a:solidFill>
                  <a:schemeClr val="tx1"/>
                </a:solidFill>
              </a:rPr>
              <a:t>Note: Many Bibles will include headings that indicate the speaker and most utilize the two character method.</a:t>
            </a:r>
          </a:p>
          <a:p>
            <a:endParaRPr lang="en-US" altLang="en-US" sz="1800" dirty="0">
              <a:solidFill>
                <a:schemeClr val="tx1"/>
              </a:solidFill>
            </a:endParaRPr>
          </a:p>
        </p:txBody>
      </p:sp>
    </p:spTree>
    <p:extLst>
      <p:ext uri="{BB962C8B-B14F-4D97-AF65-F5344CB8AC3E}">
        <p14:creationId xmlns:p14="http://schemas.microsoft.com/office/powerpoint/2010/main" val="1733712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47464" name="Rectangle 147463">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7466" name="Rectangle 147465">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7458" name="Rectangle 2"/>
          <p:cNvSpPr>
            <a:spLocks noGrp="1" noRot="1" noChangeArrowheads="1"/>
          </p:cNvSpPr>
          <p:nvPr>
            <p:ph type="title"/>
          </p:nvPr>
        </p:nvSpPr>
        <p:spPr>
          <a:xfrm>
            <a:off x="913795" y="963506"/>
            <a:ext cx="3740815" cy="4827693"/>
          </a:xfrm>
        </p:spPr>
        <p:txBody>
          <a:bodyPr>
            <a:normAutofit/>
          </a:bodyPr>
          <a:lstStyle/>
          <a:p>
            <a:pPr algn="r"/>
            <a:r>
              <a:rPr lang="en-US" altLang="en-US"/>
              <a:t>Summary of Song of Solomon</a:t>
            </a:r>
            <a:br>
              <a:rPr lang="en-US" altLang="en-US"/>
            </a:br>
            <a:r>
              <a:rPr lang="en-US" altLang="en-US"/>
              <a:t>(Three Character Method)</a:t>
            </a:r>
          </a:p>
        </p:txBody>
      </p:sp>
      <p:cxnSp>
        <p:nvCxnSpPr>
          <p:cNvPr id="147468" name="Straight Connector 147467">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459" name="Rectangle 3"/>
          <p:cNvSpPr>
            <a:spLocks noGrp="1" noChangeArrowheads="1"/>
          </p:cNvSpPr>
          <p:nvPr>
            <p:ph idx="1"/>
          </p:nvPr>
        </p:nvSpPr>
        <p:spPr>
          <a:xfrm>
            <a:off x="5307765" y="609600"/>
            <a:ext cx="5959791" cy="5638799"/>
          </a:xfrm>
          <a:effectLst/>
        </p:spPr>
        <p:txBody>
          <a:bodyPr anchor="ctr">
            <a:normAutofit/>
          </a:bodyPr>
          <a:lstStyle/>
          <a:p>
            <a:pPr>
              <a:lnSpc>
                <a:spcPct val="90000"/>
              </a:lnSpc>
            </a:pPr>
            <a:r>
              <a:rPr lang="en-US" altLang="en-US" sz="1800" dirty="0">
                <a:solidFill>
                  <a:schemeClr val="tx1"/>
                </a:solidFill>
              </a:rPr>
              <a:t>The book would be divided in eight acts:</a:t>
            </a:r>
          </a:p>
          <a:p>
            <a:pPr lvl="1">
              <a:lnSpc>
                <a:spcPct val="90000"/>
              </a:lnSpc>
            </a:pPr>
            <a:r>
              <a:rPr lang="en-US" altLang="en-US" dirty="0">
                <a:solidFill>
                  <a:schemeClr val="tx1"/>
                </a:solidFill>
              </a:rPr>
              <a:t>1:1-2:7 – Solomon trying to impress and woo the Shulamite</a:t>
            </a:r>
          </a:p>
          <a:p>
            <a:pPr lvl="1">
              <a:lnSpc>
                <a:spcPct val="90000"/>
              </a:lnSpc>
            </a:pPr>
            <a:r>
              <a:rPr lang="en-US" altLang="en-US" dirty="0">
                <a:solidFill>
                  <a:schemeClr val="tx1"/>
                </a:solidFill>
              </a:rPr>
              <a:t>2:8-2:17 – The Shulamite remembering her beloved</a:t>
            </a:r>
          </a:p>
          <a:p>
            <a:pPr lvl="1">
              <a:lnSpc>
                <a:spcPct val="90000"/>
              </a:lnSpc>
            </a:pPr>
            <a:r>
              <a:rPr lang="en-US" altLang="en-US" dirty="0">
                <a:solidFill>
                  <a:schemeClr val="tx1"/>
                </a:solidFill>
              </a:rPr>
              <a:t>3:1-5 – The Shulamite’s first dream of separation from her </a:t>
            </a:r>
            <a:r>
              <a:rPr lang="en-US" altLang="en-US">
                <a:solidFill>
                  <a:schemeClr val="tx1"/>
                </a:solidFill>
              </a:rPr>
              <a:t>beloved </a:t>
            </a:r>
            <a:endParaRPr lang="en-US" altLang="en-US" sz="1800" dirty="0">
              <a:solidFill>
                <a:schemeClr val="tx1"/>
              </a:solidFill>
            </a:endParaRPr>
          </a:p>
          <a:p>
            <a:pPr lvl="1">
              <a:lnSpc>
                <a:spcPct val="90000"/>
              </a:lnSpc>
            </a:pPr>
            <a:r>
              <a:rPr lang="en-US" altLang="en-US" dirty="0">
                <a:solidFill>
                  <a:schemeClr val="tx1"/>
                </a:solidFill>
              </a:rPr>
              <a:t>3:6-11 – The Shulamite goes to Jerusalem with Solomon</a:t>
            </a:r>
          </a:p>
          <a:p>
            <a:pPr lvl="1">
              <a:lnSpc>
                <a:spcPct val="90000"/>
              </a:lnSpc>
            </a:pPr>
            <a:r>
              <a:rPr lang="en-US" altLang="en-US" dirty="0">
                <a:solidFill>
                  <a:schemeClr val="tx1"/>
                </a:solidFill>
              </a:rPr>
              <a:t>4:1-5:2 – The Shulamite in Jerusalem</a:t>
            </a:r>
          </a:p>
          <a:p>
            <a:pPr lvl="1">
              <a:lnSpc>
                <a:spcPct val="90000"/>
              </a:lnSpc>
            </a:pPr>
            <a:r>
              <a:rPr lang="en-US" altLang="en-US" dirty="0">
                <a:solidFill>
                  <a:schemeClr val="tx1"/>
                </a:solidFill>
              </a:rPr>
              <a:t>5:2-6:3 – The Shulamite’s second dream and recollection of it</a:t>
            </a:r>
          </a:p>
          <a:p>
            <a:pPr lvl="1">
              <a:lnSpc>
                <a:spcPct val="90000"/>
              </a:lnSpc>
            </a:pPr>
            <a:r>
              <a:rPr lang="en-US" altLang="en-US" dirty="0">
                <a:solidFill>
                  <a:schemeClr val="tx1"/>
                </a:solidFill>
              </a:rPr>
              <a:t>6:4-8:4 – Solomon’s final attempt to woo the Shulamite and her decision to go home</a:t>
            </a:r>
          </a:p>
          <a:p>
            <a:pPr lvl="1">
              <a:lnSpc>
                <a:spcPct val="90000"/>
              </a:lnSpc>
            </a:pPr>
            <a:r>
              <a:rPr lang="en-US" altLang="en-US" dirty="0">
                <a:solidFill>
                  <a:schemeClr val="tx1"/>
                </a:solidFill>
              </a:rPr>
              <a:t>8:5-14 – The Shulamite and her beloved</a:t>
            </a:r>
          </a:p>
        </p:txBody>
      </p:sp>
    </p:spTree>
    <p:extLst>
      <p:ext uri="{BB962C8B-B14F-4D97-AF65-F5344CB8AC3E}">
        <p14:creationId xmlns:p14="http://schemas.microsoft.com/office/powerpoint/2010/main" val="405466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56960-4A7A-A6FA-21C3-A6DF5D47A4E1}"/>
              </a:ext>
            </a:extLst>
          </p:cNvPr>
          <p:cNvPicPr>
            <a:picLocks noChangeAspect="1"/>
          </p:cNvPicPr>
          <p:nvPr/>
        </p:nvPicPr>
        <p:blipFill rotWithShape="1">
          <a:blip r:embed="rId3"/>
          <a:srcRect b="17280"/>
          <a:stretch/>
        </p:blipFill>
        <p:spPr>
          <a:xfrm>
            <a:off x="1" y="10"/>
            <a:ext cx="12192000" cy="6857990"/>
          </a:xfrm>
          <a:prstGeom prst="rect">
            <a:avLst/>
          </a:prstGeom>
        </p:spPr>
      </p:pic>
      <p:sp useBgFill="1">
        <p:nvSpPr>
          <p:cNvPr id="12"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 name="Title 1">
            <a:extLst>
              <a:ext uri="{FF2B5EF4-FFF2-40B4-BE49-F238E27FC236}">
                <a16:creationId xmlns:a16="http://schemas.microsoft.com/office/drawing/2014/main" id="{C7D1C528-3817-58AE-54B3-CE454D981255}"/>
              </a:ext>
            </a:extLst>
          </p:cNvPr>
          <p:cNvSpPr>
            <a:spLocks noGrp="1"/>
          </p:cNvSpPr>
          <p:nvPr>
            <p:ph type="title"/>
          </p:nvPr>
        </p:nvSpPr>
        <p:spPr>
          <a:xfrm>
            <a:off x="913795" y="845388"/>
            <a:ext cx="3596420" cy="979016"/>
          </a:xfrm>
        </p:spPr>
        <p:txBody>
          <a:bodyPr anchor="b">
            <a:normAutofit/>
          </a:bodyPr>
          <a:lstStyle/>
          <a:p>
            <a:pPr algn="l"/>
            <a:r>
              <a:rPr lang="en-US" sz="2400"/>
              <a:t>Where was the Shulamite woman from?</a:t>
            </a:r>
          </a:p>
        </p:txBody>
      </p:sp>
      <p:sp>
        <p:nvSpPr>
          <p:cNvPr id="3" name="Content Placeholder 2">
            <a:extLst>
              <a:ext uri="{FF2B5EF4-FFF2-40B4-BE49-F238E27FC236}">
                <a16:creationId xmlns:a16="http://schemas.microsoft.com/office/drawing/2014/main" id="{B7AAD447-0127-8343-90A4-F35722690A3B}"/>
              </a:ext>
            </a:extLst>
          </p:cNvPr>
          <p:cNvSpPr>
            <a:spLocks noGrp="1"/>
          </p:cNvSpPr>
          <p:nvPr>
            <p:ph idx="1"/>
          </p:nvPr>
        </p:nvSpPr>
        <p:spPr>
          <a:xfrm>
            <a:off x="913795" y="1968237"/>
            <a:ext cx="3531684" cy="3679189"/>
          </a:xfrm>
        </p:spPr>
        <p:txBody>
          <a:bodyPr anchor="t">
            <a:normAutofit/>
          </a:bodyPr>
          <a:lstStyle/>
          <a:p>
            <a:r>
              <a:rPr lang="en-US"/>
              <a:t>Likely Shunem</a:t>
            </a:r>
          </a:p>
          <a:p>
            <a:r>
              <a:rPr lang="en-US"/>
              <a:t>A city in the land of Issachar</a:t>
            </a:r>
          </a:p>
          <a:p>
            <a:r>
              <a:rPr lang="en-US"/>
              <a:t>About 50 miles north of Jerusalem</a:t>
            </a:r>
          </a:p>
        </p:txBody>
      </p:sp>
      <p:sp>
        <p:nvSpPr>
          <p:cNvPr id="6" name="Oval 5">
            <a:extLst>
              <a:ext uri="{FF2B5EF4-FFF2-40B4-BE49-F238E27FC236}">
                <a16:creationId xmlns:a16="http://schemas.microsoft.com/office/drawing/2014/main" id="{86EF0BEB-5277-619D-3CF4-E7F8384F52B8}"/>
              </a:ext>
            </a:extLst>
          </p:cNvPr>
          <p:cNvSpPr/>
          <p:nvPr/>
        </p:nvSpPr>
        <p:spPr>
          <a:xfrm>
            <a:off x="7315200" y="1981200"/>
            <a:ext cx="1524000" cy="6096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7" name="Oval 6">
            <a:extLst>
              <a:ext uri="{FF2B5EF4-FFF2-40B4-BE49-F238E27FC236}">
                <a16:creationId xmlns:a16="http://schemas.microsoft.com/office/drawing/2014/main" id="{7D13BE82-7ED8-3167-18D5-8DC79515D56A}"/>
              </a:ext>
            </a:extLst>
          </p:cNvPr>
          <p:cNvSpPr/>
          <p:nvPr/>
        </p:nvSpPr>
        <p:spPr>
          <a:xfrm>
            <a:off x="6096000" y="5257800"/>
            <a:ext cx="1524000" cy="6096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1790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4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4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22888" name="Rectangle 12288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0" name="Rectangle 12288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2"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22892" name="Straight Connector 12289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883"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The Song of Solomon is one of the shortest books in the Bible but it is also one of the most debated books.</a:t>
            </a:r>
          </a:p>
          <a:p>
            <a:r>
              <a:rPr lang="en-US" altLang="en-US" sz="2400">
                <a:solidFill>
                  <a:schemeClr val="tx1"/>
                </a:solidFill>
              </a:rPr>
              <a:t>There are two primary areas of debate:</a:t>
            </a:r>
          </a:p>
          <a:p>
            <a:pPr lvl="1"/>
            <a:r>
              <a:rPr lang="en-US" altLang="en-US" sz="2000">
                <a:solidFill>
                  <a:schemeClr val="tx1"/>
                </a:solidFill>
              </a:rPr>
              <a:t>The author of the book</a:t>
            </a:r>
          </a:p>
          <a:p>
            <a:pPr lvl="1"/>
            <a:r>
              <a:rPr lang="en-US" altLang="en-US" sz="2000">
                <a:solidFill>
                  <a:schemeClr val="tx1"/>
                </a:solidFill>
              </a:rPr>
              <a:t>The proper interpretation of the book</a:t>
            </a:r>
          </a:p>
          <a:p>
            <a:pPr lvl="2"/>
            <a:r>
              <a:rPr lang="en-US" altLang="en-US" sz="1800">
                <a:solidFill>
                  <a:schemeClr val="tx1"/>
                </a:solidFill>
              </a:rPr>
              <a:t>There are still more debates once a method of interpretation is decided.</a:t>
            </a:r>
          </a:p>
          <a:p>
            <a:pPr lvl="1"/>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04458" name="Rectangle 10445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60" name="Rectangle 10445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3" name="Rectangle 5"/>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04462" name="Straight Connector 10446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451"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Generally, the author of the book is accepted to be Solomon.</a:t>
            </a:r>
          </a:p>
          <a:p>
            <a:pPr lvl="1"/>
            <a:r>
              <a:rPr lang="en-US" altLang="en-US" sz="2000">
                <a:solidFill>
                  <a:schemeClr val="tx1"/>
                </a:solidFill>
              </a:rPr>
              <a:t>Some will argue that the book was written by another about Solomon</a:t>
            </a:r>
          </a:p>
          <a:p>
            <a:r>
              <a:rPr lang="en-US" altLang="en-US" sz="2400">
                <a:solidFill>
                  <a:schemeClr val="tx1"/>
                </a:solidFill>
              </a:rPr>
              <a:t>Reasons to accept Solomon as author</a:t>
            </a:r>
          </a:p>
          <a:p>
            <a:pPr lvl="1"/>
            <a:r>
              <a:rPr lang="en-US" altLang="en-US" sz="2000">
                <a:solidFill>
                  <a:schemeClr val="tx1"/>
                </a:solidFill>
              </a:rPr>
              <a:t>He wrote many songs (I Kings 4:32-33)</a:t>
            </a:r>
          </a:p>
          <a:p>
            <a:pPr lvl="1"/>
            <a:r>
              <a:rPr lang="en-US" altLang="en-US" sz="2000">
                <a:solidFill>
                  <a:schemeClr val="tx1"/>
                </a:solidFill>
              </a:rPr>
              <a:t>1:1 attributes the song to Solomon</a:t>
            </a:r>
          </a:p>
          <a:p>
            <a:pPr lvl="1"/>
            <a:r>
              <a:rPr lang="en-US" altLang="en-US" sz="2000">
                <a:solidFill>
                  <a:schemeClr val="tx1"/>
                </a:solidFill>
              </a:rPr>
              <a:t>Solomon is referenced (1:5, 3:7, 3:9, 3:11, 8:11-12)</a:t>
            </a:r>
          </a:p>
          <a:p>
            <a:pPr lvl="1"/>
            <a:r>
              <a:rPr lang="en-US" altLang="en-US" sz="2000">
                <a:solidFill>
                  <a:schemeClr val="tx1"/>
                </a:solidFill>
              </a:rPr>
              <a:t>No clear alternative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1626" name="Rectangle 111625">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28" name="Rectangle 111627">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21" name="Rectangle 5"/>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11630" name="Straight Connector 111629">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619" name="Rectangle 3"/>
          <p:cNvSpPr>
            <a:spLocks noGrp="1" noChangeArrowheads="1"/>
          </p:cNvSpPr>
          <p:nvPr>
            <p:ph idx="1"/>
          </p:nvPr>
        </p:nvSpPr>
        <p:spPr>
          <a:xfrm>
            <a:off x="5307765" y="963507"/>
            <a:ext cx="5959791" cy="4827694"/>
          </a:xfrm>
          <a:effectLst/>
        </p:spPr>
        <p:txBody>
          <a:bodyPr anchor="ctr">
            <a:noAutofit/>
          </a:bodyPr>
          <a:lstStyle/>
          <a:p>
            <a:pPr marL="609600" indent="-609600"/>
            <a:r>
              <a:rPr lang="en-US" altLang="en-US" sz="2400">
                <a:solidFill>
                  <a:schemeClr val="tx1"/>
                </a:solidFill>
              </a:rPr>
              <a:t>Interpreting the book</a:t>
            </a:r>
          </a:p>
          <a:p>
            <a:pPr marL="990600" lvl="1" indent="-533400"/>
            <a:r>
              <a:rPr lang="en-US" altLang="en-US" sz="2000">
                <a:solidFill>
                  <a:schemeClr val="tx1"/>
                </a:solidFill>
              </a:rPr>
              <a:t>There have been many, many interpretations and volumes written on the book</a:t>
            </a:r>
          </a:p>
          <a:p>
            <a:pPr marL="609600" indent="-609600"/>
            <a:r>
              <a:rPr lang="en-US" altLang="en-US" sz="2400">
                <a:solidFill>
                  <a:schemeClr val="tx1"/>
                </a:solidFill>
              </a:rPr>
              <a:t>First what there is little to no debate that</a:t>
            </a:r>
          </a:p>
          <a:p>
            <a:pPr marL="990600" lvl="1" indent="-533400"/>
            <a:r>
              <a:rPr lang="en-US" altLang="en-US" sz="2000">
                <a:solidFill>
                  <a:schemeClr val="tx1"/>
                </a:solidFill>
              </a:rPr>
              <a:t>It is a book of Hebrew poetry that uses best Hebrew</a:t>
            </a:r>
          </a:p>
          <a:p>
            <a:pPr marL="609600" indent="-609600"/>
            <a:r>
              <a:rPr lang="en-US" altLang="en-US" sz="2400">
                <a:solidFill>
                  <a:schemeClr val="tx1"/>
                </a:solidFill>
              </a:rPr>
              <a:t>And despite how one interprets the book:</a:t>
            </a:r>
          </a:p>
          <a:p>
            <a:pPr marL="986700" lvl="1" indent="-609600"/>
            <a:r>
              <a:rPr lang="en-US" altLang="en-US" sz="2200">
                <a:solidFill>
                  <a:schemeClr val="tx1"/>
                </a:solidFill>
              </a:rPr>
              <a:t>It pictures the love between a man and woman</a:t>
            </a:r>
          </a:p>
          <a:p>
            <a:pPr marL="986700" lvl="1" indent="-609600"/>
            <a:r>
              <a:rPr lang="en-US" altLang="en-US" sz="2200">
                <a:solidFill>
                  <a:schemeClr val="tx1"/>
                </a:solidFill>
              </a:rPr>
              <a:t>Courtship</a:t>
            </a:r>
          </a:p>
          <a:p>
            <a:pPr marL="986700" lvl="1" indent="-609600"/>
            <a:r>
              <a:rPr lang="en-US" altLang="en-US" sz="2200">
                <a:solidFill>
                  <a:schemeClr val="tx1"/>
                </a:solidFill>
              </a:rPr>
              <a:t>The wedding of a man and a woman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1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1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1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8793" name="Rectangle 118792">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5" name="Rectangle 118794">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8" name="Rectangle 4"/>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18797" name="Straight Connector 118796">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787" name="Rectangle 3"/>
          <p:cNvSpPr>
            <a:spLocks noGrp="1" noChangeArrowheads="1"/>
          </p:cNvSpPr>
          <p:nvPr>
            <p:ph idx="1"/>
          </p:nvPr>
        </p:nvSpPr>
        <p:spPr>
          <a:xfrm>
            <a:off x="5307765" y="963507"/>
            <a:ext cx="5959791" cy="4827694"/>
          </a:xfrm>
          <a:effectLst/>
        </p:spPr>
        <p:txBody>
          <a:bodyPr anchor="ctr">
            <a:normAutofit/>
          </a:bodyPr>
          <a:lstStyle/>
          <a:p>
            <a:pPr marL="609600" indent="-609600"/>
            <a:r>
              <a:rPr lang="en-US" altLang="en-US" sz="2400">
                <a:solidFill>
                  <a:schemeClr val="tx1"/>
                </a:solidFill>
              </a:rPr>
              <a:t>The content of the book has caused many to struggle with its interpretation and has led to many interpretations.</a:t>
            </a:r>
          </a:p>
          <a:p>
            <a:pPr marL="609600" indent="-609600"/>
            <a:r>
              <a:rPr lang="en-US" altLang="en-US" sz="2400">
                <a:solidFill>
                  <a:schemeClr val="tx1"/>
                </a:solidFill>
              </a:rPr>
              <a:t>There are five primary methods of interpretation used:</a:t>
            </a:r>
          </a:p>
          <a:p>
            <a:pPr marL="990600" lvl="1" indent="-533400"/>
            <a:r>
              <a:rPr lang="en-US" altLang="en-US" sz="2000">
                <a:solidFill>
                  <a:schemeClr val="tx1"/>
                </a:solidFill>
              </a:rPr>
              <a:t>Allegory</a:t>
            </a:r>
          </a:p>
          <a:p>
            <a:pPr marL="990600" lvl="1" indent="-533400"/>
            <a:r>
              <a:rPr lang="en-US" altLang="en-US" sz="2000">
                <a:solidFill>
                  <a:schemeClr val="tx1"/>
                </a:solidFill>
              </a:rPr>
              <a:t>Type/Antitype</a:t>
            </a:r>
          </a:p>
          <a:p>
            <a:pPr marL="990600" lvl="1" indent="-533400"/>
            <a:r>
              <a:rPr lang="en-US" altLang="en-US" sz="2000">
                <a:solidFill>
                  <a:schemeClr val="tx1"/>
                </a:solidFill>
              </a:rPr>
              <a:t>Anthology of love poems</a:t>
            </a:r>
          </a:p>
          <a:p>
            <a:pPr marL="990600" lvl="1" indent="-533400"/>
            <a:r>
              <a:rPr lang="en-US" altLang="en-US" sz="2000">
                <a:solidFill>
                  <a:schemeClr val="tx1"/>
                </a:solidFill>
              </a:rPr>
              <a:t>Literal</a:t>
            </a:r>
          </a:p>
          <a:p>
            <a:pPr marL="990600" lvl="1" indent="-533400"/>
            <a:r>
              <a:rPr lang="en-US" altLang="en-US" sz="2000">
                <a:solidFill>
                  <a:schemeClr val="tx1"/>
                </a:solidFill>
              </a:rPr>
              <a:t>Literal/Allegorical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7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7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8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5721" name="Rectangle 11572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23" name="Rectangle 11572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16" name="Rectangle 4"/>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15725" name="Straight Connector 11572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715" name="Rectangle 3"/>
          <p:cNvSpPr>
            <a:spLocks noGrp="1" noChangeArrowheads="1"/>
          </p:cNvSpPr>
          <p:nvPr>
            <p:ph idx="1"/>
          </p:nvPr>
        </p:nvSpPr>
        <p:spPr>
          <a:xfrm>
            <a:off x="5307765" y="963507"/>
            <a:ext cx="5959791" cy="4827694"/>
          </a:xfrm>
          <a:effectLst/>
        </p:spPr>
        <p:txBody>
          <a:bodyPr anchor="ctr">
            <a:normAutofit/>
          </a:bodyPr>
          <a:lstStyle/>
          <a:p>
            <a:pPr marL="609600" indent="-609600"/>
            <a:r>
              <a:rPr lang="en-US" altLang="en-US" sz="2400">
                <a:solidFill>
                  <a:schemeClr val="tx1"/>
                </a:solidFill>
              </a:rPr>
              <a:t>Interpreting Song of Solomon as an allegory. </a:t>
            </a:r>
          </a:p>
          <a:p>
            <a:pPr marL="990600" lvl="1" indent="-533400"/>
            <a:r>
              <a:rPr lang="en-US" altLang="en-US" sz="2000">
                <a:solidFill>
                  <a:schemeClr val="tx1"/>
                </a:solidFill>
              </a:rPr>
              <a:t>An allegory is a representation of an abstract or spiritual meaning through concrete or material forms; figurative treatment of one subject under the guise of another. beginning to end (dictionary.com)</a:t>
            </a:r>
          </a:p>
          <a:p>
            <a:pPr marL="609600" indent="-609600"/>
            <a:r>
              <a:rPr lang="en-US" altLang="en-US" sz="2400">
                <a:solidFill>
                  <a:schemeClr val="tx1"/>
                </a:solidFill>
              </a:rPr>
              <a:t>This a very popular method of interpretation among Jews and Christians and has been for centuries.</a:t>
            </a:r>
          </a:p>
          <a:p>
            <a:pPr marL="1009650" lvl="1" indent="-609600"/>
            <a:r>
              <a:rPr lang="en-US" altLang="en-US" sz="2000">
                <a:solidFill>
                  <a:schemeClr val="tx1"/>
                </a:solidFill>
              </a:rPr>
              <a:t>This view has the oldest recorded commentary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6745" name="Rectangle 116744">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47" name="Rectangle 116746">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40" name="Rectangle 4"/>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16749" name="Straight Connector 116748">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739" name="Rectangle 3"/>
          <p:cNvSpPr>
            <a:spLocks noGrp="1" noChangeArrowheads="1"/>
          </p:cNvSpPr>
          <p:nvPr>
            <p:ph idx="1"/>
          </p:nvPr>
        </p:nvSpPr>
        <p:spPr>
          <a:xfrm>
            <a:off x="5307765" y="963507"/>
            <a:ext cx="5959791" cy="4827694"/>
          </a:xfrm>
          <a:effectLst/>
        </p:spPr>
        <p:txBody>
          <a:bodyPr anchor="ctr">
            <a:normAutofit/>
          </a:bodyPr>
          <a:lstStyle/>
          <a:p>
            <a:pPr marL="609600" indent="-609600"/>
            <a:r>
              <a:rPr lang="en-US" altLang="en-US" sz="2400">
                <a:solidFill>
                  <a:schemeClr val="tx1"/>
                </a:solidFill>
              </a:rPr>
              <a:t>If the book is meant to be viewed as an allegory then what was the love between a man and woman representing?</a:t>
            </a:r>
          </a:p>
          <a:p>
            <a:pPr marL="990600" lvl="1" indent="-533400"/>
            <a:r>
              <a:rPr lang="en-US" altLang="en-US" sz="2000">
                <a:solidFill>
                  <a:schemeClr val="tx1"/>
                </a:solidFill>
              </a:rPr>
              <a:t>God and Israel</a:t>
            </a:r>
          </a:p>
          <a:p>
            <a:pPr marL="990600" lvl="1" indent="-533400"/>
            <a:r>
              <a:rPr lang="en-US" altLang="en-US" sz="2000">
                <a:solidFill>
                  <a:schemeClr val="tx1"/>
                </a:solidFill>
              </a:rPr>
              <a:t>God and any who love God</a:t>
            </a:r>
          </a:p>
          <a:p>
            <a:pPr marL="990600" lvl="1" indent="-533400"/>
            <a:r>
              <a:rPr lang="en-US" altLang="en-US" sz="2000">
                <a:solidFill>
                  <a:schemeClr val="tx1"/>
                </a:solidFill>
              </a:rPr>
              <a:t>Christ and the Church</a:t>
            </a:r>
          </a:p>
          <a:p>
            <a:pPr marL="609600" indent="-609600"/>
            <a:r>
              <a:rPr lang="en-US" altLang="en-US" sz="2400">
                <a:solidFill>
                  <a:schemeClr val="tx1"/>
                </a:solidFill>
              </a:rPr>
              <a:t>If the book is an allegory, there is no mention in the book as to what is being represented.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7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29032" name="Rectangle 129031">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34" name="Rectangle 129033">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2"/>
          <p:cNvSpPr>
            <a:spLocks noGrp="1" noRot="1" noChangeArrowheads="1"/>
          </p:cNvSpPr>
          <p:nvPr>
            <p:ph type="title"/>
          </p:nvPr>
        </p:nvSpPr>
        <p:spPr>
          <a:xfrm>
            <a:off x="913795" y="963506"/>
            <a:ext cx="3740815" cy="4827693"/>
          </a:xfrm>
        </p:spPr>
        <p:txBody>
          <a:bodyPr>
            <a:normAutofit/>
          </a:bodyPr>
          <a:lstStyle/>
          <a:p>
            <a:pPr algn="r"/>
            <a:r>
              <a:rPr lang="en-US" altLang="en-US"/>
              <a:t>Overview of Song of Solomon</a:t>
            </a:r>
          </a:p>
        </p:txBody>
      </p:sp>
      <p:cxnSp>
        <p:nvCxnSpPr>
          <p:cNvPr id="129036" name="Straight Connector 129035">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027" name="Rectangle 3"/>
          <p:cNvSpPr>
            <a:spLocks noGrp="1" noChangeArrowheads="1"/>
          </p:cNvSpPr>
          <p:nvPr>
            <p:ph idx="1"/>
          </p:nvPr>
        </p:nvSpPr>
        <p:spPr>
          <a:xfrm>
            <a:off x="5307765" y="963507"/>
            <a:ext cx="5959791" cy="4827694"/>
          </a:xfrm>
          <a:effectLst/>
        </p:spPr>
        <p:txBody>
          <a:bodyPr anchor="ctr">
            <a:normAutofit/>
          </a:bodyPr>
          <a:lstStyle/>
          <a:p>
            <a:r>
              <a:rPr lang="en-US" altLang="en-US" sz="2400">
                <a:solidFill>
                  <a:schemeClr val="tx1"/>
                </a:solidFill>
              </a:rPr>
              <a:t>Why then is the idea of the book being an allegory so popular?</a:t>
            </a:r>
          </a:p>
          <a:p>
            <a:pPr lvl="1"/>
            <a:r>
              <a:rPr lang="en-US" altLang="en-US" sz="2000">
                <a:solidFill>
                  <a:schemeClr val="tx1"/>
                </a:solidFill>
              </a:rPr>
              <a:t>Several reasons but a few include:</a:t>
            </a:r>
          </a:p>
          <a:p>
            <a:pPr lvl="2"/>
            <a:r>
              <a:rPr lang="en-US" altLang="en-US" sz="1800">
                <a:solidFill>
                  <a:schemeClr val="tx1"/>
                </a:solidFill>
              </a:rPr>
              <a:t>It makes it easier for some to accept the book belongs in the Bible</a:t>
            </a:r>
          </a:p>
          <a:p>
            <a:pPr lvl="2"/>
            <a:r>
              <a:rPr lang="en-US" altLang="en-US" sz="1800">
                <a:solidFill>
                  <a:schemeClr val="tx1"/>
                </a:solidFill>
              </a:rPr>
              <a:t>Many struggle with the physical nature of the book if it is to be taken literally.</a:t>
            </a:r>
          </a:p>
          <a:p>
            <a:pPr lvl="2"/>
            <a:r>
              <a:rPr lang="en-US" altLang="en-US" sz="1800">
                <a:solidFill>
                  <a:schemeClr val="tx1"/>
                </a:solidFill>
              </a:rPr>
              <a:t>It becomes easier to explain difficult passages in the book as figurative.</a:t>
            </a:r>
          </a:p>
          <a:p>
            <a:pPr lvl="2"/>
            <a:r>
              <a:rPr lang="en-US" altLang="en-US" sz="1800">
                <a:solidFill>
                  <a:schemeClr val="tx1"/>
                </a:solidFill>
              </a:rPr>
              <a:t>The idea of God loving his people and his people loving him is a concept clearly taught throughout the Bible so it is not difficult to apply this book to the that concept through allegory.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20</TotalTime>
  <Words>1834</Words>
  <Application>Microsoft Office PowerPoint</Application>
  <PresentationFormat>Widescreen</PresentationFormat>
  <Paragraphs>165</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Calisto MT</vt:lpstr>
      <vt:lpstr>Verdana</vt:lpstr>
      <vt:lpstr>Wingdings 2</vt:lpstr>
      <vt:lpstr>Slate</vt:lpstr>
      <vt:lpstr>An Overview of the Book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Overview of Song of Solomon</vt:lpstr>
      <vt:lpstr>Summary of Song of Solomon (Two Character Method)</vt:lpstr>
      <vt:lpstr>Summary of Song of Solomon (Three Character Method)</vt:lpstr>
      <vt:lpstr>Where was the Shulamite woman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Book of Psalms</dc:title>
  <dc:creator>Andrews</dc:creator>
  <cp:lastModifiedBy>Clint Andrews</cp:lastModifiedBy>
  <cp:revision>2</cp:revision>
  <cp:lastPrinted>1601-01-01T00:00:00Z</cp:lastPrinted>
  <dcterms:created xsi:type="dcterms:W3CDTF">2007-12-16T01:29:44Z</dcterms:created>
  <dcterms:modified xsi:type="dcterms:W3CDTF">2023-01-11T01:54:44Z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