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1019" r:id="rId2"/>
    <p:sldId id="1021" r:id="rId3"/>
    <p:sldId id="1022" r:id="rId4"/>
    <p:sldId id="1052" r:id="rId5"/>
    <p:sldId id="1023" r:id="rId6"/>
    <p:sldId id="1024" r:id="rId7"/>
    <p:sldId id="1025" r:id="rId8"/>
    <p:sldId id="1026" r:id="rId9"/>
    <p:sldId id="1027" r:id="rId10"/>
    <p:sldId id="1028" r:id="rId11"/>
    <p:sldId id="1029" r:id="rId12"/>
    <p:sldId id="1030" r:id="rId13"/>
    <p:sldId id="1031" r:id="rId14"/>
    <p:sldId id="1032" r:id="rId15"/>
    <p:sldId id="1033" r:id="rId16"/>
    <p:sldId id="1034" r:id="rId17"/>
    <p:sldId id="1049" r:id="rId18"/>
    <p:sldId id="1050" r:id="rId19"/>
    <p:sldId id="1051" r:id="rId20"/>
    <p:sldId id="1057" r:id="rId21"/>
    <p:sldId id="1071" r:id="rId22"/>
    <p:sldId id="1058" r:id="rId23"/>
    <p:sldId id="1061" r:id="rId24"/>
    <p:sldId id="1062" r:id="rId25"/>
    <p:sldId id="1072" r:id="rId26"/>
    <p:sldId id="1063" r:id="rId27"/>
    <p:sldId id="1064" r:id="rId28"/>
    <p:sldId id="1065" r:id="rId29"/>
    <p:sldId id="1066" r:id="rId30"/>
    <p:sldId id="1067" r:id="rId31"/>
    <p:sldId id="1068" r:id="rId32"/>
    <p:sldId id="1069" r:id="rId33"/>
    <p:sldId id="1084" r:id="rId34"/>
    <p:sldId id="1070" r:id="rId35"/>
    <p:sldId id="1073" r:id="rId36"/>
    <p:sldId id="1085" r:id="rId37"/>
    <p:sldId id="1075" r:id="rId38"/>
    <p:sldId id="1074" r:id="rId39"/>
    <p:sldId id="1076" r:id="rId40"/>
    <p:sldId id="1079" r:id="rId41"/>
    <p:sldId id="1082" r:id="rId42"/>
    <p:sldId id="1083" r:id="rId43"/>
    <p:sldId id="1081"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23B2D-3EAD-4537-25BE-1AB28393EC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255B6FD-56E9-E578-7460-0FE9FAEF04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E08E330-9B99-C7B4-6277-0D60B7740456}"/>
              </a:ext>
            </a:extLst>
          </p:cNvPr>
          <p:cNvSpPr>
            <a:spLocks noGrp="1"/>
          </p:cNvSpPr>
          <p:nvPr>
            <p:ph type="dt" sz="half" idx="10"/>
          </p:nvPr>
        </p:nvSpPr>
        <p:spPr/>
        <p:txBody>
          <a:bodyPr/>
          <a:lstStyle/>
          <a:p>
            <a:fld id="{4A649787-5CD3-4F06-AAC3-A97381F90FC0}" type="datetimeFigureOut">
              <a:rPr lang="en-US" smtClean="0"/>
              <a:t>2/17/2024</a:t>
            </a:fld>
            <a:endParaRPr lang="en-US"/>
          </a:p>
        </p:txBody>
      </p:sp>
      <p:sp>
        <p:nvSpPr>
          <p:cNvPr id="5" name="Footer Placeholder 4">
            <a:extLst>
              <a:ext uri="{FF2B5EF4-FFF2-40B4-BE49-F238E27FC236}">
                <a16:creationId xmlns:a16="http://schemas.microsoft.com/office/drawing/2014/main" id="{B63A5D4B-E6C8-035B-03FC-824DFE0FBF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D09862-7CE5-84B8-DB45-4B30476EA82C}"/>
              </a:ext>
            </a:extLst>
          </p:cNvPr>
          <p:cNvSpPr>
            <a:spLocks noGrp="1"/>
          </p:cNvSpPr>
          <p:nvPr>
            <p:ph type="sldNum" sz="quarter" idx="12"/>
          </p:nvPr>
        </p:nvSpPr>
        <p:spPr/>
        <p:txBody>
          <a:bodyPr/>
          <a:lstStyle/>
          <a:p>
            <a:fld id="{2185C155-EBC9-49B7-AD73-D672F5B013E2}" type="slidenum">
              <a:rPr lang="en-US" smtClean="0"/>
              <a:t>‹#›</a:t>
            </a:fld>
            <a:endParaRPr lang="en-US"/>
          </a:p>
        </p:txBody>
      </p:sp>
    </p:spTree>
    <p:extLst>
      <p:ext uri="{BB962C8B-B14F-4D97-AF65-F5344CB8AC3E}">
        <p14:creationId xmlns:p14="http://schemas.microsoft.com/office/powerpoint/2010/main" val="1574241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E7573-DC19-5532-F7D4-4E451C9A9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F8C4E83-C9DD-4ED0-F0EC-82AB4EF6FB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7BA3BC-56F4-30B1-DEDA-F556DF151DB1}"/>
              </a:ext>
            </a:extLst>
          </p:cNvPr>
          <p:cNvSpPr>
            <a:spLocks noGrp="1"/>
          </p:cNvSpPr>
          <p:nvPr>
            <p:ph type="dt" sz="half" idx="10"/>
          </p:nvPr>
        </p:nvSpPr>
        <p:spPr/>
        <p:txBody>
          <a:bodyPr/>
          <a:lstStyle/>
          <a:p>
            <a:fld id="{4A649787-5CD3-4F06-AAC3-A97381F90FC0}" type="datetimeFigureOut">
              <a:rPr lang="en-US" smtClean="0"/>
              <a:t>2/17/2024</a:t>
            </a:fld>
            <a:endParaRPr lang="en-US"/>
          </a:p>
        </p:txBody>
      </p:sp>
      <p:sp>
        <p:nvSpPr>
          <p:cNvPr id="5" name="Footer Placeholder 4">
            <a:extLst>
              <a:ext uri="{FF2B5EF4-FFF2-40B4-BE49-F238E27FC236}">
                <a16:creationId xmlns:a16="http://schemas.microsoft.com/office/drawing/2014/main" id="{F94FEEAE-CFDE-A2F1-17C5-B9A5FA9B04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87EC13-A2F5-BF82-6D4D-183B3A3941EE}"/>
              </a:ext>
            </a:extLst>
          </p:cNvPr>
          <p:cNvSpPr>
            <a:spLocks noGrp="1"/>
          </p:cNvSpPr>
          <p:nvPr>
            <p:ph type="sldNum" sz="quarter" idx="12"/>
          </p:nvPr>
        </p:nvSpPr>
        <p:spPr/>
        <p:txBody>
          <a:bodyPr/>
          <a:lstStyle/>
          <a:p>
            <a:fld id="{2185C155-EBC9-49B7-AD73-D672F5B013E2}" type="slidenum">
              <a:rPr lang="en-US" smtClean="0"/>
              <a:t>‹#›</a:t>
            </a:fld>
            <a:endParaRPr lang="en-US"/>
          </a:p>
        </p:txBody>
      </p:sp>
    </p:spTree>
    <p:extLst>
      <p:ext uri="{BB962C8B-B14F-4D97-AF65-F5344CB8AC3E}">
        <p14:creationId xmlns:p14="http://schemas.microsoft.com/office/powerpoint/2010/main" val="2644860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AD8E8A-8153-4567-98A1-31BC3DA8058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812A99-6B78-7944-AF9E-A23CF35D902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A31F15-10F6-6989-E767-F570F9C36C11}"/>
              </a:ext>
            </a:extLst>
          </p:cNvPr>
          <p:cNvSpPr>
            <a:spLocks noGrp="1"/>
          </p:cNvSpPr>
          <p:nvPr>
            <p:ph type="dt" sz="half" idx="10"/>
          </p:nvPr>
        </p:nvSpPr>
        <p:spPr/>
        <p:txBody>
          <a:bodyPr/>
          <a:lstStyle/>
          <a:p>
            <a:fld id="{4A649787-5CD3-4F06-AAC3-A97381F90FC0}" type="datetimeFigureOut">
              <a:rPr lang="en-US" smtClean="0"/>
              <a:t>2/17/2024</a:t>
            </a:fld>
            <a:endParaRPr lang="en-US"/>
          </a:p>
        </p:txBody>
      </p:sp>
      <p:sp>
        <p:nvSpPr>
          <p:cNvPr id="5" name="Footer Placeholder 4">
            <a:extLst>
              <a:ext uri="{FF2B5EF4-FFF2-40B4-BE49-F238E27FC236}">
                <a16:creationId xmlns:a16="http://schemas.microsoft.com/office/drawing/2014/main" id="{DE47BA73-DDA6-181A-E233-147697452A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15BB58-E7D8-DF98-0F3A-9F2974B2F89D}"/>
              </a:ext>
            </a:extLst>
          </p:cNvPr>
          <p:cNvSpPr>
            <a:spLocks noGrp="1"/>
          </p:cNvSpPr>
          <p:nvPr>
            <p:ph type="sldNum" sz="quarter" idx="12"/>
          </p:nvPr>
        </p:nvSpPr>
        <p:spPr/>
        <p:txBody>
          <a:bodyPr/>
          <a:lstStyle/>
          <a:p>
            <a:fld id="{2185C155-EBC9-49B7-AD73-D672F5B013E2}" type="slidenum">
              <a:rPr lang="en-US" smtClean="0"/>
              <a:t>‹#›</a:t>
            </a:fld>
            <a:endParaRPr lang="en-US"/>
          </a:p>
        </p:txBody>
      </p:sp>
    </p:spTree>
    <p:extLst>
      <p:ext uri="{BB962C8B-B14F-4D97-AF65-F5344CB8AC3E}">
        <p14:creationId xmlns:p14="http://schemas.microsoft.com/office/powerpoint/2010/main" val="1704318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8F268-8BE1-955B-EE76-8930E8606D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09261D-C5E1-2794-118D-8234BF0749B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16995A-8CDC-8081-1EF7-90940E5ED27D}"/>
              </a:ext>
            </a:extLst>
          </p:cNvPr>
          <p:cNvSpPr>
            <a:spLocks noGrp="1"/>
          </p:cNvSpPr>
          <p:nvPr>
            <p:ph type="dt" sz="half" idx="10"/>
          </p:nvPr>
        </p:nvSpPr>
        <p:spPr/>
        <p:txBody>
          <a:bodyPr/>
          <a:lstStyle/>
          <a:p>
            <a:fld id="{4A649787-5CD3-4F06-AAC3-A97381F90FC0}" type="datetimeFigureOut">
              <a:rPr lang="en-US" smtClean="0"/>
              <a:t>2/17/2024</a:t>
            </a:fld>
            <a:endParaRPr lang="en-US"/>
          </a:p>
        </p:txBody>
      </p:sp>
      <p:sp>
        <p:nvSpPr>
          <p:cNvPr id="5" name="Footer Placeholder 4">
            <a:extLst>
              <a:ext uri="{FF2B5EF4-FFF2-40B4-BE49-F238E27FC236}">
                <a16:creationId xmlns:a16="http://schemas.microsoft.com/office/drawing/2014/main" id="{5FACFF23-17C1-F47F-5C59-334D7D65B7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09283D-6D52-585E-7BF0-2C5AB01A98AC}"/>
              </a:ext>
            </a:extLst>
          </p:cNvPr>
          <p:cNvSpPr>
            <a:spLocks noGrp="1"/>
          </p:cNvSpPr>
          <p:nvPr>
            <p:ph type="sldNum" sz="quarter" idx="12"/>
          </p:nvPr>
        </p:nvSpPr>
        <p:spPr/>
        <p:txBody>
          <a:bodyPr/>
          <a:lstStyle/>
          <a:p>
            <a:fld id="{2185C155-EBC9-49B7-AD73-D672F5B013E2}" type="slidenum">
              <a:rPr lang="en-US" smtClean="0"/>
              <a:t>‹#›</a:t>
            </a:fld>
            <a:endParaRPr lang="en-US"/>
          </a:p>
        </p:txBody>
      </p:sp>
    </p:spTree>
    <p:extLst>
      <p:ext uri="{BB962C8B-B14F-4D97-AF65-F5344CB8AC3E}">
        <p14:creationId xmlns:p14="http://schemas.microsoft.com/office/powerpoint/2010/main" val="217814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9F193-0D88-D73F-A254-8F661C3E54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ED73F1-6B9F-7F93-EB92-2DB492C7CB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5D7FEF7-BC52-90E4-B3C0-9022DC466330}"/>
              </a:ext>
            </a:extLst>
          </p:cNvPr>
          <p:cNvSpPr>
            <a:spLocks noGrp="1"/>
          </p:cNvSpPr>
          <p:nvPr>
            <p:ph type="dt" sz="half" idx="10"/>
          </p:nvPr>
        </p:nvSpPr>
        <p:spPr/>
        <p:txBody>
          <a:bodyPr/>
          <a:lstStyle/>
          <a:p>
            <a:fld id="{4A649787-5CD3-4F06-AAC3-A97381F90FC0}" type="datetimeFigureOut">
              <a:rPr lang="en-US" smtClean="0"/>
              <a:t>2/17/2024</a:t>
            </a:fld>
            <a:endParaRPr lang="en-US"/>
          </a:p>
        </p:txBody>
      </p:sp>
      <p:sp>
        <p:nvSpPr>
          <p:cNvPr id="5" name="Footer Placeholder 4">
            <a:extLst>
              <a:ext uri="{FF2B5EF4-FFF2-40B4-BE49-F238E27FC236}">
                <a16:creationId xmlns:a16="http://schemas.microsoft.com/office/drawing/2014/main" id="{63F75999-113D-71EC-76B3-7F1F750568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7DC6F2-059F-5C5E-0E5A-0B6284620C1B}"/>
              </a:ext>
            </a:extLst>
          </p:cNvPr>
          <p:cNvSpPr>
            <a:spLocks noGrp="1"/>
          </p:cNvSpPr>
          <p:nvPr>
            <p:ph type="sldNum" sz="quarter" idx="12"/>
          </p:nvPr>
        </p:nvSpPr>
        <p:spPr/>
        <p:txBody>
          <a:bodyPr/>
          <a:lstStyle/>
          <a:p>
            <a:fld id="{2185C155-EBC9-49B7-AD73-D672F5B013E2}" type="slidenum">
              <a:rPr lang="en-US" smtClean="0"/>
              <a:t>‹#›</a:t>
            </a:fld>
            <a:endParaRPr lang="en-US"/>
          </a:p>
        </p:txBody>
      </p:sp>
    </p:spTree>
    <p:extLst>
      <p:ext uri="{BB962C8B-B14F-4D97-AF65-F5344CB8AC3E}">
        <p14:creationId xmlns:p14="http://schemas.microsoft.com/office/powerpoint/2010/main" val="2207998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17C22-D84E-4195-90E1-8A4DB1DEC0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4A5A90-E11C-8025-2987-D19DDB8F44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6717D0-07B1-6C3D-7164-FB563468B82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F6CF45-C458-7CE6-1738-65ED34DE5292}"/>
              </a:ext>
            </a:extLst>
          </p:cNvPr>
          <p:cNvSpPr>
            <a:spLocks noGrp="1"/>
          </p:cNvSpPr>
          <p:nvPr>
            <p:ph type="dt" sz="half" idx="10"/>
          </p:nvPr>
        </p:nvSpPr>
        <p:spPr/>
        <p:txBody>
          <a:bodyPr/>
          <a:lstStyle/>
          <a:p>
            <a:fld id="{4A649787-5CD3-4F06-AAC3-A97381F90FC0}" type="datetimeFigureOut">
              <a:rPr lang="en-US" smtClean="0"/>
              <a:t>2/17/2024</a:t>
            </a:fld>
            <a:endParaRPr lang="en-US"/>
          </a:p>
        </p:txBody>
      </p:sp>
      <p:sp>
        <p:nvSpPr>
          <p:cNvPr id="6" name="Footer Placeholder 5">
            <a:extLst>
              <a:ext uri="{FF2B5EF4-FFF2-40B4-BE49-F238E27FC236}">
                <a16:creationId xmlns:a16="http://schemas.microsoft.com/office/drawing/2014/main" id="{4FF5C03E-FE40-80C9-9E20-3C9E5F2E8D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7014B5-CB34-702B-02D2-8759EA90E04E}"/>
              </a:ext>
            </a:extLst>
          </p:cNvPr>
          <p:cNvSpPr>
            <a:spLocks noGrp="1"/>
          </p:cNvSpPr>
          <p:nvPr>
            <p:ph type="sldNum" sz="quarter" idx="12"/>
          </p:nvPr>
        </p:nvSpPr>
        <p:spPr/>
        <p:txBody>
          <a:bodyPr/>
          <a:lstStyle/>
          <a:p>
            <a:fld id="{2185C155-EBC9-49B7-AD73-D672F5B013E2}" type="slidenum">
              <a:rPr lang="en-US" smtClean="0"/>
              <a:t>‹#›</a:t>
            </a:fld>
            <a:endParaRPr lang="en-US"/>
          </a:p>
        </p:txBody>
      </p:sp>
    </p:spTree>
    <p:extLst>
      <p:ext uri="{BB962C8B-B14F-4D97-AF65-F5344CB8AC3E}">
        <p14:creationId xmlns:p14="http://schemas.microsoft.com/office/powerpoint/2010/main" val="3143310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DD359-B0E5-B0D9-E1DC-627CFC2AB60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FC3A9C-8CA7-757D-EA52-29C43DA637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AB5A7C-EDD1-BE67-03F0-FB9A2AD1E79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3A4130D-40D3-0125-7170-36033CC6BE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5D24D40-27F2-30DB-80F9-F313FD6EC2D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411EEB-CE74-6C8B-7B86-D9F60BB3110F}"/>
              </a:ext>
            </a:extLst>
          </p:cNvPr>
          <p:cNvSpPr>
            <a:spLocks noGrp="1"/>
          </p:cNvSpPr>
          <p:nvPr>
            <p:ph type="dt" sz="half" idx="10"/>
          </p:nvPr>
        </p:nvSpPr>
        <p:spPr/>
        <p:txBody>
          <a:bodyPr/>
          <a:lstStyle/>
          <a:p>
            <a:fld id="{4A649787-5CD3-4F06-AAC3-A97381F90FC0}" type="datetimeFigureOut">
              <a:rPr lang="en-US" smtClean="0"/>
              <a:t>2/17/2024</a:t>
            </a:fld>
            <a:endParaRPr lang="en-US"/>
          </a:p>
        </p:txBody>
      </p:sp>
      <p:sp>
        <p:nvSpPr>
          <p:cNvPr id="8" name="Footer Placeholder 7">
            <a:extLst>
              <a:ext uri="{FF2B5EF4-FFF2-40B4-BE49-F238E27FC236}">
                <a16:creationId xmlns:a16="http://schemas.microsoft.com/office/drawing/2014/main" id="{20BAE03E-C052-F5CC-998F-3F9E9C8CB0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C3C7858-353B-94EE-4ABB-C0A2B2E2D275}"/>
              </a:ext>
            </a:extLst>
          </p:cNvPr>
          <p:cNvSpPr>
            <a:spLocks noGrp="1"/>
          </p:cNvSpPr>
          <p:nvPr>
            <p:ph type="sldNum" sz="quarter" idx="12"/>
          </p:nvPr>
        </p:nvSpPr>
        <p:spPr/>
        <p:txBody>
          <a:bodyPr/>
          <a:lstStyle/>
          <a:p>
            <a:fld id="{2185C155-EBC9-49B7-AD73-D672F5B013E2}" type="slidenum">
              <a:rPr lang="en-US" smtClean="0"/>
              <a:t>‹#›</a:t>
            </a:fld>
            <a:endParaRPr lang="en-US"/>
          </a:p>
        </p:txBody>
      </p:sp>
    </p:spTree>
    <p:extLst>
      <p:ext uri="{BB962C8B-B14F-4D97-AF65-F5344CB8AC3E}">
        <p14:creationId xmlns:p14="http://schemas.microsoft.com/office/powerpoint/2010/main" val="288255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517C0-4D94-0640-2194-7368BDA0E20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762D47-BCA0-F957-5681-6E0569022AFA}"/>
              </a:ext>
            </a:extLst>
          </p:cNvPr>
          <p:cNvSpPr>
            <a:spLocks noGrp="1"/>
          </p:cNvSpPr>
          <p:nvPr>
            <p:ph type="dt" sz="half" idx="10"/>
          </p:nvPr>
        </p:nvSpPr>
        <p:spPr/>
        <p:txBody>
          <a:bodyPr/>
          <a:lstStyle/>
          <a:p>
            <a:fld id="{4A649787-5CD3-4F06-AAC3-A97381F90FC0}" type="datetimeFigureOut">
              <a:rPr lang="en-US" smtClean="0"/>
              <a:t>2/17/2024</a:t>
            </a:fld>
            <a:endParaRPr lang="en-US"/>
          </a:p>
        </p:txBody>
      </p:sp>
      <p:sp>
        <p:nvSpPr>
          <p:cNvPr id="4" name="Footer Placeholder 3">
            <a:extLst>
              <a:ext uri="{FF2B5EF4-FFF2-40B4-BE49-F238E27FC236}">
                <a16:creationId xmlns:a16="http://schemas.microsoft.com/office/drawing/2014/main" id="{3D0BEDB1-82AC-5682-88BD-6EA54727C78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A9D49B4-1F38-7B33-903B-8F99D811861C}"/>
              </a:ext>
            </a:extLst>
          </p:cNvPr>
          <p:cNvSpPr>
            <a:spLocks noGrp="1"/>
          </p:cNvSpPr>
          <p:nvPr>
            <p:ph type="sldNum" sz="quarter" idx="12"/>
          </p:nvPr>
        </p:nvSpPr>
        <p:spPr/>
        <p:txBody>
          <a:bodyPr/>
          <a:lstStyle/>
          <a:p>
            <a:fld id="{2185C155-EBC9-49B7-AD73-D672F5B013E2}" type="slidenum">
              <a:rPr lang="en-US" smtClean="0"/>
              <a:t>‹#›</a:t>
            </a:fld>
            <a:endParaRPr lang="en-US"/>
          </a:p>
        </p:txBody>
      </p:sp>
    </p:spTree>
    <p:extLst>
      <p:ext uri="{BB962C8B-B14F-4D97-AF65-F5344CB8AC3E}">
        <p14:creationId xmlns:p14="http://schemas.microsoft.com/office/powerpoint/2010/main" val="2646005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96F506F-9B87-70C0-C68A-C36C93EF2303}"/>
              </a:ext>
            </a:extLst>
          </p:cNvPr>
          <p:cNvSpPr>
            <a:spLocks noGrp="1"/>
          </p:cNvSpPr>
          <p:nvPr>
            <p:ph type="dt" sz="half" idx="10"/>
          </p:nvPr>
        </p:nvSpPr>
        <p:spPr/>
        <p:txBody>
          <a:bodyPr/>
          <a:lstStyle/>
          <a:p>
            <a:fld id="{4A649787-5CD3-4F06-AAC3-A97381F90FC0}" type="datetimeFigureOut">
              <a:rPr lang="en-US" smtClean="0"/>
              <a:t>2/17/2024</a:t>
            </a:fld>
            <a:endParaRPr lang="en-US"/>
          </a:p>
        </p:txBody>
      </p:sp>
      <p:sp>
        <p:nvSpPr>
          <p:cNvPr id="3" name="Footer Placeholder 2">
            <a:extLst>
              <a:ext uri="{FF2B5EF4-FFF2-40B4-BE49-F238E27FC236}">
                <a16:creationId xmlns:a16="http://schemas.microsoft.com/office/drawing/2014/main" id="{82B0B5A5-725E-9950-0929-00C0C8D4B6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E7B25EA-BA7C-309E-0710-C91A076A4E3E}"/>
              </a:ext>
            </a:extLst>
          </p:cNvPr>
          <p:cNvSpPr>
            <a:spLocks noGrp="1"/>
          </p:cNvSpPr>
          <p:nvPr>
            <p:ph type="sldNum" sz="quarter" idx="12"/>
          </p:nvPr>
        </p:nvSpPr>
        <p:spPr/>
        <p:txBody>
          <a:bodyPr/>
          <a:lstStyle/>
          <a:p>
            <a:fld id="{2185C155-EBC9-49B7-AD73-D672F5B013E2}" type="slidenum">
              <a:rPr lang="en-US" smtClean="0"/>
              <a:t>‹#›</a:t>
            </a:fld>
            <a:endParaRPr lang="en-US"/>
          </a:p>
        </p:txBody>
      </p:sp>
    </p:spTree>
    <p:extLst>
      <p:ext uri="{BB962C8B-B14F-4D97-AF65-F5344CB8AC3E}">
        <p14:creationId xmlns:p14="http://schemas.microsoft.com/office/powerpoint/2010/main" val="429579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618EA-A919-DF98-B813-0C34C3874D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373F63B-524E-CA06-DF84-F4BA4178F0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214B62A-1B0F-AB83-F236-F21D440EA9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A0522D-70E8-D281-FC83-D169B4DE87E6}"/>
              </a:ext>
            </a:extLst>
          </p:cNvPr>
          <p:cNvSpPr>
            <a:spLocks noGrp="1"/>
          </p:cNvSpPr>
          <p:nvPr>
            <p:ph type="dt" sz="half" idx="10"/>
          </p:nvPr>
        </p:nvSpPr>
        <p:spPr/>
        <p:txBody>
          <a:bodyPr/>
          <a:lstStyle/>
          <a:p>
            <a:fld id="{4A649787-5CD3-4F06-AAC3-A97381F90FC0}" type="datetimeFigureOut">
              <a:rPr lang="en-US" smtClean="0"/>
              <a:t>2/17/2024</a:t>
            </a:fld>
            <a:endParaRPr lang="en-US"/>
          </a:p>
        </p:txBody>
      </p:sp>
      <p:sp>
        <p:nvSpPr>
          <p:cNvPr id="6" name="Footer Placeholder 5">
            <a:extLst>
              <a:ext uri="{FF2B5EF4-FFF2-40B4-BE49-F238E27FC236}">
                <a16:creationId xmlns:a16="http://schemas.microsoft.com/office/drawing/2014/main" id="{B8C02435-6D3D-1350-42B4-E626005EF8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34CB29-2764-F7B7-494A-F871AD38CB44}"/>
              </a:ext>
            </a:extLst>
          </p:cNvPr>
          <p:cNvSpPr>
            <a:spLocks noGrp="1"/>
          </p:cNvSpPr>
          <p:nvPr>
            <p:ph type="sldNum" sz="quarter" idx="12"/>
          </p:nvPr>
        </p:nvSpPr>
        <p:spPr/>
        <p:txBody>
          <a:bodyPr/>
          <a:lstStyle/>
          <a:p>
            <a:fld id="{2185C155-EBC9-49B7-AD73-D672F5B013E2}" type="slidenum">
              <a:rPr lang="en-US" smtClean="0"/>
              <a:t>‹#›</a:t>
            </a:fld>
            <a:endParaRPr lang="en-US"/>
          </a:p>
        </p:txBody>
      </p:sp>
    </p:spTree>
    <p:extLst>
      <p:ext uri="{BB962C8B-B14F-4D97-AF65-F5344CB8AC3E}">
        <p14:creationId xmlns:p14="http://schemas.microsoft.com/office/powerpoint/2010/main" val="1915300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2F8BB-8738-5BBA-F6AD-C17C98A26B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0C5F328-CC73-3047-A54E-B5A9EA52C5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856EAA9-9CD1-E9BF-6811-5BE646F5DA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BEFB4B-920F-19C6-ACD3-C5E5A9675D46}"/>
              </a:ext>
            </a:extLst>
          </p:cNvPr>
          <p:cNvSpPr>
            <a:spLocks noGrp="1"/>
          </p:cNvSpPr>
          <p:nvPr>
            <p:ph type="dt" sz="half" idx="10"/>
          </p:nvPr>
        </p:nvSpPr>
        <p:spPr/>
        <p:txBody>
          <a:bodyPr/>
          <a:lstStyle/>
          <a:p>
            <a:fld id="{4A649787-5CD3-4F06-AAC3-A97381F90FC0}" type="datetimeFigureOut">
              <a:rPr lang="en-US" smtClean="0"/>
              <a:t>2/17/2024</a:t>
            </a:fld>
            <a:endParaRPr lang="en-US"/>
          </a:p>
        </p:txBody>
      </p:sp>
      <p:sp>
        <p:nvSpPr>
          <p:cNvPr id="6" name="Footer Placeholder 5">
            <a:extLst>
              <a:ext uri="{FF2B5EF4-FFF2-40B4-BE49-F238E27FC236}">
                <a16:creationId xmlns:a16="http://schemas.microsoft.com/office/drawing/2014/main" id="{5D8802A2-F228-5812-95CE-CC0E0A0CA2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2025AA-99EE-1906-76F1-BF630A4B18B5}"/>
              </a:ext>
            </a:extLst>
          </p:cNvPr>
          <p:cNvSpPr>
            <a:spLocks noGrp="1"/>
          </p:cNvSpPr>
          <p:nvPr>
            <p:ph type="sldNum" sz="quarter" idx="12"/>
          </p:nvPr>
        </p:nvSpPr>
        <p:spPr/>
        <p:txBody>
          <a:bodyPr/>
          <a:lstStyle/>
          <a:p>
            <a:fld id="{2185C155-EBC9-49B7-AD73-D672F5B013E2}" type="slidenum">
              <a:rPr lang="en-US" smtClean="0"/>
              <a:t>‹#›</a:t>
            </a:fld>
            <a:endParaRPr lang="en-US"/>
          </a:p>
        </p:txBody>
      </p:sp>
    </p:spTree>
    <p:extLst>
      <p:ext uri="{BB962C8B-B14F-4D97-AF65-F5344CB8AC3E}">
        <p14:creationId xmlns:p14="http://schemas.microsoft.com/office/powerpoint/2010/main" val="2633185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A28D99-5261-0BB0-946C-BD27F091FF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B6BA29A-7C7E-FD0A-CC16-2F0A3BE329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983433-5C54-E411-85E3-1E54DCAAC2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649787-5CD3-4F06-AAC3-A97381F90FC0}" type="datetimeFigureOut">
              <a:rPr lang="en-US" smtClean="0"/>
              <a:t>2/17/2024</a:t>
            </a:fld>
            <a:endParaRPr lang="en-US"/>
          </a:p>
        </p:txBody>
      </p:sp>
      <p:sp>
        <p:nvSpPr>
          <p:cNvPr id="5" name="Footer Placeholder 4">
            <a:extLst>
              <a:ext uri="{FF2B5EF4-FFF2-40B4-BE49-F238E27FC236}">
                <a16:creationId xmlns:a16="http://schemas.microsoft.com/office/drawing/2014/main" id="{8AD79FE5-58D4-722D-8464-E94C7BA704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8460998-C0E2-59F5-31CA-082891E8BC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85C155-EBC9-49B7-AD73-D672F5B013E2}" type="slidenum">
              <a:rPr lang="en-US" smtClean="0"/>
              <a:t>‹#›</a:t>
            </a:fld>
            <a:endParaRPr lang="en-US"/>
          </a:p>
        </p:txBody>
      </p:sp>
    </p:spTree>
    <p:extLst>
      <p:ext uri="{BB962C8B-B14F-4D97-AF65-F5344CB8AC3E}">
        <p14:creationId xmlns:p14="http://schemas.microsoft.com/office/powerpoint/2010/main" val="3450421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BE8B0-86FB-E323-8D3D-804FA36964BE}"/>
              </a:ext>
            </a:extLst>
          </p:cNvPr>
          <p:cNvSpPr>
            <a:spLocks noGrp="1"/>
          </p:cNvSpPr>
          <p:nvPr>
            <p:ph type="ctrTitle"/>
          </p:nvPr>
        </p:nvSpPr>
        <p:spPr>
          <a:xfrm>
            <a:off x="1524000" y="1094704"/>
            <a:ext cx="9144000" cy="3419810"/>
          </a:xfrm>
        </p:spPr>
        <p:txBody>
          <a:bodyPr>
            <a:normAutofit/>
          </a:bodyPr>
          <a:lstStyle/>
          <a:p>
            <a:r>
              <a:rPr lang="en-US" dirty="0"/>
              <a:t>Introduction</a:t>
            </a:r>
            <a:br>
              <a:rPr lang="en-US" dirty="0"/>
            </a:br>
            <a:r>
              <a:rPr lang="en-US" dirty="0"/>
              <a:t>to the Holy Spirit</a:t>
            </a:r>
            <a:br>
              <a:rPr lang="en-US" dirty="0"/>
            </a:br>
            <a:br>
              <a:rPr lang="en-US" dirty="0"/>
            </a:br>
            <a:r>
              <a:rPr lang="en-US" dirty="0"/>
              <a:t>Part 2</a:t>
            </a:r>
          </a:p>
        </p:txBody>
      </p:sp>
    </p:spTree>
    <p:extLst>
      <p:ext uri="{BB962C8B-B14F-4D97-AF65-F5344CB8AC3E}">
        <p14:creationId xmlns:p14="http://schemas.microsoft.com/office/powerpoint/2010/main" val="1563114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15A207-6648-417F-A6E4-8DD7D49818DE}"/>
              </a:ext>
            </a:extLst>
          </p:cNvPr>
          <p:cNvSpPr txBox="1"/>
          <p:nvPr/>
        </p:nvSpPr>
        <p:spPr>
          <a:xfrm>
            <a:off x="500063" y="245656"/>
            <a:ext cx="11124247" cy="390876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Specific Role: Communication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The Apostles spoke by the Holy Spirit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Matthew 10:19-20</a:t>
            </a:r>
            <a:endPar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when they deliver you over, do not worry about how or what you are to say; for it will be </a:t>
            </a:r>
            <a:r>
              <a:rPr kumimoji="0" lang="en-US" sz="30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given to you in that hour what you are to say</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For it is not you who speak, but </a:t>
            </a:r>
            <a:r>
              <a:rPr kumimoji="0" lang="en-US" sz="30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Spirit of your Father who speaks</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in you”</a:t>
            </a:r>
          </a:p>
        </p:txBody>
      </p:sp>
      <p:sp>
        <p:nvSpPr>
          <p:cNvPr id="3" name="TextBox 2">
            <a:extLst>
              <a:ext uri="{FF2B5EF4-FFF2-40B4-BE49-F238E27FC236}">
                <a16:creationId xmlns:a16="http://schemas.microsoft.com/office/drawing/2014/main" id="{44A014F4-1A02-465F-BAE8-2232A7BCE352}"/>
              </a:ext>
            </a:extLst>
          </p:cNvPr>
          <p:cNvSpPr txBox="1"/>
          <p:nvPr/>
        </p:nvSpPr>
        <p:spPr>
          <a:xfrm>
            <a:off x="500063" y="4301341"/>
            <a:ext cx="11124247" cy="236988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Acts 4:5-8 </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it happened that on the next day, their rulers and elders and scribes were gathered together in Jerusalem …they began to inquire, “By what power, or in what name, have you done this?” Then Peter, </a:t>
            </a:r>
            <a:r>
              <a:rPr kumimoji="0" lang="en-US" sz="30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filled with the Holy Spirit</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said to them…</a:t>
            </a:r>
          </a:p>
        </p:txBody>
      </p:sp>
    </p:spTree>
    <p:extLst>
      <p:ext uri="{BB962C8B-B14F-4D97-AF65-F5344CB8AC3E}">
        <p14:creationId xmlns:p14="http://schemas.microsoft.com/office/powerpoint/2010/main" val="3430525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15A207-6648-417F-A6E4-8DD7D49818DE}"/>
              </a:ext>
            </a:extLst>
          </p:cNvPr>
          <p:cNvSpPr txBox="1"/>
          <p:nvPr/>
        </p:nvSpPr>
        <p:spPr>
          <a:xfrm>
            <a:off x="500063" y="245656"/>
            <a:ext cx="11124247" cy="135421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Specific Role: Communication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The Apostles spoke by the Holy Spirit</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3" name="TextBox 2">
            <a:extLst>
              <a:ext uri="{FF2B5EF4-FFF2-40B4-BE49-F238E27FC236}">
                <a16:creationId xmlns:a16="http://schemas.microsoft.com/office/drawing/2014/main" id="{44A014F4-1A02-465F-BAE8-2232A7BCE352}"/>
              </a:ext>
            </a:extLst>
          </p:cNvPr>
          <p:cNvSpPr txBox="1"/>
          <p:nvPr/>
        </p:nvSpPr>
        <p:spPr>
          <a:xfrm>
            <a:off x="500063" y="2163448"/>
            <a:ext cx="10112129" cy="32624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John 14:25-26</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“…He will teach you all things, and bring to your remembrance all that I said to you.”</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John 16:12-13</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“…But when He, the Spirit of truth, comes, He will guide you into all the truth…”</a:t>
            </a:r>
            <a:endParaRPr kumimoji="0" lang="en-US" sz="30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771791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15A207-6648-417F-A6E4-8DD7D49818DE}"/>
              </a:ext>
            </a:extLst>
          </p:cNvPr>
          <p:cNvSpPr txBox="1"/>
          <p:nvPr/>
        </p:nvSpPr>
        <p:spPr>
          <a:xfrm>
            <a:off x="500063" y="245656"/>
            <a:ext cx="11124247" cy="163121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Specific Role: Communication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Miracles</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were a part of the communication of God’s word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3" name="TextBox 2">
            <a:extLst>
              <a:ext uri="{FF2B5EF4-FFF2-40B4-BE49-F238E27FC236}">
                <a16:creationId xmlns:a16="http://schemas.microsoft.com/office/drawing/2014/main" id="{44A014F4-1A02-465F-BAE8-2232A7BCE352}"/>
              </a:ext>
            </a:extLst>
          </p:cNvPr>
          <p:cNvSpPr txBox="1"/>
          <p:nvPr/>
        </p:nvSpPr>
        <p:spPr>
          <a:xfrm>
            <a:off x="533876" y="2518261"/>
            <a:ext cx="11124247" cy="236988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Hebrews 2:3-4</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…That salvation, first </a:t>
            </a:r>
            <a:r>
              <a:rPr kumimoji="0" lang="en-US" sz="30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spoken by the Lord</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was confirmed to us by those who heard, God also testifying with them, both by signs and wonders and by various miracles and by gifts of the Holy Spirit according to His own will. </a:t>
            </a:r>
          </a:p>
        </p:txBody>
      </p:sp>
    </p:spTree>
    <p:extLst>
      <p:ext uri="{BB962C8B-B14F-4D97-AF65-F5344CB8AC3E}">
        <p14:creationId xmlns:p14="http://schemas.microsoft.com/office/powerpoint/2010/main" val="1444762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autoRev="1" fill="hold" nodeType="withEffect">
                                  <p:stCondLst>
                                    <p:cond delay="0"/>
                                  </p:stCondLst>
                                  <p:childTnLst>
                                    <p:animScale>
                                      <p:cBhvr>
                                        <p:cTn id="6" dur="500" fill="hold"/>
                                        <p:tgtEl>
                                          <p:spTgt spid="5">
                                            <p:txEl>
                                              <p:pRg st="2" end="2"/>
                                            </p:txEl>
                                          </p:spTgt>
                                        </p:tgtEl>
                                      </p:cBhvr>
                                      <p:by x="110000" y="110000"/>
                                    </p:animScale>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15A207-6648-417F-A6E4-8DD7D49818DE}"/>
              </a:ext>
            </a:extLst>
          </p:cNvPr>
          <p:cNvSpPr txBox="1"/>
          <p:nvPr/>
        </p:nvSpPr>
        <p:spPr>
          <a:xfrm>
            <a:off x="500063" y="245656"/>
            <a:ext cx="11124247" cy="163121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Specific Role: Communication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Miracles</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were a part of the communication of God’s word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3" name="TextBox 2">
            <a:extLst>
              <a:ext uri="{FF2B5EF4-FFF2-40B4-BE49-F238E27FC236}">
                <a16:creationId xmlns:a16="http://schemas.microsoft.com/office/drawing/2014/main" id="{44A014F4-1A02-465F-BAE8-2232A7BCE352}"/>
              </a:ext>
            </a:extLst>
          </p:cNvPr>
          <p:cNvSpPr txBox="1"/>
          <p:nvPr/>
        </p:nvSpPr>
        <p:spPr>
          <a:xfrm>
            <a:off x="533876" y="2518261"/>
            <a:ext cx="11124247" cy="236988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Hebrews 2:3-4</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…That salvation, first spoken by the Lord, was </a:t>
            </a:r>
            <a:r>
              <a:rPr kumimoji="0" lang="en-US" sz="30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confirmed to us by those who heard</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God also testifying with them, both by signs and wonders and by various miracles and by gifts of the Holy Spirit according to His own will. </a:t>
            </a:r>
          </a:p>
        </p:txBody>
      </p:sp>
    </p:spTree>
    <p:extLst>
      <p:ext uri="{BB962C8B-B14F-4D97-AF65-F5344CB8AC3E}">
        <p14:creationId xmlns:p14="http://schemas.microsoft.com/office/powerpoint/2010/main" val="2198494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15A207-6648-417F-A6E4-8DD7D49818DE}"/>
              </a:ext>
            </a:extLst>
          </p:cNvPr>
          <p:cNvSpPr txBox="1"/>
          <p:nvPr/>
        </p:nvSpPr>
        <p:spPr>
          <a:xfrm>
            <a:off x="500063" y="245656"/>
            <a:ext cx="11124247" cy="163121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Specific Role: Communication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Miracles</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were a part of the communication of God’s word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3" name="TextBox 2">
            <a:extLst>
              <a:ext uri="{FF2B5EF4-FFF2-40B4-BE49-F238E27FC236}">
                <a16:creationId xmlns:a16="http://schemas.microsoft.com/office/drawing/2014/main" id="{44A014F4-1A02-465F-BAE8-2232A7BCE352}"/>
              </a:ext>
            </a:extLst>
          </p:cNvPr>
          <p:cNvSpPr txBox="1"/>
          <p:nvPr/>
        </p:nvSpPr>
        <p:spPr>
          <a:xfrm>
            <a:off x="533876" y="2518261"/>
            <a:ext cx="11124247" cy="236988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Hebrews 2:3-4</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…That salvation, first spoken by the Lord, </a:t>
            </a:r>
            <a:r>
              <a:rPr kumimoji="0" lang="en-US" sz="30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was confirmed to us by those who heard</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30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God also testifying with them</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both by signs and wonders and by various miracles and by gifts of the Holy Spirit according to His own will. </a:t>
            </a:r>
          </a:p>
        </p:txBody>
      </p:sp>
    </p:spTree>
    <p:extLst>
      <p:ext uri="{BB962C8B-B14F-4D97-AF65-F5344CB8AC3E}">
        <p14:creationId xmlns:p14="http://schemas.microsoft.com/office/powerpoint/2010/main" val="2299710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15A207-6648-417F-A6E4-8DD7D49818DE}"/>
              </a:ext>
            </a:extLst>
          </p:cNvPr>
          <p:cNvSpPr txBox="1"/>
          <p:nvPr/>
        </p:nvSpPr>
        <p:spPr>
          <a:xfrm>
            <a:off x="500063" y="245656"/>
            <a:ext cx="11124247" cy="163121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Specific Role: Communication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Miracles</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were a part of the communication of God’s word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3" name="TextBox 2">
            <a:extLst>
              <a:ext uri="{FF2B5EF4-FFF2-40B4-BE49-F238E27FC236}">
                <a16:creationId xmlns:a16="http://schemas.microsoft.com/office/drawing/2014/main" id="{44A014F4-1A02-465F-BAE8-2232A7BCE352}"/>
              </a:ext>
            </a:extLst>
          </p:cNvPr>
          <p:cNvSpPr txBox="1"/>
          <p:nvPr/>
        </p:nvSpPr>
        <p:spPr>
          <a:xfrm>
            <a:off x="533876" y="2518261"/>
            <a:ext cx="11124247" cy="236988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Hebrews 2:3-4</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…That salvation, first spoken by the Lord, was confirmed to us by those who heard, God also testifying with them, both </a:t>
            </a:r>
            <a:r>
              <a:rPr kumimoji="0" lang="en-US" sz="3000" b="0"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by signs and wonders and by various miracles and by </a:t>
            </a:r>
            <a:r>
              <a:rPr kumimoji="0" lang="en-US" sz="30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gifts of the Holy Spirit</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according to His own will. </a:t>
            </a:r>
          </a:p>
        </p:txBody>
      </p:sp>
    </p:spTree>
    <p:extLst>
      <p:ext uri="{BB962C8B-B14F-4D97-AF65-F5344CB8AC3E}">
        <p14:creationId xmlns:p14="http://schemas.microsoft.com/office/powerpoint/2010/main" val="29235524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7B284E7-4A54-1A8F-B84F-2A94BBABFA78}"/>
              </a:ext>
            </a:extLst>
          </p:cNvPr>
          <p:cNvSpPr txBox="1"/>
          <p:nvPr/>
        </p:nvSpPr>
        <p:spPr>
          <a:xfrm>
            <a:off x="522446" y="227277"/>
            <a:ext cx="11147108" cy="1569660"/>
          </a:xfrm>
          <a:prstGeom prst="rect">
            <a:avLst/>
          </a:prstGeom>
          <a:noFill/>
        </p:spPr>
        <p:txBody>
          <a:bodyPr wrap="square">
            <a:spAutoFit/>
          </a:bodyPr>
          <a:lstStyle/>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Communication	(revelation of God’s word)</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Confirmation		(miracles)</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Conformation	(obedience)</a:t>
            </a:r>
          </a:p>
        </p:txBody>
      </p:sp>
    </p:spTree>
    <p:extLst>
      <p:ext uri="{BB962C8B-B14F-4D97-AF65-F5344CB8AC3E}">
        <p14:creationId xmlns:p14="http://schemas.microsoft.com/office/powerpoint/2010/main" val="1993323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5E79E2-26F9-BF94-5E47-539117AB4B7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B0AD4C28-8E63-20EE-575D-5D149A38674C}"/>
              </a:ext>
            </a:extLst>
          </p:cNvPr>
          <p:cNvSpPr txBox="1"/>
          <p:nvPr/>
        </p:nvSpPr>
        <p:spPr>
          <a:xfrm>
            <a:off x="1062990" y="2170717"/>
            <a:ext cx="10126980" cy="470898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Ezekiel 36:25-28</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Then I will sprinkle clean water on you, and you will be clean; I will cleanse you from all your uncleanness and from all your idols. Moreover, I will give you a new heart and put a new spirit within you; and I will remove the heart of stone from your flesh and give you a heart of flesh. </a:t>
            </a:r>
            <a:r>
              <a:rPr kumimoji="0" lang="en-US" sz="3000" b="1"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I will put My Spirit within you</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and cause you to walk in My statutes, and you will be careful to do My judgments. And you will inhabit the land that I gave to your fathers; so you will be My people, and I will be your God.</a:t>
            </a:r>
            <a:endParaRPr kumimoji="0" lang="en-US" sz="30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2" name="TextBox 1">
            <a:extLst>
              <a:ext uri="{FF2B5EF4-FFF2-40B4-BE49-F238E27FC236}">
                <a16:creationId xmlns:a16="http://schemas.microsoft.com/office/drawing/2014/main" id="{6762D210-EE4C-E13A-BEA8-29A99E5E5B13}"/>
              </a:ext>
            </a:extLst>
          </p:cNvPr>
          <p:cNvSpPr txBox="1"/>
          <p:nvPr/>
        </p:nvSpPr>
        <p:spPr>
          <a:xfrm>
            <a:off x="522446" y="227277"/>
            <a:ext cx="11147108" cy="1569660"/>
          </a:xfrm>
          <a:prstGeom prst="rect">
            <a:avLst/>
          </a:prstGeom>
          <a:noFill/>
        </p:spPr>
        <p:txBody>
          <a:bodyPr wrap="square">
            <a:spAutoFit/>
          </a:bodyPr>
          <a:lstStyle/>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Communication	(revelation of God’s word)</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Confirmation		(miracles)</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Conformation	(obedience)</a:t>
            </a:r>
          </a:p>
        </p:txBody>
      </p:sp>
    </p:spTree>
    <p:extLst>
      <p:ext uri="{BB962C8B-B14F-4D97-AF65-F5344CB8AC3E}">
        <p14:creationId xmlns:p14="http://schemas.microsoft.com/office/powerpoint/2010/main" val="2351888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9F4B39-A095-7E93-3C8D-C899D6377AC2}"/>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DA4FD545-FE1B-6660-C177-6BCB60112982}"/>
              </a:ext>
            </a:extLst>
          </p:cNvPr>
          <p:cNvSpPr txBox="1"/>
          <p:nvPr/>
        </p:nvSpPr>
        <p:spPr>
          <a:xfrm>
            <a:off x="1062990" y="2170717"/>
            <a:ext cx="10126980" cy="470898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Ezekiel 36:25-28</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Then I will sprinkle clean water on you, and you will be clean; I will cleanse you from all your uncleanness and from all your idols. Moreover, I will give you a new heart and put a new spirit within you; and I will remove the heart of stone from your flesh and give you a heart of flesh. </a:t>
            </a:r>
            <a:r>
              <a:rPr kumimoji="0" lang="en-US" sz="3000" b="1"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I will put My Spirit within you</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and </a:t>
            </a:r>
            <a:r>
              <a:rPr kumimoji="0" lang="en-US" sz="3000" b="1"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cause you to walk in My statutes</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and you will be careful to do My judgments. And you will inhabit the land that I gave to your fathers; so you will be My people, and I will be your God.</a:t>
            </a:r>
            <a:endParaRPr kumimoji="0" lang="en-US" sz="30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2" name="TextBox 1">
            <a:extLst>
              <a:ext uri="{FF2B5EF4-FFF2-40B4-BE49-F238E27FC236}">
                <a16:creationId xmlns:a16="http://schemas.microsoft.com/office/drawing/2014/main" id="{56A62DA4-B2B7-38BD-6B44-CAC8086AC502}"/>
              </a:ext>
            </a:extLst>
          </p:cNvPr>
          <p:cNvSpPr txBox="1"/>
          <p:nvPr/>
        </p:nvSpPr>
        <p:spPr>
          <a:xfrm>
            <a:off x="522446" y="227277"/>
            <a:ext cx="11147108" cy="1569660"/>
          </a:xfrm>
          <a:prstGeom prst="rect">
            <a:avLst/>
          </a:prstGeom>
          <a:noFill/>
        </p:spPr>
        <p:txBody>
          <a:bodyPr wrap="square">
            <a:spAutoFit/>
          </a:bodyPr>
          <a:lstStyle/>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Communication	(revelation of God’s word)</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Confirmation		(miracles)</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Conformation	(obedience)</a:t>
            </a:r>
          </a:p>
        </p:txBody>
      </p:sp>
    </p:spTree>
    <p:extLst>
      <p:ext uri="{BB962C8B-B14F-4D97-AF65-F5344CB8AC3E}">
        <p14:creationId xmlns:p14="http://schemas.microsoft.com/office/powerpoint/2010/main" val="1069921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8BF47E-76B2-337D-CFE5-FED56B95BDFF}"/>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FCF1FA38-EB3A-3B0D-A736-E53CA10E8C27}"/>
              </a:ext>
            </a:extLst>
          </p:cNvPr>
          <p:cNvSpPr txBox="1"/>
          <p:nvPr/>
        </p:nvSpPr>
        <p:spPr>
          <a:xfrm>
            <a:off x="1062990" y="2170717"/>
            <a:ext cx="10126980" cy="470898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Ezekiel 36:25-28</a:t>
            </a:r>
            <a:r>
              <a:rPr kumimoji="0" lang="en-US" sz="30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Then I will sprinkle clean water on you, and you will be clean; I will cleanse you from all your uncleanness and from all your idols. Moreover, I will give you a new heart and put a new spirit within you; and I will remove the heart of stone from your flesh and give you a heart of flesh. </a:t>
            </a:r>
            <a:r>
              <a:rPr kumimoji="0" lang="en-US" sz="3000" b="1"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I will put My Spirit within you</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and </a:t>
            </a:r>
            <a:r>
              <a:rPr kumimoji="0" lang="en-US" sz="3000" b="1"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cause you to walk in My statutes</a:t>
            </a:r>
            <a:r>
              <a:rPr kumimoji="0" lang="en-US" sz="30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and you will be careful to do My judgments. And you will inhabit the land that I gave to your fathers; so you will be My people, and I will be your God.</a:t>
            </a:r>
          </a:p>
        </p:txBody>
      </p:sp>
      <p:sp>
        <p:nvSpPr>
          <p:cNvPr id="4" name="TextBox 3">
            <a:extLst>
              <a:ext uri="{FF2B5EF4-FFF2-40B4-BE49-F238E27FC236}">
                <a16:creationId xmlns:a16="http://schemas.microsoft.com/office/drawing/2014/main" id="{FE040568-5AD6-9DC3-14C0-AC54463CC69F}"/>
              </a:ext>
            </a:extLst>
          </p:cNvPr>
          <p:cNvSpPr txBox="1"/>
          <p:nvPr/>
        </p:nvSpPr>
        <p:spPr>
          <a:xfrm>
            <a:off x="522446" y="227277"/>
            <a:ext cx="11147108" cy="1569660"/>
          </a:xfrm>
          <a:prstGeom prst="rect">
            <a:avLst/>
          </a:prstGeom>
          <a:noFill/>
        </p:spPr>
        <p:txBody>
          <a:bodyPr wrap="square">
            <a:spAutoFit/>
          </a:bodyPr>
          <a:lstStyle/>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Communication	(revelation of God’s word)</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Confirmation		(miracles)</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Conformation	(obedience)</a:t>
            </a:r>
          </a:p>
        </p:txBody>
      </p:sp>
      <p:sp>
        <p:nvSpPr>
          <p:cNvPr id="2" name="TextBox 1">
            <a:extLst>
              <a:ext uri="{FF2B5EF4-FFF2-40B4-BE49-F238E27FC236}">
                <a16:creationId xmlns:a16="http://schemas.microsoft.com/office/drawing/2014/main" id="{3D0E5221-2C46-532A-CF89-9F3DFB02A863}"/>
              </a:ext>
            </a:extLst>
          </p:cNvPr>
          <p:cNvSpPr txBox="1"/>
          <p:nvPr/>
        </p:nvSpPr>
        <p:spPr>
          <a:xfrm>
            <a:off x="2568221" y="2268839"/>
            <a:ext cx="5762479" cy="193899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Galatians 5:16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I say, </a:t>
            </a:r>
            <a:r>
              <a:rPr kumimoji="0" lang="en-US" sz="30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walk by the Spirit</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and you will not carry out the desire of the flesh. </a:t>
            </a:r>
          </a:p>
        </p:txBody>
      </p:sp>
    </p:spTree>
    <p:extLst>
      <p:ext uri="{BB962C8B-B14F-4D97-AF65-F5344CB8AC3E}">
        <p14:creationId xmlns:p14="http://schemas.microsoft.com/office/powerpoint/2010/main" val="845485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15A207-6648-417F-A6E4-8DD7D49818DE}"/>
              </a:ext>
            </a:extLst>
          </p:cNvPr>
          <p:cNvSpPr txBox="1"/>
          <p:nvPr/>
        </p:nvSpPr>
        <p:spPr>
          <a:xfrm>
            <a:off x="500063" y="245656"/>
            <a:ext cx="7020877" cy="218521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Specific Role: Communication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“The Spirit of God came upon…”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90889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46BF53-4074-EA3E-BFD8-2560C74B96F6}"/>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B8D9D645-0DE7-8059-A610-7A8DB13405B1}"/>
              </a:ext>
            </a:extLst>
          </p:cNvPr>
          <p:cNvSpPr txBox="1"/>
          <p:nvPr/>
        </p:nvSpPr>
        <p:spPr>
          <a:xfrm>
            <a:off x="1062990" y="2170717"/>
            <a:ext cx="10126980" cy="470898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Ezekiel 36:25-28</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Then I will sprinkle clean water on you, and you will be clean; I will cleanse you from all your uncleanness and from all your idols. Moreover, I will give you a new heart and put a new spirit within you; and I will remove the heart of stone from your flesh and give you a heart of flesh. </a:t>
            </a:r>
            <a:r>
              <a:rPr kumimoji="0" lang="en-US" sz="3000" b="1"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I will put My Spirit within you</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and </a:t>
            </a:r>
            <a:r>
              <a:rPr kumimoji="0" lang="en-US" sz="3000" b="1"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cause you to walk in My statutes</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and you will be careful to do My judgments. And you will inhabit the land that I gave to your fathers; so you will be My people, and I will be your God.</a:t>
            </a:r>
            <a:endParaRPr kumimoji="0" lang="en-US" sz="30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2" name="TextBox 1">
            <a:extLst>
              <a:ext uri="{FF2B5EF4-FFF2-40B4-BE49-F238E27FC236}">
                <a16:creationId xmlns:a16="http://schemas.microsoft.com/office/drawing/2014/main" id="{05CA5588-E04C-1812-6B1D-52EA098514C2}"/>
              </a:ext>
            </a:extLst>
          </p:cNvPr>
          <p:cNvSpPr txBox="1"/>
          <p:nvPr/>
        </p:nvSpPr>
        <p:spPr>
          <a:xfrm>
            <a:off x="522446" y="227277"/>
            <a:ext cx="11147108" cy="1569660"/>
          </a:xfrm>
          <a:prstGeom prst="rect">
            <a:avLst/>
          </a:prstGeom>
          <a:noFill/>
        </p:spPr>
        <p:txBody>
          <a:bodyPr wrap="square">
            <a:spAutoFit/>
          </a:bodyPr>
          <a:lstStyle/>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Communication	(revelation of God’s word)</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Confirmation		(miracles)</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Conformation	(obedience)</a:t>
            </a:r>
          </a:p>
        </p:txBody>
      </p:sp>
    </p:spTree>
    <p:extLst>
      <p:ext uri="{BB962C8B-B14F-4D97-AF65-F5344CB8AC3E}">
        <p14:creationId xmlns:p14="http://schemas.microsoft.com/office/powerpoint/2010/main" val="10346999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BD3A72-ACB1-78FC-2DB5-E4BA5B0289A5}"/>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6C0BDA35-5C95-6F75-BE6B-95CC1F419C28}"/>
              </a:ext>
            </a:extLst>
          </p:cNvPr>
          <p:cNvSpPr txBox="1"/>
          <p:nvPr/>
        </p:nvSpPr>
        <p:spPr>
          <a:xfrm>
            <a:off x="1062990" y="2170717"/>
            <a:ext cx="10126980" cy="480131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Ezekiel 36:25-28</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Then I will sprinkle clean water on you, and you will be clean; I will cleanse you from all your uncleanness and from all your idols. Moreover, I will give you a new heart and put a new spirit within you; and I will remove the heart of stone from your flesh and give you a heart of flesh. </a:t>
            </a:r>
            <a:r>
              <a:rPr kumimoji="0" lang="en-US" sz="3000" b="1"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I will put My Spirit within you</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and </a:t>
            </a:r>
            <a:r>
              <a:rPr kumimoji="0" lang="en-US" sz="3000" b="1"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cause you to walk in My statutes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Ezekiel 39:29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Open Sans SemiBold" panose="020B0706030804020204" pitchFamily="34" charset="0"/>
                <a:cs typeface="Open Sans SemiBold" panose="020B0706030804020204" pitchFamily="34" charset="0"/>
              </a:rPr>
              <a:t>And I will not hide My face from them any longer, for </a:t>
            </a:r>
            <a:r>
              <a:rPr kumimoji="0" lang="en-US" sz="30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Open Sans SemiBold" panose="020B0706030804020204" pitchFamily="34" charset="0"/>
                <a:cs typeface="Open Sans SemiBold" panose="020B0706030804020204" pitchFamily="34" charset="0"/>
              </a:rPr>
              <a:t>I will have </a:t>
            </a:r>
            <a:r>
              <a:rPr kumimoji="0" lang="en-US" sz="3000" b="1"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Open Sans SemiBold" panose="020B0706030804020204" pitchFamily="34" charset="0"/>
                <a:cs typeface="Open Sans SemiBold" panose="020B0706030804020204" pitchFamily="34" charset="0"/>
              </a:rPr>
              <a:t>poured out My Spirit</a:t>
            </a:r>
            <a:r>
              <a:rPr kumimoji="0" lang="en-US" sz="30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Open Sans SemiBold" panose="020B0706030804020204" pitchFamily="34" charset="0"/>
                <a:cs typeface="Open Sans SemiBold" panose="020B0706030804020204" pitchFamily="34" charset="0"/>
              </a:rPr>
              <a:t> on the house of Israel</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Open Sans SemiBold" panose="020B0706030804020204" pitchFamily="34" charset="0"/>
                <a:cs typeface="Open Sans SemiBold" panose="020B0706030804020204" pitchFamily="34" charset="0"/>
              </a:rPr>
              <a:t>,” declares Lord Yahweh</a:t>
            </a:r>
            <a:endParaRPr kumimoji="0" lang="en-US" sz="3000" b="0" i="0" u="none" strike="noStrike" kern="1200" cap="none" spc="0" normalizeH="0" baseline="0" noProof="0" dirty="0">
              <a:ln>
                <a:noFill/>
              </a:ln>
              <a:solidFill>
                <a:prstClr val="black"/>
              </a:solidFill>
              <a:effectLst/>
              <a:uLnTx/>
              <a:uFillTx/>
              <a:latin typeface="Palatino Linotype" panose="02040502050505030304" pitchFamily="18" charset="0"/>
              <a:ea typeface="Open Sans SemiBold" panose="020B0706030804020204" pitchFamily="34" charset="0"/>
              <a:cs typeface="Open Sans SemiBold" panose="020B0706030804020204" pitchFamily="34" charset="0"/>
            </a:endParaRPr>
          </a:p>
        </p:txBody>
      </p:sp>
      <p:sp>
        <p:nvSpPr>
          <p:cNvPr id="2" name="TextBox 1">
            <a:extLst>
              <a:ext uri="{FF2B5EF4-FFF2-40B4-BE49-F238E27FC236}">
                <a16:creationId xmlns:a16="http://schemas.microsoft.com/office/drawing/2014/main" id="{011A2558-B8DE-053C-E958-F152D276AF65}"/>
              </a:ext>
            </a:extLst>
          </p:cNvPr>
          <p:cNvSpPr txBox="1"/>
          <p:nvPr/>
        </p:nvSpPr>
        <p:spPr>
          <a:xfrm>
            <a:off x="522446" y="227277"/>
            <a:ext cx="11147108" cy="1569660"/>
          </a:xfrm>
          <a:prstGeom prst="rect">
            <a:avLst/>
          </a:prstGeom>
          <a:noFill/>
        </p:spPr>
        <p:txBody>
          <a:bodyPr wrap="square">
            <a:spAutoFit/>
          </a:bodyPr>
          <a:lstStyle/>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Communication	(revelation of God’s word)</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Confirmation		(miracles)</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Conformation	(obedience)</a:t>
            </a:r>
          </a:p>
        </p:txBody>
      </p:sp>
    </p:spTree>
    <p:extLst>
      <p:ext uri="{BB962C8B-B14F-4D97-AF65-F5344CB8AC3E}">
        <p14:creationId xmlns:p14="http://schemas.microsoft.com/office/powerpoint/2010/main" val="15729986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24DC86-01D7-C602-F211-FC06A84A03E9}"/>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FAD6573D-036F-BA7A-169A-43D8394FAF65}"/>
              </a:ext>
            </a:extLst>
          </p:cNvPr>
          <p:cNvSpPr txBox="1"/>
          <p:nvPr/>
        </p:nvSpPr>
        <p:spPr>
          <a:xfrm>
            <a:off x="1062990" y="2170717"/>
            <a:ext cx="8918138" cy="470898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Joel 2:28-32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It will come about after this</a:t>
            </a:r>
            <a:br>
              <a:rPr kumimoji="0" lang="en-US" sz="30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b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That </a:t>
            </a:r>
            <a:r>
              <a:rPr kumimoji="0" lang="en-US" sz="3000" b="1"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I will pour out My Spirit</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on all mankind;</a:t>
            </a:r>
            <a:br>
              <a:rPr kumimoji="0" lang="en-US" sz="30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b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your sons and your daughters will prophesy,</a:t>
            </a:r>
            <a:br>
              <a:rPr kumimoji="0" lang="en-US" sz="30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b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Your old men will have dreams,</a:t>
            </a:r>
            <a:br>
              <a:rPr kumimoji="0" lang="en-US" sz="30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b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Your young men will see visions.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it will come about that everyone who calls on the name of the </a:t>
            </a:r>
            <a:r>
              <a:rPr kumimoji="0" lang="en-US" sz="30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Lord</a:t>
            </a:r>
            <a:br>
              <a:rPr kumimoji="0" lang="en-US" sz="30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b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Will be saved</a:t>
            </a:r>
          </a:p>
        </p:txBody>
      </p:sp>
      <p:sp>
        <p:nvSpPr>
          <p:cNvPr id="2" name="TextBox 1">
            <a:extLst>
              <a:ext uri="{FF2B5EF4-FFF2-40B4-BE49-F238E27FC236}">
                <a16:creationId xmlns:a16="http://schemas.microsoft.com/office/drawing/2014/main" id="{8BA4B4AB-D035-1672-C274-D471D590DE53}"/>
              </a:ext>
            </a:extLst>
          </p:cNvPr>
          <p:cNvSpPr txBox="1"/>
          <p:nvPr/>
        </p:nvSpPr>
        <p:spPr>
          <a:xfrm>
            <a:off x="522446" y="227277"/>
            <a:ext cx="11147108" cy="1569660"/>
          </a:xfrm>
          <a:prstGeom prst="rect">
            <a:avLst/>
          </a:prstGeom>
          <a:noFill/>
        </p:spPr>
        <p:txBody>
          <a:bodyPr wrap="square">
            <a:spAutoFit/>
          </a:bodyPr>
          <a:lstStyle/>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Communication	(revelation of God’s word)</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Confirmation		(miracles)</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Conformation	(obedience)</a:t>
            </a:r>
          </a:p>
        </p:txBody>
      </p:sp>
    </p:spTree>
    <p:extLst>
      <p:ext uri="{BB962C8B-B14F-4D97-AF65-F5344CB8AC3E}">
        <p14:creationId xmlns:p14="http://schemas.microsoft.com/office/powerpoint/2010/main" val="41588282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095ECB-51EF-5574-0D68-690D82990469}"/>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508A4816-66C4-69A7-A8E7-8E1F8F1B5B88}"/>
              </a:ext>
            </a:extLst>
          </p:cNvPr>
          <p:cNvSpPr txBox="1"/>
          <p:nvPr/>
        </p:nvSpPr>
        <p:spPr>
          <a:xfrm>
            <a:off x="1062990" y="2170717"/>
            <a:ext cx="8918138" cy="470898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Joel 2:28-32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It will come about after this</a:t>
            </a:r>
            <a:br>
              <a:rPr kumimoji="0" lang="en-US" sz="30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b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That </a:t>
            </a:r>
            <a:r>
              <a:rPr kumimoji="0" lang="en-US" sz="3000" b="1"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I will pour out My Spirit</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on all mankind;</a:t>
            </a:r>
            <a:br>
              <a:rPr kumimoji="0" lang="en-US" sz="30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b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your sons and your daughters will prophesy,</a:t>
            </a:r>
            <a:br>
              <a:rPr kumimoji="0" lang="en-US" sz="30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b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Your old men will have dreams,</a:t>
            </a:r>
            <a:br>
              <a:rPr kumimoji="0" lang="en-US" sz="30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b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Your young men will see visions.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it will come about that </a:t>
            </a:r>
            <a:r>
              <a:rPr kumimoji="0" lang="en-US" sz="30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everyone who calls on the name of the </a:t>
            </a:r>
            <a:r>
              <a:rPr kumimoji="0" lang="en-US" sz="3000" b="0" i="0" u="none" strike="noStrike" kern="1200" cap="small"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Lord</a:t>
            </a:r>
            <a:br>
              <a:rPr kumimoji="0" lang="en-US" sz="3000" b="0" i="0" u="none" strike="noStrike" kern="1200" cap="none" spc="0" normalizeH="0" baseline="0" noProof="0" dirty="0">
                <a:ln>
                  <a:noFill/>
                </a:ln>
                <a:solidFill>
                  <a:prstClr val="black"/>
                </a:solidFill>
                <a:effectLst/>
                <a:highlight>
                  <a:srgbClr val="FFFF00"/>
                </a:highlight>
                <a:uLnTx/>
                <a:uFillTx/>
                <a:latin typeface="Palatino Linotype" panose="02040502050505030304" pitchFamily="18" charset="0"/>
                <a:ea typeface="+mn-ea"/>
                <a:cs typeface="+mn-cs"/>
              </a:rPr>
            </a:br>
            <a:r>
              <a:rPr kumimoji="0" lang="en-US" sz="30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Will be saved</a:t>
            </a:r>
          </a:p>
        </p:txBody>
      </p:sp>
      <p:sp>
        <p:nvSpPr>
          <p:cNvPr id="2" name="TextBox 1">
            <a:extLst>
              <a:ext uri="{FF2B5EF4-FFF2-40B4-BE49-F238E27FC236}">
                <a16:creationId xmlns:a16="http://schemas.microsoft.com/office/drawing/2014/main" id="{DC599E50-9B41-BEAA-EA61-B4BA8A92C999}"/>
              </a:ext>
            </a:extLst>
          </p:cNvPr>
          <p:cNvSpPr txBox="1"/>
          <p:nvPr/>
        </p:nvSpPr>
        <p:spPr>
          <a:xfrm>
            <a:off x="522446" y="227277"/>
            <a:ext cx="11147108" cy="1569660"/>
          </a:xfrm>
          <a:prstGeom prst="rect">
            <a:avLst/>
          </a:prstGeom>
          <a:noFill/>
        </p:spPr>
        <p:txBody>
          <a:bodyPr wrap="square">
            <a:spAutoFit/>
          </a:bodyPr>
          <a:lstStyle/>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Communication	(revelation of God’s word)</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Confirmation		(miracles)</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Conformation	(obedience)</a:t>
            </a:r>
          </a:p>
        </p:txBody>
      </p:sp>
    </p:spTree>
    <p:extLst>
      <p:ext uri="{BB962C8B-B14F-4D97-AF65-F5344CB8AC3E}">
        <p14:creationId xmlns:p14="http://schemas.microsoft.com/office/powerpoint/2010/main" val="14649246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4A4B53-0B84-458C-9E55-4F357EC4D866}"/>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7FBB7C19-4C9E-8A89-D787-FD7AC8635C2B}"/>
              </a:ext>
            </a:extLst>
          </p:cNvPr>
          <p:cNvSpPr txBox="1"/>
          <p:nvPr/>
        </p:nvSpPr>
        <p:spPr>
          <a:xfrm>
            <a:off x="522446" y="2170717"/>
            <a:ext cx="10926872" cy="424731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Acts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when the day of Pentecost had fully come, they were all together in one place. </a:t>
            </a:r>
            <a:r>
              <a:rPr kumimoji="0" lang="en-US" sz="30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suddenly there came from heaven a noise like a violent rushing wind, and it filled the whole house where they were sitting. </a:t>
            </a:r>
            <a:r>
              <a:rPr kumimoji="0" lang="en-US" sz="30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there appeared to them tongues like fire distributing themselves, and they rested on each one of them. </a:t>
            </a:r>
            <a:r>
              <a:rPr kumimoji="0" lang="en-US" sz="30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they were all filled with the Holy Spirit and began to speak with other tongues, as the Spirit was giving them utterance.</a:t>
            </a:r>
          </a:p>
        </p:txBody>
      </p:sp>
      <p:sp>
        <p:nvSpPr>
          <p:cNvPr id="2" name="TextBox 1">
            <a:extLst>
              <a:ext uri="{FF2B5EF4-FFF2-40B4-BE49-F238E27FC236}">
                <a16:creationId xmlns:a16="http://schemas.microsoft.com/office/drawing/2014/main" id="{DEB02C5A-7292-9638-B16C-3006FA447BAC}"/>
              </a:ext>
            </a:extLst>
          </p:cNvPr>
          <p:cNvSpPr txBox="1"/>
          <p:nvPr/>
        </p:nvSpPr>
        <p:spPr>
          <a:xfrm>
            <a:off x="522446" y="227277"/>
            <a:ext cx="11147108" cy="1569660"/>
          </a:xfrm>
          <a:prstGeom prst="rect">
            <a:avLst/>
          </a:prstGeom>
          <a:noFill/>
        </p:spPr>
        <p:txBody>
          <a:bodyPr wrap="square">
            <a:spAutoFit/>
          </a:bodyPr>
          <a:lstStyle/>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Communication	(revelation of God’s word)</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Confirmation		(miracles)</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Conformation	(obedience)</a:t>
            </a:r>
          </a:p>
        </p:txBody>
      </p:sp>
    </p:spTree>
    <p:extLst>
      <p:ext uri="{BB962C8B-B14F-4D97-AF65-F5344CB8AC3E}">
        <p14:creationId xmlns:p14="http://schemas.microsoft.com/office/powerpoint/2010/main" val="13333778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DC632C-F622-3276-A6B6-A25A264644E0}"/>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C70E2575-FCC4-67AB-BBA3-E825BAB20EDB}"/>
              </a:ext>
            </a:extLst>
          </p:cNvPr>
          <p:cNvSpPr txBox="1"/>
          <p:nvPr/>
        </p:nvSpPr>
        <p:spPr>
          <a:xfrm>
            <a:off x="522446" y="2170717"/>
            <a:ext cx="10926872" cy="424731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Acts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when the day of Pentecost had fully come, they were all together in one place. </a:t>
            </a:r>
            <a:r>
              <a:rPr kumimoji="0" lang="en-US" sz="30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suddenly there came from heaven a noise like a violent rushing wind, and it filled the whole house where they were sitting. </a:t>
            </a:r>
            <a:r>
              <a:rPr kumimoji="0" lang="en-US" sz="30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there appeared to them tongues like fire distributing themselves, and they rested on each one of them. </a:t>
            </a:r>
            <a:r>
              <a:rPr kumimoji="0" lang="en-US" sz="30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a:t>
            </a:r>
            <a:r>
              <a:rPr kumimoji="0" lang="en-US" sz="30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they were all filled with the Holy Spirit and began to speak with other tongues, </a:t>
            </a:r>
            <a:r>
              <a:rPr kumimoji="0" lang="en-US" sz="3000" b="1" i="0" u="sng"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as the Spirit was giving them utterance</a:t>
            </a:r>
            <a:r>
              <a:rPr kumimoji="0" lang="en-US" sz="30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endParaRPr kumimoji="0" lang="en-US" sz="3000" b="1" i="0" u="sng"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endParaRPr>
          </a:p>
        </p:txBody>
      </p:sp>
      <p:sp>
        <p:nvSpPr>
          <p:cNvPr id="2" name="TextBox 1">
            <a:extLst>
              <a:ext uri="{FF2B5EF4-FFF2-40B4-BE49-F238E27FC236}">
                <a16:creationId xmlns:a16="http://schemas.microsoft.com/office/drawing/2014/main" id="{B6208368-FF75-C752-A95C-7848079402DC}"/>
              </a:ext>
            </a:extLst>
          </p:cNvPr>
          <p:cNvSpPr txBox="1"/>
          <p:nvPr/>
        </p:nvSpPr>
        <p:spPr>
          <a:xfrm>
            <a:off x="522446" y="227277"/>
            <a:ext cx="11147108" cy="1569660"/>
          </a:xfrm>
          <a:prstGeom prst="rect">
            <a:avLst/>
          </a:prstGeom>
          <a:noFill/>
        </p:spPr>
        <p:txBody>
          <a:bodyPr wrap="square">
            <a:spAutoFit/>
          </a:bodyPr>
          <a:lstStyle/>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Communication	(revelation of God’s word)</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Confirmation		(miracles)</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Conformation	(obedience)</a:t>
            </a:r>
          </a:p>
        </p:txBody>
      </p:sp>
    </p:spTree>
    <p:extLst>
      <p:ext uri="{BB962C8B-B14F-4D97-AF65-F5344CB8AC3E}">
        <p14:creationId xmlns:p14="http://schemas.microsoft.com/office/powerpoint/2010/main" val="19270106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A5C4FC-23C2-9098-AC7B-9FB6FD7678B2}"/>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57CC7729-6AE4-578B-B9E0-CF14C2A77FC7}"/>
              </a:ext>
            </a:extLst>
          </p:cNvPr>
          <p:cNvSpPr txBox="1"/>
          <p:nvPr/>
        </p:nvSpPr>
        <p:spPr>
          <a:xfrm>
            <a:off x="522446" y="2170717"/>
            <a:ext cx="10926872" cy="424731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Acts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when the day of Pentecost had fully come, they were all together in one place. </a:t>
            </a:r>
            <a:r>
              <a:rPr kumimoji="0" lang="en-US" sz="30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suddenly there came from heaven a noise like a violent rushing wind, and it filled the whole house where they were sitting. </a:t>
            </a:r>
            <a:r>
              <a:rPr kumimoji="0" lang="en-US" sz="30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there appeared to them tongues like fire distributing themselves, and they rested on each one of them. </a:t>
            </a:r>
            <a:r>
              <a:rPr kumimoji="0" lang="en-US" sz="30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a:t>
            </a:r>
            <a:r>
              <a:rPr kumimoji="0" lang="en-US" sz="30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they were all filled with the Holy Spirit and began to speak with other tongues, </a:t>
            </a:r>
            <a:r>
              <a:rPr kumimoji="0" lang="en-US" sz="3000" b="1" i="0" u="sng"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as the Spirit was giving them utterance</a:t>
            </a:r>
            <a:r>
              <a:rPr kumimoji="0" lang="en-US" sz="30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endParaRPr kumimoji="0" lang="en-US" sz="3000" b="1" i="0" u="sng"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endParaRPr>
          </a:p>
        </p:txBody>
      </p:sp>
      <p:sp>
        <p:nvSpPr>
          <p:cNvPr id="2" name="TextBox 1">
            <a:extLst>
              <a:ext uri="{FF2B5EF4-FFF2-40B4-BE49-F238E27FC236}">
                <a16:creationId xmlns:a16="http://schemas.microsoft.com/office/drawing/2014/main" id="{E69E0F15-ACAC-67E0-B722-959E05FF90A9}"/>
              </a:ext>
            </a:extLst>
          </p:cNvPr>
          <p:cNvSpPr txBox="1"/>
          <p:nvPr/>
        </p:nvSpPr>
        <p:spPr>
          <a:xfrm>
            <a:off x="522446" y="227277"/>
            <a:ext cx="11147108" cy="1569660"/>
          </a:xfrm>
          <a:prstGeom prst="rect">
            <a:avLst/>
          </a:prstGeom>
          <a:noFill/>
        </p:spPr>
        <p:txBody>
          <a:bodyPr wrap="square">
            <a:spAutoFit/>
          </a:bodyPr>
          <a:lstStyle/>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Communication	(revelation of God’s word)</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Confirmation		(miracles)</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Conformation	(obedience)</a:t>
            </a:r>
          </a:p>
        </p:txBody>
      </p:sp>
    </p:spTree>
    <p:extLst>
      <p:ext uri="{BB962C8B-B14F-4D97-AF65-F5344CB8AC3E}">
        <p14:creationId xmlns:p14="http://schemas.microsoft.com/office/powerpoint/2010/main" val="41907708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8558EB-3911-C6AD-EDDE-55F37A042B83}"/>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67164981-D958-0A43-B3F1-3DE3F9F71A01}"/>
              </a:ext>
            </a:extLst>
          </p:cNvPr>
          <p:cNvSpPr txBox="1"/>
          <p:nvPr/>
        </p:nvSpPr>
        <p:spPr>
          <a:xfrm>
            <a:off x="522446" y="2170717"/>
            <a:ext cx="10926872" cy="424731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Acts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when the day of Pentecost had fully come, they were all together in one place. </a:t>
            </a:r>
            <a:r>
              <a:rPr kumimoji="0" lang="en-US" sz="3000" b="0"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a:t>
            </a:r>
            <a:r>
              <a:rPr kumimoji="0" lang="en-US" sz="30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suddenly there came from heaven a noise like a violent rushing wind, and it filled the whole house where they were sitting</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3000" b="0"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there appeared to them tongues like fire distributing themselves, and they rested on each one of them. </a:t>
            </a:r>
            <a:r>
              <a:rPr kumimoji="0" lang="en-US" sz="3000" b="0"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they were all filled with the Holy Spirit and began to speak with other tongues, as the Spirit was giving them utterance.</a:t>
            </a:r>
            <a:endParaRPr kumimoji="0" lang="en-US" sz="30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endParaRPr>
          </a:p>
        </p:txBody>
      </p:sp>
      <p:sp>
        <p:nvSpPr>
          <p:cNvPr id="2" name="TextBox 1">
            <a:extLst>
              <a:ext uri="{FF2B5EF4-FFF2-40B4-BE49-F238E27FC236}">
                <a16:creationId xmlns:a16="http://schemas.microsoft.com/office/drawing/2014/main" id="{26CDB8B0-A62D-F68D-8D27-797CFB863D1A}"/>
              </a:ext>
            </a:extLst>
          </p:cNvPr>
          <p:cNvSpPr txBox="1"/>
          <p:nvPr/>
        </p:nvSpPr>
        <p:spPr>
          <a:xfrm>
            <a:off x="522446" y="227277"/>
            <a:ext cx="11147108" cy="1569660"/>
          </a:xfrm>
          <a:prstGeom prst="rect">
            <a:avLst/>
          </a:prstGeom>
          <a:noFill/>
        </p:spPr>
        <p:txBody>
          <a:bodyPr wrap="square">
            <a:spAutoFit/>
          </a:bodyPr>
          <a:lstStyle/>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Communication	(revelation of God’s word)</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Confirmation		(miracles)</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Conformation	(obedience)</a:t>
            </a:r>
          </a:p>
        </p:txBody>
      </p:sp>
    </p:spTree>
    <p:extLst>
      <p:ext uri="{BB962C8B-B14F-4D97-AF65-F5344CB8AC3E}">
        <p14:creationId xmlns:p14="http://schemas.microsoft.com/office/powerpoint/2010/main" val="13287878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2D2434-2C66-9D63-BBA8-3A8138D57448}"/>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6D842AD2-812C-ED76-812E-AC45428090B4}"/>
              </a:ext>
            </a:extLst>
          </p:cNvPr>
          <p:cNvSpPr txBox="1"/>
          <p:nvPr/>
        </p:nvSpPr>
        <p:spPr>
          <a:xfrm>
            <a:off x="522446" y="2170717"/>
            <a:ext cx="10926872" cy="424731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Acts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when the day of Pentecost had fully come, they were all together in one place. </a:t>
            </a:r>
            <a:r>
              <a:rPr kumimoji="0" lang="en-US" sz="3000" b="0"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a:t>
            </a:r>
            <a:r>
              <a:rPr kumimoji="0" lang="en-US" sz="30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suddenly there came from heaven a noise like a violent rushing wind, and it filled the whole house where they were sitting</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3000" b="0"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there appeared to them tongues like fire distributing themselves, and they rested on each one of them. </a:t>
            </a:r>
            <a:r>
              <a:rPr kumimoji="0" lang="en-US" sz="3000" b="0"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they were all filled with the Holy Spirit and began to speak with other tongues, as the Spirit was giving them utterance.</a:t>
            </a:r>
            <a:endParaRPr kumimoji="0" lang="en-US" sz="30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endParaRPr>
          </a:p>
        </p:txBody>
      </p:sp>
      <p:sp>
        <p:nvSpPr>
          <p:cNvPr id="2" name="TextBox 1">
            <a:extLst>
              <a:ext uri="{FF2B5EF4-FFF2-40B4-BE49-F238E27FC236}">
                <a16:creationId xmlns:a16="http://schemas.microsoft.com/office/drawing/2014/main" id="{9111E989-77AE-B70C-8ACB-6E621C70AF0E}"/>
              </a:ext>
            </a:extLst>
          </p:cNvPr>
          <p:cNvSpPr txBox="1"/>
          <p:nvPr/>
        </p:nvSpPr>
        <p:spPr>
          <a:xfrm>
            <a:off x="522446" y="227277"/>
            <a:ext cx="11147108" cy="1569660"/>
          </a:xfrm>
          <a:prstGeom prst="rect">
            <a:avLst/>
          </a:prstGeom>
          <a:noFill/>
        </p:spPr>
        <p:txBody>
          <a:bodyPr wrap="square">
            <a:spAutoFit/>
          </a:bodyPr>
          <a:lstStyle/>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Communication	(revelation of God’s word)</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Confirmation		(miracles)</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Conformation	(obedience)</a:t>
            </a:r>
          </a:p>
        </p:txBody>
      </p:sp>
    </p:spTree>
    <p:extLst>
      <p:ext uri="{BB962C8B-B14F-4D97-AF65-F5344CB8AC3E}">
        <p14:creationId xmlns:p14="http://schemas.microsoft.com/office/powerpoint/2010/main" val="15440180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4728A4-864D-00B6-D18B-0E9B74550C60}"/>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CF27D79C-97FB-759B-3D7C-58AFF9F1016C}"/>
              </a:ext>
            </a:extLst>
          </p:cNvPr>
          <p:cNvSpPr txBox="1"/>
          <p:nvPr/>
        </p:nvSpPr>
        <p:spPr>
          <a:xfrm>
            <a:off x="522447" y="2170717"/>
            <a:ext cx="11454906" cy="470898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Acts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when this sound occurred, the multitude came together, and </a:t>
            </a:r>
            <a:r>
              <a:rPr kumimoji="0" lang="en-US" sz="30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were bewildered because each one of them was hearing them speak in his own language</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30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7 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 they were astounded and marveling, saying, “Behold, are not all these who are speaking Galileans? </a:t>
            </a:r>
            <a:r>
              <a:rPr kumimoji="0" lang="en-US" sz="30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8 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how is it that we each hear them in our own language in which we were born?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—we hear them in our own tongues speaking of the mighty deeds of God.” </a:t>
            </a:r>
            <a:r>
              <a:rPr kumimoji="0" lang="en-US" sz="30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12 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they all continued in astonishment and great perplexity, saying to one another, “What does this mean?” </a:t>
            </a:r>
            <a:endParaRPr kumimoji="0" lang="en-US" sz="30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endParaRPr>
          </a:p>
        </p:txBody>
      </p:sp>
      <p:sp>
        <p:nvSpPr>
          <p:cNvPr id="2" name="TextBox 1">
            <a:extLst>
              <a:ext uri="{FF2B5EF4-FFF2-40B4-BE49-F238E27FC236}">
                <a16:creationId xmlns:a16="http://schemas.microsoft.com/office/drawing/2014/main" id="{CC2B4E80-0A4F-513D-D360-F9C0A66DDCDA}"/>
              </a:ext>
            </a:extLst>
          </p:cNvPr>
          <p:cNvSpPr txBox="1"/>
          <p:nvPr/>
        </p:nvSpPr>
        <p:spPr>
          <a:xfrm>
            <a:off x="522446" y="227277"/>
            <a:ext cx="11147108" cy="1569660"/>
          </a:xfrm>
          <a:prstGeom prst="rect">
            <a:avLst/>
          </a:prstGeom>
          <a:noFill/>
        </p:spPr>
        <p:txBody>
          <a:bodyPr wrap="square">
            <a:spAutoFit/>
          </a:bodyPr>
          <a:lstStyle/>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Communication	(revelation of God’s word)</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Confirmation		(miracles)</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Conformation	(obedience)</a:t>
            </a:r>
          </a:p>
        </p:txBody>
      </p:sp>
    </p:spTree>
    <p:extLst>
      <p:ext uri="{BB962C8B-B14F-4D97-AF65-F5344CB8AC3E}">
        <p14:creationId xmlns:p14="http://schemas.microsoft.com/office/powerpoint/2010/main" val="4161834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15A207-6648-417F-A6E4-8DD7D49818DE}"/>
              </a:ext>
            </a:extLst>
          </p:cNvPr>
          <p:cNvSpPr txBox="1"/>
          <p:nvPr/>
        </p:nvSpPr>
        <p:spPr>
          <a:xfrm>
            <a:off x="500063" y="245656"/>
            <a:ext cx="7020877"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Specific Role: Communication</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DF0C2C2E-36D0-931C-69E0-29AD67F114E2}"/>
              </a:ext>
            </a:extLst>
          </p:cNvPr>
          <p:cNvSpPr txBox="1"/>
          <p:nvPr/>
        </p:nvSpPr>
        <p:spPr>
          <a:xfrm>
            <a:off x="448151" y="1059865"/>
            <a:ext cx="11295697" cy="224676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Num 24:2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the Spirit of God came upon</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him [Balaam]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1 Sam 10:10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the Spirit of God came upon</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him [Saul] mightily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1 Sam 19:20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the Spirit of God came upon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messengers of Saul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1 Chron 15:1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the Spirit of God came on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Azariah the son of Oded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2 Chron 24:20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the Spirit of God clothed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Zechariah the son of Jehoiada</a:t>
            </a:r>
          </a:p>
        </p:txBody>
      </p:sp>
    </p:spTree>
    <p:extLst>
      <p:ext uri="{BB962C8B-B14F-4D97-AF65-F5344CB8AC3E}">
        <p14:creationId xmlns:p14="http://schemas.microsoft.com/office/powerpoint/2010/main" val="38548892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A06A1E-8D47-29FC-6390-D8E9BFF26768}"/>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E1F3202F-18C3-237A-ED21-AA758961F3D6}"/>
              </a:ext>
            </a:extLst>
          </p:cNvPr>
          <p:cNvSpPr txBox="1"/>
          <p:nvPr/>
        </p:nvSpPr>
        <p:spPr>
          <a:xfrm>
            <a:off x="522447" y="2170717"/>
            <a:ext cx="11454906" cy="470898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Acts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when this sound occurred, the multitude came together, and were bewildered because each one of them was hearing them speak in his own language. </a:t>
            </a:r>
            <a:r>
              <a:rPr kumimoji="0" lang="en-US" sz="30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7 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 they were astounded and marveling, saying, “Behold, </a:t>
            </a:r>
            <a:r>
              <a:rPr kumimoji="0" lang="en-US" sz="30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are not all these who are speaking Galileans? </a:t>
            </a:r>
            <a:r>
              <a:rPr kumimoji="0" lang="en-US" sz="3000" b="1" i="0" u="none" strike="noStrike" kern="1200" cap="none" spc="0" normalizeH="0" baseline="30000" noProof="0" dirty="0">
                <a:ln>
                  <a:noFill/>
                </a:ln>
                <a:solidFill>
                  <a:srgbClr val="000000"/>
                </a:solidFill>
                <a:effectLst/>
                <a:highlight>
                  <a:srgbClr val="FFFF00"/>
                </a:highlight>
                <a:uLnTx/>
                <a:uFillTx/>
                <a:latin typeface="Palatino Linotype" panose="02040502050505030304" pitchFamily="18" charset="0"/>
                <a:ea typeface="+mn-ea"/>
                <a:cs typeface="+mn-cs"/>
              </a:rPr>
              <a:t>8 </a:t>
            </a:r>
            <a:r>
              <a:rPr kumimoji="0" lang="en-US" sz="30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And how is it that we each hear them in our own language in which we were born</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—we hear them in our own tongues speaking of the mighty deeds of God.” </a:t>
            </a:r>
            <a:r>
              <a:rPr kumimoji="0" lang="en-US" sz="30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12 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they all continued in astonishment and great perplexity, saying to one another, “What does this mean?” </a:t>
            </a:r>
            <a:endParaRPr kumimoji="0" lang="en-US" sz="30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endParaRPr>
          </a:p>
        </p:txBody>
      </p:sp>
      <p:sp>
        <p:nvSpPr>
          <p:cNvPr id="2" name="TextBox 1">
            <a:extLst>
              <a:ext uri="{FF2B5EF4-FFF2-40B4-BE49-F238E27FC236}">
                <a16:creationId xmlns:a16="http://schemas.microsoft.com/office/drawing/2014/main" id="{5FC6378B-F675-13A9-550E-31FBF0DE83B0}"/>
              </a:ext>
            </a:extLst>
          </p:cNvPr>
          <p:cNvSpPr txBox="1"/>
          <p:nvPr/>
        </p:nvSpPr>
        <p:spPr>
          <a:xfrm>
            <a:off x="522446" y="227277"/>
            <a:ext cx="11147108" cy="1569660"/>
          </a:xfrm>
          <a:prstGeom prst="rect">
            <a:avLst/>
          </a:prstGeom>
          <a:noFill/>
        </p:spPr>
        <p:txBody>
          <a:bodyPr wrap="square">
            <a:spAutoFit/>
          </a:bodyPr>
          <a:lstStyle/>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Communication	(revelation of God’s word)</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Confirmation		(miracles)</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Conformation	(obedience)</a:t>
            </a:r>
          </a:p>
        </p:txBody>
      </p:sp>
    </p:spTree>
    <p:extLst>
      <p:ext uri="{BB962C8B-B14F-4D97-AF65-F5344CB8AC3E}">
        <p14:creationId xmlns:p14="http://schemas.microsoft.com/office/powerpoint/2010/main" val="24187162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6407AB-225E-E5E3-C267-7FB30F89F142}"/>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E98B2A3B-AF80-618A-CA2B-4C967EA9D2D2}"/>
              </a:ext>
            </a:extLst>
          </p:cNvPr>
          <p:cNvSpPr txBox="1"/>
          <p:nvPr/>
        </p:nvSpPr>
        <p:spPr>
          <a:xfrm>
            <a:off x="522447" y="2170717"/>
            <a:ext cx="11454906" cy="470898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Acts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6 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when this sound occurred, the multitude came together, and were bewildered because each one of them was hearing them speak in his own language. </a:t>
            </a:r>
            <a:r>
              <a:rPr kumimoji="0" lang="en-US" sz="30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7 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 they were astounded and marveling, saying, “Behold, are not all these who are speaking Galileans? </a:t>
            </a:r>
            <a:r>
              <a:rPr kumimoji="0" lang="en-US" sz="30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8 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how is it that we each hear them in our own language in which we were born?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—we hear them in our own tongues speaking of the mighty deeds of God.” </a:t>
            </a:r>
            <a:r>
              <a:rPr kumimoji="0" lang="en-US" sz="30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12 </a:t>
            </a:r>
            <a:r>
              <a:rPr kumimoji="0" lang="en-US" sz="30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And they all continued in astonishment and great perplexity</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saying to one another, “What does this mean?” </a:t>
            </a:r>
            <a:endParaRPr kumimoji="0" lang="en-US" sz="30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endParaRPr>
          </a:p>
        </p:txBody>
      </p:sp>
      <p:sp>
        <p:nvSpPr>
          <p:cNvPr id="2" name="TextBox 1">
            <a:extLst>
              <a:ext uri="{FF2B5EF4-FFF2-40B4-BE49-F238E27FC236}">
                <a16:creationId xmlns:a16="http://schemas.microsoft.com/office/drawing/2014/main" id="{E847945C-255B-0C62-765D-E3407B0BFD51}"/>
              </a:ext>
            </a:extLst>
          </p:cNvPr>
          <p:cNvSpPr txBox="1"/>
          <p:nvPr/>
        </p:nvSpPr>
        <p:spPr>
          <a:xfrm>
            <a:off x="522446" y="227277"/>
            <a:ext cx="11147108" cy="1569660"/>
          </a:xfrm>
          <a:prstGeom prst="rect">
            <a:avLst/>
          </a:prstGeom>
          <a:noFill/>
        </p:spPr>
        <p:txBody>
          <a:bodyPr wrap="square">
            <a:spAutoFit/>
          </a:bodyPr>
          <a:lstStyle/>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Communication	(revelation of God’s word)</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Confirmation		(miracles)</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Conformation	(obedience)</a:t>
            </a:r>
          </a:p>
        </p:txBody>
      </p:sp>
    </p:spTree>
    <p:extLst>
      <p:ext uri="{BB962C8B-B14F-4D97-AF65-F5344CB8AC3E}">
        <p14:creationId xmlns:p14="http://schemas.microsoft.com/office/powerpoint/2010/main" val="36936307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E2EB85-1863-CF98-FECE-F4EDD9717064}"/>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9B733618-0960-5D7F-76F0-68BACFD17187}"/>
              </a:ext>
            </a:extLst>
          </p:cNvPr>
          <p:cNvSpPr txBox="1"/>
          <p:nvPr/>
        </p:nvSpPr>
        <p:spPr>
          <a:xfrm>
            <a:off x="522447" y="2170717"/>
            <a:ext cx="11454906" cy="449353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Acts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14 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Peter, taking his stand with the eleven, raised his voice and declared to them: “Men of Judea and all you who live in Jerusalem, let this be known to you and give heed to my words. </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15 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these men are not drunk, as you suppose, for it is the third hour of the day; </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16 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a:t>
            </a:r>
            <a:r>
              <a:rPr kumimoji="0" lang="en-US" sz="32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this is what was spoken through the prophet Joel</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17 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r>
              <a:rPr kumimoji="0" lang="en-US" sz="32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And it shall be in the last days</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God says,</a:t>
            </a:r>
            <a:b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r>
              <a:rPr kumimoji="0" lang="en-US" sz="32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That I will pour out My Spirit on all</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32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mankind</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p>
        </p:txBody>
      </p:sp>
      <p:sp>
        <p:nvSpPr>
          <p:cNvPr id="2" name="TextBox 1">
            <a:extLst>
              <a:ext uri="{FF2B5EF4-FFF2-40B4-BE49-F238E27FC236}">
                <a16:creationId xmlns:a16="http://schemas.microsoft.com/office/drawing/2014/main" id="{AC4A41BE-DDC1-B559-E34A-A1274394CA20}"/>
              </a:ext>
            </a:extLst>
          </p:cNvPr>
          <p:cNvSpPr txBox="1"/>
          <p:nvPr/>
        </p:nvSpPr>
        <p:spPr>
          <a:xfrm>
            <a:off x="522446" y="227277"/>
            <a:ext cx="11147108" cy="1569660"/>
          </a:xfrm>
          <a:prstGeom prst="rect">
            <a:avLst/>
          </a:prstGeom>
          <a:noFill/>
        </p:spPr>
        <p:txBody>
          <a:bodyPr wrap="square">
            <a:spAutoFit/>
          </a:bodyPr>
          <a:lstStyle/>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Communication	(revelation of God’s word)</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Confirmation		(miracles)</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Conformation	(obedience)</a:t>
            </a:r>
          </a:p>
        </p:txBody>
      </p:sp>
    </p:spTree>
    <p:extLst>
      <p:ext uri="{BB962C8B-B14F-4D97-AF65-F5344CB8AC3E}">
        <p14:creationId xmlns:p14="http://schemas.microsoft.com/office/powerpoint/2010/main" val="8450121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48C1D5-7407-053B-56F7-0F8B294113DE}"/>
            </a:ext>
          </a:extLst>
        </p:cNvPr>
        <p:cNvGrpSpPr/>
        <p:nvPr/>
      </p:nvGrpSpPr>
      <p:grpSpPr>
        <a:xfrm>
          <a:off x="0" y="0"/>
          <a:ext cx="0" cy="0"/>
          <a:chOff x="0" y="0"/>
          <a:chExt cx="0" cy="0"/>
        </a:xfrm>
      </p:grpSpPr>
      <p:sp>
        <p:nvSpPr>
          <p:cNvPr id="4" name="Oval 3">
            <a:extLst>
              <a:ext uri="{FF2B5EF4-FFF2-40B4-BE49-F238E27FC236}">
                <a16:creationId xmlns:a16="http://schemas.microsoft.com/office/drawing/2014/main" id="{615E3BEA-5E6D-F970-B5ED-88CC3DEB80C4}"/>
              </a:ext>
            </a:extLst>
          </p:cNvPr>
          <p:cNvSpPr/>
          <p:nvPr/>
        </p:nvSpPr>
        <p:spPr>
          <a:xfrm>
            <a:off x="522446" y="0"/>
            <a:ext cx="9909441" cy="2073499"/>
          </a:xfrm>
          <a:prstGeom prst="ellipse">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1ACB5E5E-6729-E5A4-0D7F-B54CD9CFA7E3}"/>
              </a:ext>
            </a:extLst>
          </p:cNvPr>
          <p:cNvSpPr txBox="1"/>
          <p:nvPr/>
        </p:nvSpPr>
        <p:spPr>
          <a:xfrm>
            <a:off x="522447" y="2170717"/>
            <a:ext cx="11454906" cy="449353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Acts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14 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Peter, taking his stand with the eleven, raised his voice and declared to them: “Men of Judea and all you who live in Jerusalem, let this be known to you and give heed to my words. </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15 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these men are not drunk, as you suppose, for it is the third hour of the day; </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16 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this is what was spoken through the prophet Joel: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17 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r>
              <a:rPr kumimoji="0" lang="en-US" sz="32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And it shall be in the last days</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God says,</a:t>
            </a:r>
            <a:b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r>
              <a:rPr kumimoji="0" lang="en-US" sz="32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That </a:t>
            </a:r>
            <a:r>
              <a:rPr kumimoji="0" lang="en-US" sz="3200" b="0" i="0" u="none" strike="noStrike" kern="1200" cap="small"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I will pour out My Spirit</a:t>
            </a:r>
            <a:r>
              <a:rPr kumimoji="0" lang="en-US" sz="32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 on all</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32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mankind</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p>
        </p:txBody>
      </p:sp>
      <p:sp>
        <p:nvSpPr>
          <p:cNvPr id="2" name="TextBox 1">
            <a:extLst>
              <a:ext uri="{FF2B5EF4-FFF2-40B4-BE49-F238E27FC236}">
                <a16:creationId xmlns:a16="http://schemas.microsoft.com/office/drawing/2014/main" id="{6C34B231-F17C-A4AA-2B59-8F4D7DCF9E69}"/>
              </a:ext>
            </a:extLst>
          </p:cNvPr>
          <p:cNvSpPr txBox="1"/>
          <p:nvPr/>
        </p:nvSpPr>
        <p:spPr>
          <a:xfrm>
            <a:off x="522446" y="227277"/>
            <a:ext cx="11147108" cy="1569660"/>
          </a:xfrm>
          <a:prstGeom prst="rect">
            <a:avLst/>
          </a:prstGeom>
          <a:noFill/>
        </p:spPr>
        <p:txBody>
          <a:bodyPr wrap="square">
            <a:spAutoFit/>
          </a:bodyPr>
          <a:lstStyle/>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Communication	(revelation of God’s word)</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Confirmation		(miracles)</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Conformation	(obedience)</a:t>
            </a:r>
          </a:p>
        </p:txBody>
      </p:sp>
      <p:sp>
        <p:nvSpPr>
          <p:cNvPr id="5" name="Arrow: Curved Left 4">
            <a:extLst>
              <a:ext uri="{FF2B5EF4-FFF2-40B4-BE49-F238E27FC236}">
                <a16:creationId xmlns:a16="http://schemas.microsoft.com/office/drawing/2014/main" id="{0BC121D9-20F8-9ECC-34A2-58157BDF26FE}"/>
              </a:ext>
            </a:extLst>
          </p:cNvPr>
          <p:cNvSpPr/>
          <p:nvPr/>
        </p:nvSpPr>
        <p:spPr>
          <a:xfrm flipV="1">
            <a:off x="6581104" y="1622738"/>
            <a:ext cx="1223493" cy="4803819"/>
          </a:xfrm>
          <a:prstGeom prst="curvedLeftArrow">
            <a:avLst/>
          </a:prstGeom>
          <a:solidFill>
            <a:srgbClr val="FFFF00"/>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19589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29A7E5-FC67-A43C-3F5E-6239EE268F26}"/>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A251113A-6814-C973-DD70-5C150D966104}"/>
              </a:ext>
            </a:extLst>
          </p:cNvPr>
          <p:cNvSpPr txBox="1"/>
          <p:nvPr/>
        </p:nvSpPr>
        <p:spPr>
          <a:xfrm>
            <a:off x="522447" y="2170717"/>
            <a:ext cx="11454906" cy="449353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Acts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14 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Peter, taking his stand with the eleven, raised his voice and declared to them: “Men of Judea and all you who live in Jerusalem, let this be known to you and give heed to my words. </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15 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these men are not drunk, as you suppose, for it is the third hour of the day; </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16 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this is what was spoken through the prophet Joel: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17 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r>
              <a:rPr kumimoji="0" lang="en-US" sz="32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And it shall be in the last days</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God says,</a:t>
            </a:r>
            <a:b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b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r>
              <a:rPr kumimoji="0" lang="en-US" sz="32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That </a:t>
            </a:r>
            <a:r>
              <a:rPr kumimoji="0" lang="en-US" sz="3200" b="0" i="0" u="none" strike="noStrike" kern="1200" cap="small"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I will pour out My Spirit</a:t>
            </a:r>
            <a:r>
              <a:rPr kumimoji="0" lang="en-US" sz="32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3200" b="1" i="0" u="sng" strike="noStrike" kern="1200" cap="small"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on all</a:t>
            </a:r>
            <a:r>
              <a:rPr kumimoji="0" lang="en-US" sz="3200" b="1" i="0" u="sng"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 </a:t>
            </a:r>
            <a:r>
              <a:rPr kumimoji="0" lang="en-US" sz="3200" b="1" i="0" u="sng" strike="noStrike" kern="1200" cap="small"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mankind</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p>
        </p:txBody>
      </p:sp>
      <p:sp>
        <p:nvSpPr>
          <p:cNvPr id="2" name="TextBox 1">
            <a:extLst>
              <a:ext uri="{FF2B5EF4-FFF2-40B4-BE49-F238E27FC236}">
                <a16:creationId xmlns:a16="http://schemas.microsoft.com/office/drawing/2014/main" id="{E4937C40-8220-3669-47C9-D507F5485693}"/>
              </a:ext>
            </a:extLst>
          </p:cNvPr>
          <p:cNvSpPr txBox="1"/>
          <p:nvPr/>
        </p:nvSpPr>
        <p:spPr>
          <a:xfrm>
            <a:off x="522446" y="227277"/>
            <a:ext cx="11147108" cy="1569660"/>
          </a:xfrm>
          <a:prstGeom prst="rect">
            <a:avLst/>
          </a:prstGeom>
          <a:noFill/>
        </p:spPr>
        <p:txBody>
          <a:bodyPr wrap="square">
            <a:spAutoFit/>
          </a:bodyPr>
          <a:lstStyle/>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Communication	(revelation of God’s word)</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Confirmation		(miracles)</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Conformation	(obedience)</a:t>
            </a:r>
          </a:p>
        </p:txBody>
      </p:sp>
    </p:spTree>
    <p:extLst>
      <p:ext uri="{BB962C8B-B14F-4D97-AF65-F5344CB8AC3E}">
        <p14:creationId xmlns:p14="http://schemas.microsoft.com/office/powerpoint/2010/main" val="34703145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6DE5BB-6E14-7183-8F49-284B07740236}"/>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9F76E12E-F2BD-0595-6FFA-FB20A6E87252}"/>
              </a:ext>
            </a:extLst>
          </p:cNvPr>
          <p:cNvSpPr txBox="1"/>
          <p:nvPr/>
        </p:nvSpPr>
        <p:spPr>
          <a:xfrm>
            <a:off x="522447" y="2170717"/>
            <a:ext cx="11454906" cy="240065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Acts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22 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“Men of Israel, listen to these words: Jesus the Nazarene, a man attested to you by God with miracles and wonders and signs which God did through Him in your midst, just as you yourselves know— </a:t>
            </a:r>
          </a:p>
        </p:txBody>
      </p:sp>
      <p:sp>
        <p:nvSpPr>
          <p:cNvPr id="2" name="TextBox 1">
            <a:extLst>
              <a:ext uri="{FF2B5EF4-FFF2-40B4-BE49-F238E27FC236}">
                <a16:creationId xmlns:a16="http://schemas.microsoft.com/office/drawing/2014/main" id="{6D6A00CD-C7B1-B004-41D2-2F76277FD2A9}"/>
              </a:ext>
            </a:extLst>
          </p:cNvPr>
          <p:cNvSpPr txBox="1"/>
          <p:nvPr/>
        </p:nvSpPr>
        <p:spPr>
          <a:xfrm>
            <a:off x="522446" y="227277"/>
            <a:ext cx="11147108" cy="1569660"/>
          </a:xfrm>
          <a:prstGeom prst="rect">
            <a:avLst/>
          </a:prstGeom>
          <a:noFill/>
        </p:spPr>
        <p:txBody>
          <a:bodyPr wrap="square">
            <a:spAutoFit/>
          </a:bodyPr>
          <a:lstStyle/>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Communication	(revelation of God’s word)</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Confirmation		(miracles)</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Conformation	(obedience)</a:t>
            </a:r>
          </a:p>
        </p:txBody>
      </p:sp>
    </p:spTree>
    <p:extLst>
      <p:ext uri="{BB962C8B-B14F-4D97-AF65-F5344CB8AC3E}">
        <p14:creationId xmlns:p14="http://schemas.microsoft.com/office/powerpoint/2010/main" val="25242648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79B108-E332-961C-F499-C20F10113AC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F81F65A7-87B2-50E4-7C1E-384BB0F46647}"/>
              </a:ext>
            </a:extLst>
          </p:cNvPr>
          <p:cNvSpPr txBox="1"/>
          <p:nvPr/>
        </p:nvSpPr>
        <p:spPr>
          <a:xfrm>
            <a:off x="522447" y="2170717"/>
            <a:ext cx="11454906" cy="240065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Acts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22 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“Men of Israel, listen to these words: Jesus the Nazarene, a man </a:t>
            </a:r>
            <a:r>
              <a:rPr kumimoji="0" lang="en-US" sz="30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attested to you by God with miracles and wonders and signs</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which God did through Him in your midst, just as you yourselves know— </a:t>
            </a:r>
          </a:p>
        </p:txBody>
      </p:sp>
      <p:sp>
        <p:nvSpPr>
          <p:cNvPr id="2" name="TextBox 1">
            <a:extLst>
              <a:ext uri="{FF2B5EF4-FFF2-40B4-BE49-F238E27FC236}">
                <a16:creationId xmlns:a16="http://schemas.microsoft.com/office/drawing/2014/main" id="{768FDD80-0C77-7DCF-67E6-05B74B3B7619}"/>
              </a:ext>
            </a:extLst>
          </p:cNvPr>
          <p:cNvSpPr txBox="1"/>
          <p:nvPr/>
        </p:nvSpPr>
        <p:spPr>
          <a:xfrm>
            <a:off x="522446" y="227277"/>
            <a:ext cx="11147108" cy="1569660"/>
          </a:xfrm>
          <a:prstGeom prst="rect">
            <a:avLst/>
          </a:prstGeom>
          <a:noFill/>
        </p:spPr>
        <p:txBody>
          <a:bodyPr wrap="square">
            <a:spAutoFit/>
          </a:bodyPr>
          <a:lstStyle/>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Communication	(revelation of God’s word)</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Confirmation		(miracles)</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Conformation	(obedience)</a:t>
            </a:r>
          </a:p>
        </p:txBody>
      </p:sp>
      <p:sp>
        <p:nvSpPr>
          <p:cNvPr id="6" name="Arrow: Curved Left 5">
            <a:extLst>
              <a:ext uri="{FF2B5EF4-FFF2-40B4-BE49-F238E27FC236}">
                <a16:creationId xmlns:a16="http://schemas.microsoft.com/office/drawing/2014/main" id="{C543609D-64C4-39B7-0145-2C4E7B97DA8A}"/>
              </a:ext>
            </a:extLst>
          </p:cNvPr>
          <p:cNvSpPr/>
          <p:nvPr/>
        </p:nvSpPr>
        <p:spPr>
          <a:xfrm flipV="1">
            <a:off x="6912410" y="797329"/>
            <a:ext cx="734096" cy="2400656"/>
          </a:xfrm>
          <a:prstGeom prst="curvedLeftArrow">
            <a:avLst/>
          </a:prstGeom>
          <a:solidFill>
            <a:srgbClr val="FFFF00"/>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7872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C2C8DA-22FA-6B06-FF0B-3E1415136C30}"/>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9455ECC8-D817-52B7-05CC-BF192E62ACBA}"/>
              </a:ext>
            </a:extLst>
          </p:cNvPr>
          <p:cNvSpPr txBox="1"/>
          <p:nvPr/>
        </p:nvSpPr>
        <p:spPr>
          <a:xfrm>
            <a:off x="522447" y="2170717"/>
            <a:ext cx="11454906" cy="240065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Acts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22 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“Men of Israel, listen to these words: Jesus the Nazarene, a man </a:t>
            </a:r>
            <a:r>
              <a:rPr kumimoji="0" lang="en-US" sz="30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attested to you by God with miracles and wonders and signs</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which God did through Him in your midst, just as you yourselves know— </a:t>
            </a:r>
          </a:p>
        </p:txBody>
      </p:sp>
      <p:sp>
        <p:nvSpPr>
          <p:cNvPr id="2" name="TextBox 1">
            <a:extLst>
              <a:ext uri="{FF2B5EF4-FFF2-40B4-BE49-F238E27FC236}">
                <a16:creationId xmlns:a16="http://schemas.microsoft.com/office/drawing/2014/main" id="{3699F1CB-4C3A-83D9-560D-2F8D6CC7BE3A}"/>
              </a:ext>
            </a:extLst>
          </p:cNvPr>
          <p:cNvSpPr txBox="1"/>
          <p:nvPr/>
        </p:nvSpPr>
        <p:spPr>
          <a:xfrm>
            <a:off x="522446" y="227277"/>
            <a:ext cx="11147108" cy="1569660"/>
          </a:xfrm>
          <a:prstGeom prst="rect">
            <a:avLst/>
          </a:prstGeom>
          <a:noFill/>
        </p:spPr>
        <p:txBody>
          <a:bodyPr wrap="square">
            <a:spAutoFit/>
          </a:bodyPr>
          <a:lstStyle/>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Communication	(revelation of God’s word)</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Confirmation		(miracles)</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Conformation	(obedience)</a:t>
            </a:r>
          </a:p>
        </p:txBody>
      </p:sp>
      <p:sp>
        <p:nvSpPr>
          <p:cNvPr id="5" name="TextBox 4">
            <a:extLst>
              <a:ext uri="{FF2B5EF4-FFF2-40B4-BE49-F238E27FC236}">
                <a16:creationId xmlns:a16="http://schemas.microsoft.com/office/drawing/2014/main" id="{E21E244E-D1C1-15E9-B7A4-C13AB79AE589}"/>
              </a:ext>
            </a:extLst>
          </p:cNvPr>
          <p:cNvSpPr txBox="1"/>
          <p:nvPr/>
        </p:nvSpPr>
        <p:spPr>
          <a:xfrm>
            <a:off x="1814730" y="4737536"/>
            <a:ext cx="8651631" cy="1477328"/>
          </a:xfrm>
          <a:prstGeom prst="rect">
            <a:avLst/>
          </a:prstGeom>
          <a:solidFill>
            <a:schemeClr val="tx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Matthew 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rPr>
              <a:t>28 </a:t>
            </a:r>
            <a:r>
              <a:rPr kumimoji="0" lang="en-US" sz="30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But if I cast out demons </a:t>
            </a:r>
            <a:r>
              <a:rPr kumimoji="0" lang="en-US" sz="3000" b="0" i="0" u="sng"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by the Spirit of God</a:t>
            </a:r>
            <a:r>
              <a:rPr kumimoji="0" lang="en-US" sz="30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then the kingdom of God has come upon you.</a:t>
            </a:r>
          </a:p>
        </p:txBody>
      </p:sp>
    </p:spTree>
    <p:extLst>
      <p:ext uri="{BB962C8B-B14F-4D97-AF65-F5344CB8AC3E}">
        <p14:creationId xmlns:p14="http://schemas.microsoft.com/office/powerpoint/2010/main" val="16255094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2661B8-748C-CB98-2546-54AC1CB4E4F3}"/>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AA31BDB4-D443-66E3-7C5E-C7E1C9B0D18D}"/>
              </a:ext>
            </a:extLst>
          </p:cNvPr>
          <p:cNvSpPr txBox="1"/>
          <p:nvPr/>
        </p:nvSpPr>
        <p:spPr>
          <a:xfrm>
            <a:off x="522447" y="2170717"/>
            <a:ext cx="11454906" cy="240065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Acts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22 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“Men of Israel, listen to these words: Jesus the Nazarene, a man </a:t>
            </a:r>
            <a:r>
              <a:rPr kumimoji="0" lang="en-US" sz="30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attested to you by God with miracles and wonders and signs</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3000" b="0"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which God did through Him</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in your midst, just as you yourselves know— </a:t>
            </a:r>
          </a:p>
        </p:txBody>
      </p:sp>
      <p:sp>
        <p:nvSpPr>
          <p:cNvPr id="2" name="TextBox 1">
            <a:extLst>
              <a:ext uri="{FF2B5EF4-FFF2-40B4-BE49-F238E27FC236}">
                <a16:creationId xmlns:a16="http://schemas.microsoft.com/office/drawing/2014/main" id="{5DD3EF87-B7B0-FF29-9E8E-DAAE81212249}"/>
              </a:ext>
            </a:extLst>
          </p:cNvPr>
          <p:cNvSpPr txBox="1"/>
          <p:nvPr/>
        </p:nvSpPr>
        <p:spPr>
          <a:xfrm>
            <a:off x="522446" y="227277"/>
            <a:ext cx="11147108" cy="1569660"/>
          </a:xfrm>
          <a:prstGeom prst="rect">
            <a:avLst/>
          </a:prstGeom>
          <a:noFill/>
        </p:spPr>
        <p:txBody>
          <a:bodyPr wrap="square">
            <a:spAutoFit/>
          </a:bodyPr>
          <a:lstStyle/>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Communication	(revelation of God’s word)</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Confirmation		(miracles)</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Conformation	(obedience)</a:t>
            </a:r>
          </a:p>
        </p:txBody>
      </p:sp>
      <p:sp>
        <p:nvSpPr>
          <p:cNvPr id="5" name="TextBox 4">
            <a:extLst>
              <a:ext uri="{FF2B5EF4-FFF2-40B4-BE49-F238E27FC236}">
                <a16:creationId xmlns:a16="http://schemas.microsoft.com/office/drawing/2014/main" id="{0F725157-B01F-D024-6C94-51844CEA21B7}"/>
              </a:ext>
            </a:extLst>
          </p:cNvPr>
          <p:cNvSpPr txBox="1"/>
          <p:nvPr/>
        </p:nvSpPr>
        <p:spPr>
          <a:xfrm>
            <a:off x="1814730" y="4737536"/>
            <a:ext cx="8651631" cy="1477328"/>
          </a:xfrm>
          <a:prstGeom prst="rect">
            <a:avLst/>
          </a:prstGeom>
          <a:solidFill>
            <a:schemeClr val="tx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Matthew 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30000" noProof="0" dirty="0">
                <a:ln>
                  <a:noFill/>
                </a:ln>
                <a:solidFill>
                  <a:prstClr val="white"/>
                </a:solidFill>
                <a:effectLst/>
                <a:uLnTx/>
                <a:uFillTx/>
                <a:latin typeface="Palatino Linotype" panose="02040502050505030304" pitchFamily="18" charset="0"/>
                <a:ea typeface="+mn-ea"/>
                <a:cs typeface="+mn-cs"/>
              </a:rPr>
              <a:t>28 </a:t>
            </a:r>
            <a:r>
              <a:rPr kumimoji="0" lang="en-US" sz="30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But if I cast out demons </a:t>
            </a:r>
            <a:r>
              <a:rPr kumimoji="0" lang="en-US" sz="3000" b="0" i="0" u="sng"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by the Spirit of God</a:t>
            </a:r>
            <a:r>
              <a:rPr kumimoji="0" lang="en-US" sz="30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then the kingdom of God has come upon you.</a:t>
            </a:r>
          </a:p>
        </p:txBody>
      </p:sp>
      <p:sp>
        <p:nvSpPr>
          <p:cNvPr id="4" name="Arrow: Left-Right 3">
            <a:extLst>
              <a:ext uri="{FF2B5EF4-FFF2-40B4-BE49-F238E27FC236}">
                <a16:creationId xmlns:a16="http://schemas.microsoft.com/office/drawing/2014/main" id="{3BCC23EF-3DF0-D456-294C-43038E2F69C9}"/>
              </a:ext>
            </a:extLst>
          </p:cNvPr>
          <p:cNvSpPr/>
          <p:nvPr/>
        </p:nvSpPr>
        <p:spPr>
          <a:xfrm rot="1632470">
            <a:off x="4065563" y="4344267"/>
            <a:ext cx="2546252" cy="767049"/>
          </a:xfrm>
          <a:prstGeom prst="leftRightArrow">
            <a:avLst/>
          </a:prstGeom>
          <a:solidFill>
            <a:srgbClr val="FFFF00"/>
          </a:solidFill>
          <a:ln>
            <a:solidFill>
              <a:srgbClr val="C00000"/>
            </a:solidFill>
          </a:ln>
          <a:scene3d>
            <a:camera prst="orthographicFront"/>
            <a:lightRig rig="threePt" dir="t"/>
          </a:scene3d>
          <a:sp3d>
            <a:bevel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75984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5F8385-9925-D123-039F-125FEC012C21}"/>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263C9A1A-1CB8-42DC-AAFA-3D48BB12DD7D}"/>
              </a:ext>
            </a:extLst>
          </p:cNvPr>
          <p:cNvSpPr txBox="1"/>
          <p:nvPr/>
        </p:nvSpPr>
        <p:spPr>
          <a:xfrm>
            <a:off x="522447" y="2170717"/>
            <a:ext cx="11454906" cy="101566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Acts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30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32 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This Jesus God raised up again, </a:t>
            </a:r>
            <a:r>
              <a:rPr kumimoji="0" lang="en-US" sz="30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to which we are all witnesses</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p>
        </p:txBody>
      </p:sp>
      <p:sp>
        <p:nvSpPr>
          <p:cNvPr id="2" name="TextBox 1">
            <a:extLst>
              <a:ext uri="{FF2B5EF4-FFF2-40B4-BE49-F238E27FC236}">
                <a16:creationId xmlns:a16="http://schemas.microsoft.com/office/drawing/2014/main" id="{AAAC7E7F-00AD-9617-5620-2C12A8778AEB}"/>
              </a:ext>
            </a:extLst>
          </p:cNvPr>
          <p:cNvSpPr txBox="1"/>
          <p:nvPr/>
        </p:nvSpPr>
        <p:spPr>
          <a:xfrm>
            <a:off x="522446" y="227277"/>
            <a:ext cx="11147108" cy="1569660"/>
          </a:xfrm>
          <a:prstGeom prst="rect">
            <a:avLst/>
          </a:prstGeom>
          <a:noFill/>
        </p:spPr>
        <p:txBody>
          <a:bodyPr wrap="square">
            <a:spAutoFit/>
          </a:bodyPr>
          <a:lstStyle/>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Communication	(revelation of God’s word)</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Confirmation		(miracles)</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Conformation	(obedience)</a:t>
            </a:r>
          </a:p>
        </p:txBody>
      </p:sp>
    </p:spTree>
    <p:extLst>
      <p:ext uri="{BB962C8B-B14F-4D97-AF65-F5344CB8AC3E}">
        <p14:creationId xmlns:p14="http://schemas.microsoft.com/office/powerpoint/2010/main" val="313811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33E238-C5BD-10DA-56FC-E0854FB099B1}"/>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DC577D3C-BC4F-CF67-E308-0DFFB402CC57}"/>
              </a:ext>
            </a:extLst>
          </p:cNvPr>
          <p:cNvSpPr txBox="1"/>
          <p:nvPr/>
        </p:nvSpPr>
        <p:spPr>
          <a:xfrm>
            <a:off x="500063" y="245656"/>
            <a:ext cx="7020877"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Specific Role: Communication</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E645A7D7-FAF4-3C7E-06C0-1FD4A1D866F1}"/>
              </a:ext>
            </a:extLst>
          </p:cNvPr>
          <p:cNvSpPr txBox="1"/>
          <p:nvPr/>
        </p:nvSpPr>
        <p:spPr>
          <a:xfrm>
            <a:off x="448151" y="1059865"/>
            <a:ext cx="11295697" cy="569386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Num 24:2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Spirit of God came upon him [Balaam]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1 Sam 10:10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Spirit of God came upon him [Saul] mightily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1 Sam 19:20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the Spirit of God came upon the messengers of Saul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1 Chron 15:1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the Spirit of God came on Azariah the son of Oded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2 Chron 24:20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Spirit of God clothed Zechariah the son of Jehoiada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Lu 1:41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Elizabeth was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filled with the Holy Spirit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Lu 1:67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Zechariah was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filled with the Holy Spirit</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and prophesied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Lu 2:27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came in the Spirit</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into the temple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Ac 4:8</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Then Peter,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filled with the Holy Spirit</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said to them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Ac 4:31</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they were all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filled with the Holy Spirit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Ac 10:45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Holy Spirit fell upon</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all those who were listening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Ac 19:6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Holy Spirit came on</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them</a:t>
            </a:r>
          </a:p>
        </p:txBody>
      </p:sp>
    </p:spTree>
    <p:extLst>
      <p:ext uri="{BB962C8B-B14F-4D97-AF65-F5344CB8AC3E}">
        <p14:creationId xmlns:p14="http://schemas.microsoft.com/office/powerpoint/2010/main" val="3128167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BF6228-97D8-E5C9-9BAF-A211371FD83B}"/>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162B080D-5715-3D43-2A05-5FD55C28D632}"/>
              </a:ext>
            </a:extLst>
          </p:cNvPr>
          <p:cNvSpPr txBox="1"/>
          <p:nvPr/>
        </p:nvSpPr>
        <p:spPr>
          <a:xfrm>
            <a:off x="522446" y="2170717"/>
            <a:ext cx="11545057" cy="470898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Acts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36 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Therefore let all the house of Israel know for certain that God has made Him both Lord and Christ—this Jesus whom you crucified.” </a:t>
            </a:r>
            <a:r>
              <a:rPr kumimoji="0" lang="en-US" sz="30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37 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when they heard this, they were pierced to the heart, and said to Peter and the rest of the apostles, “Men, brothers, what should we do?” </a:t>
            </a:r>
            <a:r>
              <a:rPr kumimoji="0" lang="en-US" sz="30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38 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Peter said to them, “Repent, and each of you be baptized in the name of Jesus Christ for the forgiveness of your sins; and you will receive the gift of the Holy Spirit. </a:t>
            </a:r>
            <a:r>
              <a:rPr kumimoji="0" lang="en-US" sz="30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39 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 promise is for you and your children and for all who are far off, as many as the Lord our God will call to Himself.”</a:t>
            </a:r>
          </a:p>
        </p:txBody>
      </p:sp>
      <p:sp>
        <p:nvSpPr>
          <p:cNvPr id="2" name="TextBox 1">
            <a:extLst>
              <a:ext uri="{FF2B5EF4-FFF2-40B4-BE49-F238E27FC236}">
                <a16:creationId xmlns:a16="http://schemas.microsoft.com/office/drawing/2014/main" id="{851F4B52-62B6-1714-B648-111D43642ED8}"/>
              </a:ext>
            </a:extLst>
          </p:cNvPr>
          <p:cNvSpPr txBox="1"/>
          <p:nvPr/>
        </p:nvSpPr>
        <p:spPr>
          <a:xfrm>
            <a:off x="522446" y="227277"/>
            <a:ext cx="11147108" cy="1569660"/>
          </a:xfrm>
          <a:prstGeom prst="rect">
            <a:avLst/>
          </a:prstGeom>
          <a:noFill/>
        </p:spPr>
        <p:txBody>
          <a:bodyPr wrap="square">
            <a:spAutoFit/>
          </a:bodyPr>
          <a:lstStyle/>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Communication	(revelation of God’s word)</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Confirmation		(miracles)</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Conformation	(obedience)</a:t>
            </a:r>
          </a:p>
        </p:txBody>
      </p:sp>
    </p:spTree>
    <p:extLst>
      <p:ext uri="{BB962C8B-B14F-4D97-AF65-F5344CB8AC3E}">
        <p14:creationId xmlns:p14="http://schemas.microsoft.com/office/powerpoint/2010/main" val="28160693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3B7937-C3CD-7FE1-32FB-681EC425786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CF86BBF0-B14D-C065-DC11-0AAFFB4DF523}"/>
              </a:ext>
            </a:extLst>
          </p:cNvPr>
          <p:cNvSpPr txBox="1"/>
          <p:nvPr/>
        </p:nvSpPr>
        <p:spPr>
          <a:xfrm>
            <a:off x="522446" y="2170717"/>
            <a:ext cx="11545057" cy="470898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Acts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36 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Therefore let all the house of Israel know for certain that God has made Him both Lord and Christ—this Jesus whom you crucified.” </a:t>
            </a:r>
            <a:r>
              <a:rPr kumimoji="0" lang="en-US" sz="30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37 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when they heard this, they were pierced to the heart, and said to Peter and the rest of the apostles, “Men, brothers, what should we do?” </a:t>
            </a:r>
            <a:r>
              <a:rPr kumimoji="0" lang="en-US" sz="30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38 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Peter said to them, </a:t>
            </a:r>
            <a:r>
              <a:rPr kumimoji="0" lang="en-US" sz="30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“Repent, and each of you be baptized in the name of Jesus Christ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 forgiveness of your sins; and you will receive the gift of the Holy Spirit. </a:t>
            </a:r>
            <a:r>
              <a:rPr kumimoji="0" lang="en-US" sz="30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39 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 promise is for you and your children and for all who are far off, as many as the Lord our God will call to Himself.”</a:t>
            </a:r>
          </a:p>
        </p:txBody>
      </p:sp>
      <p:sp>
        <p:nvSpPr>
          <p:cNvPr id="2" name="TextBox 1">
            <a:extLst>
              <a:ext uri="{FF2B5EF4-FFF2-40B4-BE49-F238E27FC236}">
                <a16:creationId xmlns:a16="http://schemas.microsoft.com/office/drawing/2014/main" id="{30605A86-9E38-A5DA-2A67-0724F477E436}"/>
              </a:ext>
            </a:extLst>
          </p:cNvPr>
          <p:cNvSpPr txBox="1"/>
          <p:nvPr/>
        </p:nvSpPr>
        <p:spPr>
          <a:xfrm>
            <a:off x="522446" y="227277"/>
            <a:ext cx="11147108" cy="1569660"/>
          </a:xfrm>
          <a:prstGeom prst="rect">
            <a:avLst/>
          </a:prstGeom>
          <a:noFill/>
        </p:spPr>
        <p:txBody>
          <a:bodyPr wrap="square">
            <a:spAutoFit/>
          </a:bodyPr>
          <a:lstStyle/>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Communication	(revelation of God’s word)</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Confirmation		(miracles)</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Conformation	(obedience)</a:t>
            </a:r>
          </a:p>
        </p:txBody>
      </p:sp>
      <p:sp>
        <p:nvSpPr>
          <p:cNvPr id="4" name="Arrow: Curved Left 3">
            <a:extLst>
              <a:ext uri="{FF2B5EF4-FFF2-40B4-BE49-F238E27FC236}">
                <a16:creationId xmlns:a16="http://schemas.microsoft.com/office/drawing/2014/main" id="{7C42CB07-3C3D-58FF-1B49-1D91F7A961F4}"/>
              </a:ext>
            </a:extLst>
          </p:cNvPr>
          <p:cNvSpPr/>
          <p:nvPr/>
        </p:nvSpPr>
        <p:spPr>
          <a:xfrm flipV="1">
            <a:off x="7247262" y="1313644"/>
            <a:ext cx="734096" cy="3747418"/>
          </a:xfrm>
          <a:prstGeom prst="curvedLeftArrow">
            <a:avLst/>
          </a:prstGeom>
          <a:solidFill>
            <a:srgbClr val="FFFF00"/>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8963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70859E-491B-215E-D91D-8A8AA08DBE28}"/>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80B42368-6E1A-0413-DC75-87AAF7DDE1F4}"/>
              </a:ext>
            </a:extLst>
          </p:cNvPr>
          <p:cNvSpPr txBox="1"/>
          <p:nvPr/>
        </p:nvSpPr>
        <p:spPr>
          <a:xfrm>
            <a:off x="522446" y="2170717"/>
            <a:ext cx="11545057" cy="378565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Acts 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0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0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0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30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“Repent, and each of you be baptized in the name of Jesus Christ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 forgiveness of your sins; </a:t>
            </a:r>
            <a:r>
              <a:rPr kumimoji="0" lang="en-US" sz="30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and you will receive the gift of the Holy Spirit</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p>
        </p:txBody>
      </p:sp>
      <p:sp>
        <p:nvSpPr>
          <p:cNvPr id="2" name="TextBox 1">
            <a:extLst>
              <a:ext uri="{FF2B5EF4-FFF2-40B4-BE49-F238E27FC236}">
                <a16:creationId xmlns:a16="http://schemas.microsoft.com/office/drawing/2014/main" id="{D504C06A-3C25-25BC-42AF-29503D0F039E}"/>
              </a:ext>
            </a:extLst>
          </p:cNvPr>
          <p:cNvSpPr txBox="1"/>
          <p:nvPr/>
        </p:nvSpPr>
        <p:spPr>
          <a:xfrm>
            <a:off x="522446" y="227277"/>
            <a:ext cx="11147108" cy="1569660"/>
          </a:xfrm>
          <a:prstGeom prst="rect">
            <a:avLst/>
          </a:prstGeom>
          <a:noFill/>
        </p:spPr>
        <p:txBody>
          <a:bodyPr wrap="square">
            <a:spAutoFit/>
          </a:bodyPr>
          <a:lstStyle/>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Communication	(revelation of God’s word)</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Confirmation		(miracles)</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Conformation	(obedience)</a:t>
            </a:r>
          </a:p>
        </p:txBody>
      </p:sp>
    </p:spTree>
    <p:extLst>
      <p:ext uri="{BB962C8B-B14F-4D97-AF65-F5344CB8AC3E}">
        <p14:creationId xmlns:p14="http://schemas.microsoft.com/office/powerpoint/2010/main" val="901090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1C90B8-D509-AB3A-D952-5D71CCF146AF}"/>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B15667A4-2CE6-0A48-3FBA-46FFCF79EE3C}"/>
              </a:ext>
            </a:extLst>
          </p:cNvPr>
          <p:cNvSpPr txBox="1"/>
          <p:nvPr/>
        </p:nvSpPr>
        <p:spPr>
          <a:xfrm>
            <a:off x="226230" y="2170717"/>
            <a:ext cx="6651088" cy="3323987"/>
          </a:xfrm>
          <a:prstGeom prst="rect">
            <a:avLst/>
          </a:prstGeom>
          <a:noFill/>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Acts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r>
              <a:rPr kumimoji="0" lang="en-US" sz="30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Repent</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and each of you </a:t>
            </a:r>
            <a:r>
              <a:rPr kumimoji="0" lang="en-US" sz="30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be baptized</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in the name of Jesus Christ for the forgiveness of your sins;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a:t>
            </a:r>
            <a:r>
              <a:rPr kumimoji="0" lang="en-US" sz="30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you will receive</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the gift of the Holy Spirit.”</a:t>
            </a:r>
          </a:p>
        </p:txBody>
      </p:sp>
      <p:sp>
        <p:nvSpPr>
          <p:cNvPr id="2" name="TextBox 1">
            <a:extLst>
              <a:ext uri="{FF2B5EF4-FFF2-40B4-BE49-F238E27FC236}">
                <a16:creationId xmlns:a16="http://schemas.microsoft.com/office/drawing/2014/main" id="{776A60C1-D686-EBF1-46D3-2BDBE073AFE1}"/>
              </a:ext>
            </a:extLst>
          </p:cNvPr>
          <p:cNvSpPr txBox="1"/>
          <p:nvPr/>
        </p:nvSpPr>
        <p:spPr>
          <a:xfrm>
            <a:off x="522446" y="227277"/>
            <a:ext cx="11147108" cy="1569660"/>
          </a:xfrm>
          <a:prstGeom prst="rect">
            <a:avLst/>
          </a:prstGeom>
          <a:noFill/>
        </p:spPr>
        <p:txBody>
          <a:bodyPr wrap="square">
            <a:spAutoFit/>
          </a:bodyPr>
          <a:lstStyle/>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Communication	(revelation of God’s word)</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Confirmation		(miracles)</a:t>
            </a:r>
          </a:p>
          <a:p>
            <a:pPr marL="1371600" marR="0" lvl="2"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Conformation	(obedience)</a:t>
            </a:r>
          </a:p>
        </p:txBody>
      </p:sp>
      <p:sp>
        <p:nvSpPr>
          <p:cNvPr id="4" name="TextBox 3">
            <a:extLst>
              <a:ext uri="{FF2B5EF4-FFF2-40B4-BE49-F238E27FC236}">
                <a16:creationId xmlns:a16="http://schemas.microsoft.com/office/drawing/2014/main" id="{ADE4DE6F-06D3-CF03-277E-07875EA6A26E}"/>
              </a:ext>
            </a:extLst>
          </p:cNvPr>
          <p:cNvSpPr txBox="1"/>
          <p:nvPr/>
        </p:nvSpPr>
        <p:spPr>
          <a:xfrm>
            <a:off x="7031128" y="2165807"/>
            <a:ext cx="5074276" cy="3323987"/>
          </a:xfrm>
          <a:prstGeom prst="rect">
            <a:avLst/>
          </a:prstGeom>
          <a:noFill/>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Galatians 5:16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I say, </a:t>
            </a:r>
            <a:r>
              <a:rPr kumimoji="0" lang="en-US" sz="30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walk by the Spirit</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a:t>
            </a:r>
            <a:r>
              <a:rPr kumimoji="0" lang="en-US" sz="30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you will not carry out </a:t>
            </a:r>
            <a:r>
              <a:rPr kumimoji="0" lang="en-US" sz="30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desire of the flesh.</a:t>
            </a:r>
            <a:r>
              <a:rPr kumimoji="0" lang="en-US" sz="30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 </a:t>
            </a:r>
          </a:p>
        </p:txBody>
      </p:sp>
    </p:spTree>
    <p:extLst>
      <p:ext uri="{BB962C8B-B14F-4D97-AF65-F5344CB8AC3E}">
        <p14:creationId xmlns:p14="http://schemas.microsoft.com/office/powerpoint/2010/main" val="17293129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15A207-6648-417F-A6E4-8DD7D49818DE}"/>
              </a:ext>
            </a:extLst>
          </p:cNvPr>
          <p:cNvSpPr txBox="1"/>
          <p:nvPr/>
        </p:nvSpPr>
        <p:spPr>
          <a:xfrm>
            <a:off x="500063" y="245656"/>
            <a:ext cx="7158038" cy="446276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Specific Role: Communication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OT scriptures attributed to the Holy Spirit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Acts 28:25</a:t>
            </a:r>
            <a:r>
              <a:rPr kumimoji="0" lang="en-US" sz="2800" b="1" i="1" u="none" strike="noStrike" kern="1200" cap="none" spc="0" normalizeH="0" baseline="0" noProof="0" dirty="0">
                <a:ln>
                  <a:noFill/>
                </a:ln>
                <a:solidFill>
                  <a:srgbClr val="000000"/>
                </a:solidFill>
                <a:effectLst/>
                <a:uLnTx/>
                <a:uFillTx/>
                <a:latin typeface="system-ui"/>
                <a:ea typeface="+mn-ea"/>
                <a:cs typeface="+mn-cs"/>
              </a:rPr>
              <a:t>ff</a:t>
            </a:r>
            <a:endPar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r>
              <a:rPr kumimoji="0" lang="en-US" sz="32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The Holy Spirit rightly spoke through Isaiah</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the prophet to your fathers, saying…”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	then quoted </a:t>
            </a:r>
            <a:r>
              <a:rPr kumimoji="0" lang="en-US" sz="2800" b="1" i="0" u="none" strike="noStrike" kern="1200" cap="none" spc="0" normalizeH="0" baseline="0" noProof="0" dirty="0">
                <a:ln>
                  <a:noFill/>
                </a:ln>
                <a:solidFill>
                  <a:srgbClr val="000000"/>
                </a:solidFill>
                <a:effectLst/>
                <a:highlight>
                  <a:srgbClr val="FFFF00"/>
                </a:highlight>
                <a:uLnTx/>
                <a:uFillTx/>
                <a:latin typeface="system-ui"/>
                <a:ea typeface="+mn-ea"/>
                <a:cs typeface="+mn-cs"/>
              </a:rPr>
              <a:t>Isaiah 6:9-10</a:t>
            </a:r>
            <a:endParaRPr kumimoji="0" lang="en-US" sz="2800" b="1"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endParaRPr>
          </a:p>
        </p:txBody>
      </p:sp>
    </p:spTree>
    <p:extLst>
      <p:ext uri="{BB962C8B-B14F-4D97-AF65-F5344CB8AC3E}">
        <p14:creationId xmlns:p14="http://schemas.microsoft.com/office/powerpoint/2010/main" val="3255874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15A207-6648-417F-A6E4-8DD7D49818DE}"/>
              </a:ext>
            </a:extLst>
          </p:cNvPr>
          <p:cNvSpPr txBox="1"/>
          <p:nvPr/>
        </p:nvSpPr>
        <p:spPr>
          <a:xfrm>
            <a:off x="500063" y="245656"/>
            <a:ext cx="7158038" cy="446276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Specific Role: Communication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OT scriptures attributed to the Holy Spirit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Hebrews 3:7</a:t>
            </a:r>
            <a:r>
              <a:rPr kumimoji="0" lang="en-US" sz="2800" b="1" i="1" u="none" strike="noStrike" kern="1200" cap="none" spc="0" normalizeH="0" baseline="0" noProof="0" dirty="0">
                <a:ln>
                  <a:noFill/>
                </a:ln>
                <a:solidFill>
                  <a:srgbClr val="000000"/>
                </a:solidFill>
                <a:effectLst/>
                <a:uLnTx/>
                <a:uFillTx/>
                <a:latin typeface="system-ui"/>
                <a:ea typeface="+mn-ea"/>
                <a:cs typeface="+mn-cs"/>
              </a:rPr>
              <a:t>ff</a:t>
            </a:r>
            <a:endPar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“Therefore, just as </a:t>
            </a:r>
            <a:r>
              <a:rPr kumimoji="0" lang="en-US" sz="32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the Holy Spirit says</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‘Today if you hear His voice’…”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	then quoted from </a:t>
            </a:r>
            <a:r>
              <a:rPr kumimoji="0" lang="en-US" sz="2800" b="1" i="0" u="none" strike="noStrike" kern="1200" cap="none" spc="0" normalizeH="0" baseline="0" noProof="0" dirty="0">
                <a:ln>
                  <a:noFill/>
                </a:ln>
                <a:solidFill>
                  <a:srgbClr val="000000"/>
                </a:solidFill>
                <a:effectLst/>
                <a:highlight>
                  <a:srgbClr val="FFFF00"/>
                </a:highlight>
                <a:uLnTx/>
                <a:uFillTx/>
                <a:latin typeface="system-ui"/>
                <a:ea typeface="+mn-ea"/>
                <a:cs typeface="+mn-cs"/>
              </a:rPr>
              <a:t>Psalm 95:7-11</a:t>
            </a:r>
            <a:endParaRPr kumimoji="0" lang="en-US" sz="2800" b="1"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endParaRPr>
          </a:p>
        </p:txBody>
      </p:sp>
    </p:spTree>
    <p:extLst>
      <p:ext uri="{BB962C8B-B14F-4D97-AF65-F5344CB8AC3E}">
        <p14:creationId xmlns:p14="http://schemas.microsoft.com/office/powerpoint/2010/main" val="2191674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15A207-6648-417F-A6E4-8DD7D49818DE}"/>
              </a:ext>
            </a:extLst>
          </p:cNvPr>
          <p:cNvSpPr txBox="1"/>
          <p:nvPr/>
        </p:nvSpPr>
        <p:spPr>
          <a:xfrm>
            <a:off x="500063" y="245656"/>
            <a:ext cx="7158038" cy="397031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Specific Role: Communication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OT scriptures attributed to the Holy Spirit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Hebrews 10:15</a:t>
            </a:r>
            <a:r>
              <a:rPr kumimoji="0" lang="en-US" sz="2800" b="1" i="1" u="none" strike="noStrike" kern="1200" cap="none" spc="0" normalizeH="0" baseline="0" noProof="0" dirty="0">
                <a:ln>
                  <a:noFill/>
                </a:ln>
                <a:solidFill>
                  <a:srgbClr val="000000"/>
                </a:solidFill>
                <a:effectLst/>
                <a:uLnTx/>
                <a:uFillTx/>
                <a:latin typeface="system-ui"/>
                <a:ea typeface="+mn-ea"/>
                <a:cs typeface="+mn-cs"/>
              </a:rPr>
              <a:t>ff</a:t>
            </a:r>
            <a:endPar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a:t>
            </a:r>
            <a:r>
              <a:rPr kumimoji="0" lang="en-US" sz="32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the Holy Spirit also testifies</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to us, for after saying,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	then quoted </a:t>
            </a:r>
            <a:r>
              <a:rPr kumimoji="0" lang="en-US" sz="2800" b="1" i="0" u="none" strike="noStrike" kern="1200" cap="none" spc="0" normalizeH="0" baseline="0" noProof="0" dirty="0">
                <a:ln>
                  <a:noFill/>
                </a:ln>
                <a:solidFill>
                  <a:srgbClr val="000000"/>
                </a:solidFill>
                <a:effectLst/>
                <a:highlight>
                  <a:srgbClr val="FFFF00"/>
                </a:highlight>
                <a:uLnTx/>
                <a:uFillTx/>
                <a:latin typeface="system-ui"/>
                <a:ea typeface="+mn-ea"/>
                <a:cs typeface="+mn-cs"/>
              </a:rPr>
              <a:t>Jeremiah 31:33-34</a:t>
            </a:r>
            <a:endParaRPr kumimoji="0" lang="en-US" sz="2800" b="1"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endParaRPr>
          </a:p>
        </p:txBody>
      </p:sp>
    </p:spTree>
    <p:extLst>
      <p:ext uri="{BB962C8B-B14F-4D97-AF65-F5344CB8AC3E}">
        <p14:creationId xmlns:p14="http://schemas.microsoft.com/office/powerpoint/2010/main" val="1010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15A207-6648-417F-A6E4-8DD7D49818DE}"/>
              </a:ext>
            </a:extLst>
          </p:cNvPr>
          <p:cNvSpPr txBox="1"/>
          <p:nvPr/>
        </p:nvSpPr>
        <p:spPr>
          <a:xfrm>
            <a:off x="500063" y="245656"/>
            <a:ext cx="6792277" cy="501675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Specific Role: Communication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OT scriptures attributed to the Holy Spirit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1 Peter 1:10-11</a:t>
            </a:r>
            <a:endPar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r>
              <a:rPr kumimoji="0" lang="en-US" sz="32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The prophets, who prophesied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of the grace that would come to you…inquiring to know what time or what kind of time the Spirit of Christ within them was indicating”</a:t>
            </a:r>
          </a:p>
        </p:txBody>
      </p:sp>
    </p:spTree>
    <p:extLst>
      <p:ext uri="{BB962C8B-B14F-4D97-AF65-F5344CB8AC3E}">
        <p14:creationId xmlns:p14="http://schemas.microsoft.com/office/powerpoint/2010/main" val="2041430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15A207-6648-417F-A6E4-8DD7D49818DE}"/>
              </a:ext>
            </a:extLst>
          </p:cNvPr>
          <p:cNvSpPr txBox="1"/>
          <p:nvPr/>
        </p:nvSpPr>
        <p:spPr>
          <a:xfrm>
            <a:off x="500063" y="245656"/>
            <a:ext cx="7020877" cy="403187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Specific Role: Communication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highlight>
                  <a:srgbClr val="FFFF00"/>
                </a:highlight>
                <a:uLnTx/>
                <a:uFillTx/>
                <a:latin typeface="Calibri" panose="020F0502020204030204"/>
                <a:ea typeface="+mn-ea"/>
                <a:cs typeface="+mn-cs"/>
              </a:rPr>
              <a:t>OT scriptures attributed to the Holy Spirit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2 Peter 1:21</a:t>
            </a:r>
            <a:endPar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no prophecy was ever made by the will of man, but </a:t>
            </a:r>
            <a:r>
              <a:rPr kumimoji="0" lang="en-US" sz="32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men being moved by the Holy Spirit spoke from God</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p>
        </p:txBody>
      </p:sp>
    </p:spTree>
    <p:extLst>
      <p:ext uri="{BB962C8B-B14F-4D97-AF65-F5344CB8AC3E}">
        <p14:creationId xmlns:p14="http://schemas.microsoft.com/office/powerpoint/2010/main" val="4214371803"/>
      </p:ext>
    </p:extLst>
  </p:cSld>
  <p:clrMapOvr>
    <a:masterClrMapping/>
  </p:clrMapOvr>
</p:sld>
</file>

<file path=ppt/theme/theme1.xml><?xml version="1.0" encoding="utf-8"?>
<a:theme xmlns:a="http://schemas.openxmlformats.org/drawingml/2006/main" name="6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3906</Words>
  <Application>Microsoft Office PowerPoint</Application>
  <PresentationFormat>Widescreen</PresentationFormat>
  <Paragraphs>263</Paragraphs>
  <Slides>43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Calibri</vt:lpstr>
      <vt:lpstr>Calibri Light</vt:lpstr>
      <vt:lpstr>Palatino Linotype</vt:lpstr>
      <vt:lpstr>system-ui</vt:lpstr>
      <vt:lpstr>6_Office Theme</vt:lpstr>
      <vt:lpstr>Introduction to the Holy Spirit  Part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Holy Spirit  Part 2</dc:title>
  <dc:creator>Exton Class</dc:creator>
  <cp:lastModifiedBy>Exton Class</cp:lastModifiedBy>
  <cp:revision>1</cp:revision>
  <dcterms:created xsi:type="dcterms:W3CDTF">2024-02-18T17:16:52Z</dcterms:created>
  <dcterms:modified xsi:type="dcterms:W3CDTF">2024-02-18T17:18:16Z</dcterms:modified>
</cp:coreProperties>
</file>