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74" r:id="rId2"/>
    <p:sldId id="286" r:id="rId3"/>
    <p:sldId id="775" r:id="rId4"/>
    <p:sldId id="776" r:id="rId5"/>
    <p:sldId id="777" r:id="rId6"/>
    <p:sldId id="778" r:id="rId7"/>
    <p:sldId id="779" r:id="rId8"/>
    <p:sldId id="780" r:id="rId9"/>
    <p:sldId id="781" r:id="rId10"/>
    <p:sldId id="782" r:id="rId11"/>
    <p:sldId id="783" r:id="rId12"/>
    <p:sldId id="784" r:id="rId13"/>
    <p:sldId id="785" r:id="rId14"/>
    <p:sldId id="786" r:id="rId15"/>
    <p:sldId id="787" r:id="rId16"/>
    <p:sldId id="788" r:id="rId17"/>
    <p:sldId id="789" r:id="rId18"/>
    <p:sldId id="790" r:id="rId19"/>
    <p:sldId id="295" r:id="rId20"/>
    <p:sldId id="791" r:id="rId21"/>
    <p:sldId id="792" r:id="rId22"/>
    <p:sldId id="276" r:id="rId23"/>
    <p:sldId id="277" r:id="rId24"/>
    <p:sldId id="287" r:id="rId25"/>
    <p:sldId id="290" r:id="rId26"/>
    <p:sldId id="278" r:id="rId27"/>
    <p:sldId id="279" r:id="rId28"/>
    <p:sldId id="291" r:id="rId29"/>
    <p:sldId id="292" r:id="rId30"/>
    <p:sldId id="293" r:id="rId31"/>
    <p:sldId id="294" r:id="rId32"/>
    <p:sldId id="280" r:id="rId33"/>
    <p:sldId id="281" r:id="rId34"/>
    <p:sldId id="282" r:id="rId35"/>
    <p:sldId id="289" r:id="rId36"/>
    <p:sldId id="283" r:id="rId37"/>
    <p:sldId id="284" r:id="rId38"/>
    <p:sldId id="28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BA51-E07A-917B-3D3C-3A7F381EB9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09E9A4-D1EF-2BF8-CD08-AF9A0719A9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86E872-4396-2785-99DC-EDFCD5BA261F}"/>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5" name="Footer Placeholder 4">
            <a:extLst>
              <a:ext uri="{FF2B5EF4-FFF2-40B4-BE49-F238E27FC236}">
                <a16:creationId xmlns:a16="http://schemas.microsoft.com/office/drawing/2014/main" id="{75908D64-3971-7DCA-AFAC-C4B6D356A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13A506-02F4-0D42-2503-D8DCD338BC7C}"/>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23626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5492D-2360-0AA6-C04D-741A0CE883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8118A-F1AC-04E4-6035-7D301E385F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9B4693-F838-D60E-4339-B835715F49F2}"/>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5" name="Footer Placeholder 4">
            <a:extLst>
              <a:ext uri="{FF2B5EF4-FFF2-40B4-BE49-F238E27FC236}">
                <a16:creationId xmlns:a16="http://schemas.microsoft.com/office/drawing/2014/main" id="{33430361-7355-C1F4-0C35-17D13F5CD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083AE5-0E0E-47C9-311B-4FE85E722662}"/>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316205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87A774-B6C3-DDF4-DCE7-BD3A0033A2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AA81D2-17C8-F450-AE7D-BF3E67E14F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FAB85E-712D-A040-07E2-780DF9B90F3E}"/>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5" name="Footer Placeholder 4">
            <a:extLst>
              <a:ext uri="{FF2B5EF4-FFF2-40B4-BE49-F238E27FC236}">
                <a16:creationId xmlns:a16="http://schemas.microsoft.com/office/drawing/2014/main" id="{5380019F-DCED-DCC1-2E18-8D227999A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E4933B-B41A-5AF9-729D-F1DBBF4A4B76}"/>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29897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38613-61C9-12D5-DA27-853077FC7C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D5891F-FEED-CC81-D11A-382775DB7C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5FBFB-CAF7-848F-A085-51262F8E89D9}"/>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5" name="Footer Placeholder 4">
            <a:extLst>
              <a:ext uri="{FF2B5EF4-FFF2-40B4-BE49-F238E27FC236}">
                <a16:creationId xmlns:a16="http://schemas.microsoft.com/office/drawing/2014/main" id="{45F2EC81-0D6C-E5D5-02E2-31503CB7E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083FB-5D10-F50F-75ED-EF966D22E776}"/>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428400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CEBC-E6B6-EC7A-88E6-2B15B9A39E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5044D0-27E5-032C-138A-D28974D40A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EA8E29-F6D9-2A62-A3C1-EFA117065BEC}"/>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5" name="Footer Placeholder 4">
            <a:extLst>
              <a:ext uri="{FF2B5EF4-FFF2-40B4-BE49-F238E27FC236}">
                <a16:creationId xmlns:a16="http://schemas.microsoft.com/office/drawing/2014/main" id="{365E4215-F1AD-F40D-85A4-80AF10E45D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02BD5-3068-1D7B-BCFC-543B128B2137}"/>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330451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04A30-DC9A-D895-9827-8ED039DA80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BE075B-22DF-68D5-6D9F-ED74BB596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5EB6A1-42DA-7040-BFE0-EA2F59673B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B7C7D9-F159-B4F5-6402-C0880E231F05}"/>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6" name="Footer Placeholder 5">
            <a:extLst>
              <a:ext uri="{FF2B5EF4-FFF2-40B4-BE49-F238E27FC236}">
                <a16:creationId xmlns:a16="http://schemas.microsoft.com/office/drawing/2014/main" id="{ADFEAE17-E59B-AEE0-3BD4-09E4C9AAAB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EACD0-6665-B94F-F637-445465DD5171}"/>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205895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DC0B-B992-4A42-BEB2-ECDF77579A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BB4C65-0666-8875-7EE3-2063FB23CD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36F832-846D-7DA3-5F46-33E46D4A68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469B5C-7B7B-ADC8-9F1A-CCDA417252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A8C74A-6C0D-A16E-175B-EEED0CD9ED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F53B96-63C8-9D12-288F-7846E766170B}"/>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8" name="Footer Placeholder 7">
            <a:extLst>
              <a:ext uri="{FF2B5EF4-FFF2-40B4-BE49-F238E27FC236}">
                <a16:creationId xmlns:a16="http://schemas.microsoft.com/office/drawing/2014/main" id="{A2340471-FD85-F5B7-B603-BFE8A6CDC7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EF90EA-752F-C873-B959-1EBB13826C62}"/>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818548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15D0C-C76D-D668-B2A3-DA43030E0A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C2BB8D-9A62-EF72-9F8F-F471D80FF03F}"/>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4" name="Footer Placeholder 3">
            <a:extLst>
              <a:ext uri="{FF2B5EF4-FFF2-40B4-BE49-F238E27FC236}">
                <a16:creationId xmlns:a16="http://schemas.microsoft.com/office/drawing/2014/main" id="{C4B67920-3228-60BD-1F49-4ACACBA80F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FD5FC7-3C7B-7ABE-EC10-BAC14ED0D113}"/>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148749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F8D050-0698-064B-C92C-B57A1ABCD068}"/>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3" name="Footer Placeholder 2">
            <a:extLst>
              <a:ext uri="{FF2B5EF4-FFF2-40B4-BE49-F238E27FC236}">
                <a16:creationId xmlns:a16="http://schemas.microsoft.com/office/drawing/2014/main" id="{A4878856-63A6-4C4C-0790-2762B43A7A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62E99F-9AD4-98A1-4454-92E7C0437A5C}"/>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1118830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5561D-09F8-840F-601F-DDF70D911E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2E2AF2-55BD-B14B-E93F-E39D45C596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0413D0-D591-738B-8B2F-2CB35B99D6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2C2CDA-5B62-B67C-7DC7-B20C82521F3F}"/>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6" name="Footer Placeholder 5">
            <a:extLst>
              <a:ext uri="{FF2B5EF4-FFF2-40B4-BE49-F238E27FC236}">
                <a16:creationId xmlns:a16="http://schemas.microsoft.com/office/drawing/2014/main" id="{8D271006-424F-E998-1DE3-6EE9F3486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3FBECE-9475-7A09-D3E2-973EA9A9393B}"/>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195348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7780C-9E78-45F8-6BE9-D83EEBA37B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AE30EC-8B66-E3A8-63F8-861ECBEE8F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BC43BC-233C-789A-8094-ED356BD34C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DE6AD5-EBB0-2BED-BAB1-65D21A7318A7}"/>
              </a:ext>
            </a:extLst>
          </p:cNvPr>
          <p:cNvSpPr>
            <a:spLocks noGrp="1"/>
          </p:cNvSpPr>
          <p:nvPr>
            <p:ph type="dt" sz="half" idx="10"/>
          </p:nvPr>
        </p:nvSpPr>
        <p:spPr/>
        <p:txBody>
          <a:bodyPr/>
          <a:lstStyle/>
          <a:p>
            <a:fld id="{0538A72C-E1AB-4305-8411-6A37E72BC570}" type="datetimeFigureOut">
              <a:rPr lang="en-US" smtClean="0"/>
              <a:t>8/13/2023</a:t>
            </a:fld>
            <a:endParaRPr lang="en-US"/>
          </a:p>
        </p:txBody>
      </p:sp>
      <p:sp>
        <p:nvSpPr>
          <p:cNvPr id="6" name="Footer Placeholder 5">
            <a:extLst>
              <a:ext uri="{FF2B5EF4-FFF2-40B4-BE49-F238E27FC236}">
                <a16:creationId xmlns:a16="http://schemas.microsoft.com/office/drawing/2014/main" id="{40E54E8E-48B0-0283-A103-6D0CEB10BA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982F45-398A-FEB1-F14C-3AF5BA6369A7}"/>
              </a:ext>
            </a:extLst>
          </p:cNvPr>
          <p:cNvSpPr>
            <a:spLocks noGrp="1"/>
          </p:cNvSpPr>
          <p:nvPr>
            <p:ph type="sldNum" sz="quarter" idx="12"/>
          </p:nvPr>
        </p:nvSpPr>
        <p:spPr/>
        <p:txBody>
          <a:bodyPr/>
          <a:lstStyle/>
          <a:p>
            <a:fld id="{2BF47A00-65E8-4A68-A04D-CF9F271528C4}" type="slidenum">
              <a:rPr lang="en-US" smtClean="0"/>
              <a:t>‹#›</a:t>
            </a:fld>
            <a:endParaRPr lang="en-US"/>
          </a:p>
        </p:txBody>
      </p:sp>
    </p:spTree>
    <p:extLst>
      <p:ext uri="{BB962C8B-B14F-4D97-AF65-F5344CB8AC3E}">
        <p14:creationId xmlns:p14="http://schemas.microsoft.com/office/powerpoint/2010/main" val="11909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71D1F7-B94B-4941-53A1-B21CED8F05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0DD967-CB5B-18CE-ADA2-3A6586D298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C0B6B8-96FD-5719-3477-EDFA46B4EF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8A72C-E1AB-4305-8411-6A37E72BC570}" type="datetimeFigureOut">
              <a:rPr lang="en-US" smtClean="0"/>
              <a:t>8/13/2023</a:t>
            </a:fld>
            <a:endParaRPr lang="en-US"/>
          </a:p>
        </p:txBody>
      </p:sp>
      <p:sp>
        <p:nvSpPr>
          <p:cNvPr id="5" name="Footer Placeholder 4">
            <a:extLst>
              <a:ext uri="{FF2B5EF4-FFF2-40B4-BE49-F238E27FC236}">
                <a16:creationId xmlns:a16="http://schemas.microsoft.com/office/drawing/2014/main" id="{22362A2E-3AC9-76E4-5451-8790B85C5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180FA2-35BB-277D-70F8-937277E14B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47A00-65E8-4A68-A04D-CF9F271528C4}" type="slidenum">
              <a:rPr lang="en-US" smtClean="0"/>
              <a:t>‹#›</a:t>
            </a:fld>
            <a:endParaRPr lang="en-US"/>
          </a:p>
        </p:txBody>
      </p:sp>
    </p:spTree>
    <p:extLst>
      <p:ext uri="{BB962C8B-B14F-4D97-AF65-F5344CB8AC3E}">
        <p14:creationId xmlns:p14="http://schemas.microsoft.com/office/powerpoint/2010/main" val="3698766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3055619" y="1396562"/>
            <a:ext cx="6454141"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Galatians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the Scripture, foreseeing that God would justify the Gentiles by faith, </a:t>
            </a:r>
            <a:r>
              <a:rPr kumimoji="0" lang="en-US" sz="2800" b="0"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proclaimed the gospel beforehand to Abraham</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All the nations will be blessed in you</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p>
        </p:txBody>
      </p:sp>
    </p:spTree>
    <p:extLst>
      <p:ext uri="{BB962C8B-B14F-4D97-AF65-F5344CB8AC3E}">
        <p14:creationId xmlns:p14="http://schemas.microsoft.com/office/powerpoint/2010/main" val="413071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desires all men to be saved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one mediator also between God and men,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 ransom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16431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desires all men to be saved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one mediator also between God and men,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 ransom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918485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2366010" y="2713423"/>
            <a:ext cx="9321493"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since we have a great high priest who has passed through the heavens, Jesus the Son of God, let us take hold of our confession.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we do not have a high priest who cannot sympathize with our weaknesses, but One who has been tempted in all things like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are, yet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without sin.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let us draw near with confidence to the throne of grace, so that we may receive mercy and find grace to help in time of need.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9969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2366010" y="2713423"/>
            <a:ext cx="9321493"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since we have a great high priest who has passed through the heavens, Jesus the Son of God, let us take hold of our confession.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we do not have a high priest who cannot sympathize with our weaknesses, but One who has been tempted in all things like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are, yet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without sin.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let us draw near with confidence to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throne of grace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so that we may receive mercy and find grace to help in time of need.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24048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2702860" y="3348318"/>
            <a:ext cx="9298640"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this Melchizedek, king of Salem, priest of the Most High God, who met Abraham as he was returning from the slaughter of the kings and blessed him,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to whom also Abraham apportioned a tenth part of all, was first of all, by the translation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of his name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king of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then also king of Salem, which is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king of peace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823625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893379" y="3200401"/>
            <a:ext cx="11108121"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He has been counted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worthy of more glory than Moses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so much as the builder of the house has more honor than the house.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every house is built by someone, but the builder of all things is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Moses was faithful in all His house as a servant, for a testimony of those things which were to be spoken later,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Christ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faithful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a Son over His house—whose house we are, if we hold fast our confidence and the boast of our hope.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258888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893379" y="3200401"/>
            <a:ext cx="11108121"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He has been counted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worthy of more glory than Moses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so much as the builder of the house has more honor than the house.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every house is built by someone, but the builder of all things is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Moses was faithful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all His house as a 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a testimony of those things which were to be spoken later,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Christ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faithful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a Son over His house—whose house we are, if we hold fast our confidence and the boast of our hope.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89434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893379" y="3200401"/>
            <a:ext cx="11108121"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He has been counted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worthy of more glory than Moses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so much as the builder of the house has more honor than the house.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every house is built by someone, but the builder of all things is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Moses was faithful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all His house as a 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a testimony of those things which were to be spoken later,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Christ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faithful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a Son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over His house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—whose house we are, if we hold fast our confidence and the boast of our hope.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851957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5755341" y="3200401"/>
            <a:ext cx="624615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28:19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All authority has been given to Me in heaven and on earth…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70109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E6C525DF-93B7-AE26-53FC-5158594BAB16}"/>
              </a:ext>
            </a:extLst>
          </p:cNvPr>
          <p:cNvPicPr>
            <a:picLocks noChangeAspect="1"/>
          </p:cNvPicPr>
          <p:nvPr/>
        </p:nvPicPr>
        <p:blipFill rotWithShape="1">
          <a:blip r:embed="rId2"/>
          <a:srcRect l="53423" t="12711" r="8143"/>
          <a:stretch/>
        </p:blipFill>
        <p:spPr>
          <a:xfrm>
            <a:off x="8697" y="0"/>
            <a:ext cx="9024467" cy="7057079"/>
          </a:xfrm>
          <a:prstGeom prst="rect">
            <a:avLst/>
          </a:prstGeom>
        </p:spPr>
      </p:pic>
      <p:sp>
        <p:nvSpPr>
          <p:cNvPr id="6" name="TextBox 5">
            <a:extLst>
              <a:ext uri="{FF2B5EF4-FFF2-40B4-BE49-F238E27FC236}">
                <a16:creationId xmlns:a16="http://schemas.microsoft.com/office/drawing/2014/main" id="{C6087B9C-87D3-C21F-F1E0-5B0265554A3A}"/>
              </a:ext>
            </a:extLst>
          </p:cNvPr>
          <p:cNvSpPr txBox="1"/>
          <p:nvPr/>
        </p:nvSpPr>
        <p:spPr>
          <a:xfrm>
            <a:off x="6513344" y="674467"/>
            <a:ext cx="4529797"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Two Flaws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of Modern Evangelicalism</a:t>
            </a:r>
          </a:p>
        </p:txBody>
      </p:sp>
      <p:sp>
        <p:nvSpPr>
          <p:cNvPr id="7" name="TextBox 6">
            <a:extLst>
              <a:ext uri="{FF2B5EF4-FFF2-40B4-BE49-F238E27FC236}">
                <a16:creationId xmlns:a16="http://schemas.microsoft.com/office/drawing/2014/main" id="{6EC15228-95E6-4252-B8FC-2D38828CFCF0}"/>
              </a:ext>
            </a:extLst>
          </p:cNvPr>
          <p:cNvSpPr txBox="1"/>
          <p:nvPr/>
        </p:nvSpPr>
        <p:spPr>
          <a:xfrm>
            <a:off x="5261317" y="1771993"/>
            <a:ext cx="6778284" cy="1077218"/>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Misconstruing Justification by Faith</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Seeing Fleshly Israel as the Seed</a:t>
            </a:r>
          </a:p>
        </p:txBody>
      </p:sp>
      <p:sp>
        <p:nvSpPr>
          <p:cNvPr id="12" name="Arrow: Bent 11">
            <a:extLst>
              <a:ext uri="{FF2B5EF4-FFF2-40B4-BE49-F238E27FC236}">
                <a16:creationId xmlns:a16="http://schemas.microsoft.com/office/drawing/2014/main" id="{C64AABE7-D9B6-42B9-FBFC-95AC77D86E7F}"/>
              </a:ext>
            </a:extLst>
          </p:cNvPr>
          <p:cNvSpPr/>
          <p:nvPr/>
        </p:nvSpPr>
        <p:spPr>
          <a:xfrm rot="16200000" flipH="1">
            <a:off x="5765726" y="-3480658"/>
            <a:ext cx="833411" cy="10285052"/>
          </a:xfrm>
          <a:prstGeom prst="bentArrow">
            <a:avLst>
              <a:gd name="adj1" fmla="val 57270"/>
              <a:gd name="adj2" fmla="val 50000"/>
              <a:gd name="adj3" fmla="val 26955"/>
              <a:gd name="adj4" fmla="val 73045"/>
            </a:avLst>
          </a:prstGeom>
          <a:solidFill>
            <a:schemeClr val="accent1">
              <a:alpha val="32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958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22" presetClass="entr" presetSubtype="2"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right)">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11"/>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P spid="12" grpId="0" animBg="1"/>
      <p:bldP spid="1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517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p:txBody>
      </p:sp>
      <p:sp>
        <p:nvSpPr>
          <p:cNvPr id="2" name="TextBox 1">
            <a:extLst>
              <a:ext uri="{FF2B5EF4-FFF2-40B4-BE49-F238E27FC236}">
                <a16:creationId xmlns:a16="http://schemas.microsoft.com/office/drawing/2014/main" id="{CDF1DDAD-C137-B96D-2D8F-25FE7F7D8214}"/>
              </a:ext>
            </a:extLst>
          </p:cNvPr>
          <p:cNvSpPr txBox="1"/>
          <p:nvPr/>
        </p:nvSpPr>
        <p:spPr>
          <a:xfrm>
            <a:off x="3944471" y="1867037"/>
            <a:ext cx="4141695"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We need to able to speak as the Oracles of God</a:t>
            </a:r>
          </a:p>
        </p:txBody>
      </p:sp>
    </p:spTree>
    <p:extLst>
      <p:ext uri="{BB962C8B-B14F-4D97-AF65-F5344CB8AC3E}">
        <p14:creationId xmlns:p14="http://schemas.microsoft.com/office/powerpoint/2010/main" val="28040824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8" y="1282262"/>
            <a:ext cx="11161987"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Genesis 15, because of faith, </a:t>
            </a:r>
            <a:r>
              <a:rPr kumimoji="0" lang="en-US" sz="3200" b="0" i="0" u="none" strike="noStrike" kern="1200" cap="none" spc="0" normalizeH="0" baseline="0" noProof="0" dirty="0">
                <a:ln>
                  <a:noFill/>
                </a:ln>
                <a:solidFill>
                  <a:srgbClr val="000000"/>
                </a:solidFill>
                <a:effectLst/>
                <a:uLnTx/>
                <a:uFillTx/>
                <a:latin typeface="system-ui"/>
                <a:ea typeface="+mn-ea"/>
                <a:cs typeface="+mn-cs"/>
              </a:rPr>
              <a:t>counted it to him as righteousness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system-ui"/>
                <a:ea typeface="+mn-ea"/>
                <a:cs typeface="+mn-cs"/>
              </a:rPr>
              <a:t>Was Abram completely righteous in his own right?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B6DA9CC-AFBC-2456-38F8-89034DDB1366}"/>
              </a:ext>
            </a:extLst>
          </p:cNvPr>
          <p:cNvSpPr txBox="1"/>
          <p:nvPr/>
        </p:nvSpPr>
        <p:spPr>
          <a:xfrm>
            <a:off x="1885070" y="3426099"/>
            <a:ext cx="9706707" cy="2677656"/>
          </a:xfrm>
          <a:prstGeom prst="rect">
            <a:avLst/>
          </a:prstGeom>
          <a:solidFill>
            <a:schemeClr val="bg1">
              <a:lumMod val="95000"/>
            </a:schemeClr>
          </a:solidFill>
          <a:ln>
            <a:solidFill>
              <a:schemeClr val="tx1"/>
            </a:solidFill>
          </a:ln>
          <a:effectLst>
            <a:outerShdw blurRad="50800" dist="762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brought him outside and said, “Now look toward the heavens, and number the stars, if you are able to number them.” And He said to him, “So shall your seed be.”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he believed in Yahweh; and He counted it to him as righteousness.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7843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6">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6" grpId="1"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8" y="1282262"/>
            <a:ext cx="11161987" cy="156966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Romans 1-3</a:t>
            </a:r>
          </a:p>
        </p:txBody>
      </p:sp>
      <p:sp>
        <p:nvSpPr>
          <p:cNvPr id="6" name="TextBox 5">
            <a:extLst>
              <a:ext uri="{FF2B5EF4-FFF2-40B4-BE49-F238E27FC236}">
                <a16:creationId xmlns:a16="http://schemas.microsoft.com/office/drawing/2014/main" id="{3B6DA9CC-AFBC-2456-38F8-89034DDB1366}"/>
              </a:ext>
            </a:extLst>
          </p:cNvPr>
          <p:cNvSpPr txBox="1"/>
          <p:nvPr/>
        </p:nvSpPr>
        <p:spPr>
          <a:xfrm>
            <a:off x="2151628" y="2926372"/>
            <a:ext cx="7888743" cy="2677656"/>
          </a:xfrm>
          <a:prstGeom prst="rect">
            <a:avLst/>
          </a:prstGeom>
          <a:solidFill>
            <a:schemeClr val="bg1">
              <a:lumMod val="95000"/>
            </a:schemeClr>
          </a:solidFill>
          <a:ln>
            <a:solidFill>
              <a:schemeClr val="tx1"/>
            </a:solidFill>
          </a:ln>
          <a:effectLst>
            <a:outerShdw blurRad="50800" dist="762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if Abraham was justified by works, he has something to boast about—but not before God!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what does the Scripture say? “</a:t>
            </a:r>
            <a:r>
              <a:rPr kumimoji="0" lang="en-US" sz="280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Abraham believed God, and it was counted to him as righteousness</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p>
        </p:txBody>
      </p:sp>
      <p:sp>
        <p:nvSpPr>
          <p:cNvPr id="3" name="TextBox 2">
            <a:extLst>
              <a:ext uri="{FF2B5EF4-FFF2-40B4-BE49-F238E27FC236}">
                <a16:creationId xmlns:a16="http://schemas.microsoft.com/office/drawing/2014/main" id="{0F5E4C85-2A61-25B5-BE38-916FB05B759F}"/>
              </a:ext>
            </a:extLst>
          </p:cNvPr>
          <p:cNvSpPr txBox="1"/>
          <p:nvPr/>
        </p:nvSpPr>
        <p:spPr>
          <a:xfrm>
            <a:off x="179595" y="5694057"/>
            <a:ext cx="1187577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4:12 (ESV)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1320"/>
                </a:solidFill>
                <a:effectLst/>
                <a:uLnTx/>
                <a:uFillTx/>
                <a:latin typeface="Palatino Linotype" panose="02040502050505030304" pitchFamily="18" charset="0"/>
                <a:ea typeface="+mn-ea"/>
                <a:cs typeface="+mn-cs"/>
              </a:rPr>
              <a:t>walk in the footsteps of the faith that our father Abraham had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1320"/>
                </a:solidFill>
                <a:effectLst/>
                <a:uLnTx/>
                <a:uFillTx/>
                <a:latin typeface="Palatino Linotype" panose="02040502050505030304" pitchFamily="18" charset="0"/>
                <a:ea typeface="+mn-ea"/>
                <a:cs typeface="+mn-cs"/>
              </a:rPr>
              <a:t>Hebrews 8:11</a:t>
            </a:r>
            <a:r>
              <a:rPr kumimoji="0" lang="en-US" sz="2800" b="0" i="0" u="none" strike="noStrike" kern="1200" cap="none" spc="0" normalizeH="0" baseline="0" noProof="0" dirty="0">
                <a:ln>
                  <a:noFill/>
                </a:ln>
                <a:solidFill>
                  <a:srgbClr val="00132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By faith Abraham, when he was called, obeyed…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1041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7" name="TextBox 6">
            <a:extLst>
              <a:ext uri="{FF2B5EF4-FFF2-40B4-BE49-F238E27FC236}">
                <a16:creationId xmlns:a16="http://schemas.microsoft.com/office/drawing/2014/main" id="{92EC43C0-0153-E566-9AF9-FFD04F966225}"/>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Tree>
    <p:extLst>
      <p:ext uri="{BB962C8B-B14F-4D97-AF65-F5344CB8AC3E}">
        <p14:creationId xmlns:p14="http://schemas.microsoft.com/office/powerpoint/2010/main" val="958428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ight Brace 1">
            <a:extLst>
              <a:ext uri="{FF2B5EF4-FFF2-40B4-BE49-F238E27FC236}">
                <a16:creationId xmlns:a16="http://schemas.microsoft.com/office/drawing/2014/main" id="{5EE38D21-6232-3284-728D-A2A7E8E605E1}"/>
              </a:ext>
            </a:extLst>
          </p:cNvPr>
          <p:cNvSpPr/>
          <p:nvPr/>
        </p:nvSpPr>
        <p:spPr>
          <a:xfrm>
            <a:off x="4766310" y="1737360"/>
            <a:ext cx="289784" cy="10287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97E1B619-2E34-C715-9C10-C2099C99107C}"/>
              </a:ext>
            </a:extLst>
          </p:cNvPr>
          <p:cNvSpPr txBox="1"/>
          <p:nvPr/>
        </p:nvSpPr>
        <p:spPr>
          <a:xfrm>
            <a:off x="5362302" y="1559212"/>
            <a:ext cx="535193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 Seed is defined by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Therefore, the Seed is not just Israel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Nor does it include all Israel</a:t>
            </a:r>
          </a:p>
        </p:txBody>
      </p:sp>
    </p:spTree>
    <p:extLst>
      <p:ext uri="{BB962C8B-B14F-4D97-AF65-F5344CB8AC3E}">
        <p14:creationId xmlns:p14="http://schemas.microsoft.com/office/powerpoint/2010/main" val="27600140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3" name="TextBox 2">
            <a:extLst>
              <a:ext uri="{FF2B5EF4-FFF2-40B4-BE49-F238E27FC236}">
                <a16:creationId xmlns:a16="http://schemas.microsoft.com/office/drawing/2014/main" id="{8EE09F13-3CC9-E9DD-FF57-F57546786FF3}"/>
              </a:ext>
            </a:extLst>
          </p:cNvPr>
          <p:cNvSpPr txBox="1"/>
          <p:nvPr/>
        </p:nvSpPr>
        <p:spPr>
          <a:xfrm>
            <a:off x="893379" y="2036308"/>
            <a:ext cx="11112500"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3:1-5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3:6-9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Just as Abraham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believed God and it was counted to him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know that those who are of faith, those are sons of Abraham.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Scripture, foreseeing that God would justify the Gentiles by faith, proclaimed the gospel beforehand to Abraham,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All the nations will be blessed in you</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those who are of faith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are blessed with Abraham, the believer.</a:t>
            </a:r>
          </a:p>
        </p:txBody>
      </p:sp>
      <p:sp>
        <p:nvSpPr>
          <p:cNvPr id="6" name="TextBox 5">
            <a:extLst>
              <a:ext uri="{FF2B5EF4-FFF2-40B4-BE49-F238E27FC236}">
                <a16:creationId xmlns:a16="http://schemas.microsoft.com/office/drawing/2014/main" id="{3308D872-308A-9E1F-0D5E-93C90CF03C63}"/>
              </a:ext>
            </a:extLst>
          </p:cNvPr>
          <p:cNvSpPr txBox="1"/>
          <p:nvPr/>
        </p:nvSpPr>
        <p:spPr>
          <a:xfrm>
            <a:off x="3263900" y="5689600"/>
            <a:ext cx="5270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Not Just Jews!</a:t>
            </a:r>
          </a:p>
        </p:txBody>
      </p:sp>
      <p:sp>
        <p:nvSpPr>
          <p:cNvPr id="7" name="TextBox 6">
            <a:extLst>
              <a:ext uri="{FF2B5EF4-FFF2-40B4-BE49-F238E27FC236}">
                <a16:creationId xmlns:a16="http://schemas.microsoft.com/office/drawing/2014/main" id="{92EC43C0-0153-E566-9AF9-FFD04F966225}"/>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Tree>
    <p:extLst>
      <p:ext uri="{BB962C8B-B14F-4D97-AF65-F5344CB8AC3E}">
        <p14:creationId xmlns:p14="http://schemas.microsoft.com/office/powerpoint/2010/main" val="402999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3" name="TextBox 2">
            <a:extLst>
              <a:ext uri="{FF2B5EF4-FFF2-40B4-BE49-F238E27FC236}">
                <a16:creationId xmlns:a16="http://schemas.microsoft.com/office/drawing/2014/main" id="{8EE09F13-3CC9-E9DD-FF57-F57546786FF3}"/>
              </a:ext>
            </a:extLst>
          </p:cNvPr>
          <p:cNvSpPr txBox="1"/>
          <p:nvPr/>
        </p:nvSpPr>
        <p:spPr>
          <a:xfrm>
            <a:off x="893379" y="2036308"/>
            <a:ext cx="111125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15-17</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9E0E88E3-1301-4308-823B-C411E3E21135}"/>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Rectangle 5">
            <a:extLst>
              <a:ext uri="{FF2B5EF4-FFF2-40B4-BE49-F238E27FC236}">
                <a16:creationId xmlns:a16="http://schemas.microsoft.com/office/drawing/2014/main" id="{00DF5F90-ED58-BE6C-D7C8-7D80272F60FF}"/>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7" name="Arrow: Up 6">
            <a:extLst>
              <a:ext uri="{FF2B5EF4-FFF2-40B4-BE49-F238E27FC236}">
                <a16:creationId xmlns:a16="http://schemas.microsoft.com/office/drawing/2014/main" id="{D1595484-A849-AAE1-41E2-B83C6405F459}"/>
              </a:ext>
            </a:extLst>
          </p:cNvPr>
          <p:cNvSpPr/>
          <p:nvPr/>
        </p:nvSpPr>
        <p:spPr>
          <a:xfrm>
            <a:off x="4626707" y="1622465"/>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75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Arrow: Up 7">
            <a:extLst>
              <a:ext uri="{FF2B5EF4-FFF2-40B4-BE49-F238E27FC236}">
                <a16:creationId xmlns:a16="http://schemas.microsoft.com/office/drawing/2014/main" id="{CB9CB3CB-0F4A-F4ED-59FE-9207AF299A32}"/>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rrow: Up 8">
            <a:extLst>
              <a:ext uri="{FF2B5EF4-FFF2-40B4-BE49-F238E27FC236}">
                <a16:creationId xmlns:a16="http://schemas.microsoft.com/office/drawing/2014/main" id="{9F47D373-FC2D-825D-E1B8-2EE275C2D921}"/>
              </a:ext>
            </a:extLst>
          </p:cNvPr>
          <p:cNvSpPr/>
          <p:nvPr/>
        </p:nvSpPr>
        <p:spPr>
          <a:xfrm>
            <a:off x="9827065" y="1603705"/>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86</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rrow: Up 9">
            <a:extLst>
              <a:ext uri="{FF2B5EF4-FFF2-40B4-BE49-F238E27FC236}">
                <a16:creationId xmlns:a16="http://schemas.microsoft.com/office/drawing/2014/main" id="{DD14D85B-903D-6A1F-FF70-F186E22C0BE8}"/>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Arrow: Up 10">
            <a:extLst>
              <a:ext uri="{FF2B5EF4-FFF2-40B4-BE49-F238E27FC236}">
                <a16:creationId xmlns:a16="http://schemas.microsoft.com/office/drawing/2014/main" id="{95F0357C-6CDD-891F-113E-26BD7ED06A90}"/>
              </a:ext>
            </a:extLst>
          </p:cNvPr>
          <p:cNvSpPr/>
          <p:nvPr/>
        </p:nvSpPr>
        <p:spPr>
          <a:xfrm>
            <a:off x="8161989" y="1573571"/>
            <a:ext cx="883156" cy="3237580"/>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13" name="Arrow: Up 12">
            <a:extLst>
              <a:ext uri="{FF2B5EF4-FFF2-40B4-BE49-F238E27FC236}">
                <a16:creationId xmlns:a16="http://schemas.microsoft.com/office/drawing/2014/main" id="{841FDA59-A43B-06FB-C092-4A19969F3CC8}"/>
              </a:ext>
            </a:extLst>
          </p:cNvPr>
          <p:cNvSpPr/>
          <p:nvPr/>
        </p:nvSpPr>
        <p:spPr>
          <a:xfrm>
            <a:off x="11338941" y="1571226"/>
            <a:ext cx="883156" cy="3237579"/>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5" name="Arrow: Up 4">
            <a:extLst>
              <a:ext uri="{FF2B5EF4-FFF2-40B4-BE49-F238E27FC236}">
                <a16:creationId xmlns:a16="http://schemas.microsoft.com/office/drawing/2014/main" id="{5FA8BA2E-83FB-117B-0D4E-B495D2986924}"/>
              </a:ext>
            </a:extLst>
          </p:cNvPr>
          <p:cNvSpPr/>
          <p:nvPr/>
        </p:nvSpPr>
        <p:spPr>
          <a:xfrm>
            <a:off x="5926789" y="1573571"/>
            <a:ext cx="883156" cy="3237580"/>
          </a:xfrm>
          <a:prstGeom prst="upArrow">
            <a:avLst/>
          </a:prstGeom>
          <a:solidFill>
            <a:srgbClr val="0070C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Lot goes to Sodom</a:t>
            </a:r>
          </a:p>
        </p:txBody>
      </p:sp>
      <p:sp>
        <p:nvSpPr>
          <p:cNvPr id="12" name="Arrow: Up 11">
            <a:extLst>
              <a:ext uri="{FF2B5EF4-FFF2-40B4-BE49-F238E27FC236}">
                <a16:creationId xmlns:a16="http://schemas.microsoft.com/office/drawing/2014/main" id="{DFB150FF-C32C-5435-5CA4-13A6110DEC3E}"/>
              </a:ext>
            </a:extLst>
          </p:cNvPr>
          <p:cNvSpPr/>
          <p:nvPr/>
        </p:nvSpPr>
        <p:spPr>
          <a:xfrm>
            <a:off x="7021724" y="1571224"/>
            <a:ext cx="883156" cy="3237580"/>
          </a:xfrm>
          <a:prstGeom prst="upArrow">
            <a:avLst/>
          </a:prstGeom>
          <a:solidFill>
            <a:srgbClr val="0070C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Melchizedek</a:t>
            </a:r>
          </a:p>
        </p:txBody>
      </p:sp>
      <p:sp>
        <p:nvSpPr>
          <p:cNvPr id="14" name="Arrow: Up 13">
            <a:extLst>
              <a:ext uri="{FF2B5EF4-FFF2-40B4-BE49-F238E27FC236}">
                <a16:creationId xmlns:a16="http://schemas.microsoft.com/office/drawing/2014/main" id="{86C68071-3E5B-1B5D-4BD0-2FC52A1EEA8D}"/>
              </a:ext>
            </a:extLst>
          </p:cNvPr>
          <p:cNvSpPr/>
          <p:nvPr/>
        </p:nvSpPr>
        <p:spPr>
          <a:xfrm>
            <a:off x="9525776" y="1571226"/>
            <a:ext cx="883156" cy="3237580"/>
          </a:xfrm>
          <a:prstGeom prst="upArrow">
            <a:avLst/>
          </a:prstGeom>
          <a:solidFill>
            <a:srgbClr val="0070C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Ishmael born</a:t>
            </a:r>
          </a:p>
        </p:txBody>
      </p:sp>
    </p:spTree>
    <p:extLst>
      <p:ext uri="{BB962C8B-B14F-4D97-AF65-F5344CB8AC3E}">
        <p14:creationId xmlns:p14="http://schemas.microsoft.com/office/powerpoint/2010/main" val="32643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7" grpId="0" animBg="1"/>
      <p:bldP spid="8" grpId="0" animBg="1"/>
      <p:bldP spid="9" grpId="0" animBg="1"/>
      <p:bldP spid="10" grpId="0" animBg="1"/>
      <p:bldP spid="11" grpId="0" animBg="1"/>
      <p:bldP spid="13" grpId="0" animBg="1"/>
      <p:bldP spid="5" grpId="0" animBg="1"/>
      <p:bldP spid="12"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so that he might be the father of all who believe without being circumcised, that righteousness might be counted to them,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father of circumcision to those who not only are of the circumcision, but who also follow in the steps of the faith of our father Abraham which he had while uncircumcised.</a:t>
            </a:r>
          </a:p>
        </p:txBody>
      </p:sp>
      <p:sp>
        <p:nvSpPr>
          <p:cNvPr id="3" name="Arrow: Up 2">
            <a:extLst>
              <a:ext uri="{FF2B5EF4-FFF2-40B4-BE49-F238E27FC236}">
                <a16:creationId xmlns:a16="http://schemas.microsoft.com/office/drawing/2014/main" id="{03F4559C-5455-8F7D-A952-41BD74E6786C}"/>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Up 6">
            <a:extLst>
              <a:ext uri="{FF2B5EF4-FFF2-40B4-BE49-F238E27FC236}">
                <a16:creationId xmlns:a16="http://schemas.microsoft.com/office/drawing/2014/main" id="{A450D247-C8D0-5E5E-6013-8239C304E1DF}"/>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917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so that he might be the father of all who believe without being circumcised, that righteousness might be counted to them,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father of circumcision to those who not only are of the circumcision, but who also follow in the steps of the faith of our father Abraham which he had while uncircumcised.</a:t>
            </a:r>
          </a:p>
        </p:txBody>
      </p:sp>
      <p:sp>
        <p:nvSpPr>
          <p:cNvPr id="3" name="Arrow: Up 2">
            <a:extLst>
              <a:ext uri="{FF2B5EF4-FFF2-40B4-BE49-F238E27FC236}">
                <a16:creationId xmlns:a16="http://schemas.microsoft.com/office/drawing/2014/main" id="{7723CE8F-B2DD-F428-3898-4F4060DF30A9}"/>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Up 6">
            <a:extLst>
              <a:ext uri="{FF2B5EF4-FFF2-40B4-BE49-F238E27FC236}">
                <a16:creationId xmlns:a16="http://schemas.microsoft.com/office/drawing/2014/main" id="{FB122ACB-21A4-4107-05A3-AEC62993265A}"/>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447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so that he might be the father of all who believe without being circumcised, that righteousness might be counted to them,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father of circumcision to those who not only are of the circumcision, but who also follow in the steps of the faith of our father Abraham which he had while uncircumcised.</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3" name="Arrow: Up 2">
            <a:extLst>
              <a:ext uri="{FF2B5EF4-FFF2-40B4-BE49-F238E27FC236}">
                <a16:creationId xmlns:a16="http://schemas.microsoft.com/office/drawing/2014/main" id="{6DC11150-B35D-B63C-9D09-CEC4F2CD8635}"/>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Up 6">
            <a:extLst>
              <a:ext uri="{FF2B5EF4-FFF2-40B4-BE49-F238E27FC236}">
                <a16:creationId xmlns:a16="http://schemas.microsoft.com/office/drawing/2014/main" id="{94224595-C17C-8E85-92E7-28A75ECB1385}"/>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93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Genesis 14, Melchizedek</a:t>
            </a:r>
          </a:p>
        </p:txBody>
      </p:sp>
      <p:sp>
        <p:nvSpPr>
          <p:cNvPr id="2" name="TextBox 1">
            <a:extLst>
              <a:ext uri="{FF2B5EF4-FFF2-40B4-BE49-F238E27FC236}">
                <a16:creationId xmlns:a16="http://schemas.microsoft.com/office/drawing/2014/main" id="{A7FAB25A-5BEC-2BF6-D3A7-8C9757AE1AB2}"/>
              </a:ext>
            </a:extLst>
          </p:cNvPr>
          <p:cNvSpPr txBox="1"/>
          <p:nvPr/>
        </p:nvSpPr>
        <p:spPr>
          <a:xfrm>
            <a:off x="2084294" y="2823882"/>
            <a:ext cx="8471647"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7:2-3 highlights these parallels to the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Melchizedek = King of Righteousness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King of Salem = King of Peace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father and mother”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genealogy”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“made like unto the Son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14</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110</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Zechariah 6</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14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he might be the father of all who believe without being circumcised, that righteousness might be counted to them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father of circumcision to those who not only are of the circumcision, but who also follow in the steps of the faith of our father Abraham which he had while uncircumcised.</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3" name="Rectangle: Rounded Corners 2">
            <a:extLst>
              <a:ext uri="{FF2B5EF4-FFF2-40B4-BE49-F238E27FC236}">
                <a16:creationId xmlns:a16="http://schemas.microsoft.com/office/drawing/2014/main" id="{07555651-28D9-9B27-E5EA-3DFF03E8B600}"/>
              </a:ext>
            </a:extLst>
          </p:cNvPr>
          <p:cNvSpPr/>
          <p:nvPr/>
        </p:nvSpPr>
        <p:spPr>
          <a:xfrm>
            <a:off x="4783016" y="5067498"/>
            <a:ext cx="2968283" cy="443909"/>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Believing Gentiles</a:t>
            </a:r>
          </a:p>
        </p:txBody>
      </p:sp>
      <p:sp>
        <p:nvSpPr>
          <p:cNvPr id="7" name="Arrow: Up 6">
            <a:extLst>
              <a:ext uri="{FF2B5EF4-FFF2-40B4-BE49-F238E27FC236}">
                <a16:creationId xmlns:a16="http://schemas.microsoft.com/office/drawing/2014/main" id="{4D5BBBE8-F4F0-02F6-1BDB-086953B22CA9}"/>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Arrow: Up 7">
            <a:extLst>
              <a:ext uri="{FF2B5EF4-FFF2-40B4-BE49-F238E27FC236}">
                <a16:creationId xmlns:a16="http://schemas.microsoft.com/office/drawing/2014/main" id="{09D657C4-EB3A-0D12-9EFC-A906285F75CD}"/>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021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he might be the father of all who believe without being circumcised, that righteousness might be counted to them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prstClr val="white"/>
                </a:solidFill>
                <a:effectLst/>
                <a:highlight>
                  <a:srgbClr val="FF0000"/>
                </a:highligh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father of circumcision to those who not only are of the circumcision, but who also follow in the steps of the faith of our father Abraham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which he had while uncircumcised.</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3" name="Rectangle: Rounded Corners 2">
            <a:extLst>
              <a:ext uri="{FF2B5EF4-FFF2-40B4-BE49-F238E27FC236}">
                <a16:creationId xmlns:a16="http://schemas.microsoft.com/office/drawing/2014/main" id="{3AB8ACF2-663E-71A8-1B8A-93FC119D6BFD}"/>
              </a:ext>
            </a:extLst>
          </p:cNvPr>
          <p:cNvSpPr/>
          <p:nvPr/>
        </p:nvSpPr>
        <p:spPr>
          <a:xfrm>
            <a:off x="4783016" y="5067498"/>
            <a:ext cx="2968283" cy="443909"/>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Believing Gentiles</a:t>
            </a:r>
          </a:p>
        </p:txBody>
      </p:sp>
      <p:sp>
        <p:nvSpPr>
          <p:cNvPr id="7" name="Rectangle: Rounded Corners 6">
            <a:extLst>
              <a:ext uri="{FF2B5EF4-FFF2-40B4-BE49-F238E27FC236}">
                <a16:creationId xmlns:a16="http://schemas.microsoft.com/office/drawing/2014/main" id="{1DF8A891-9465-CB5B-0C88-3D7BF0B702D3}"/>
              </a:ext>
            </a:extLst>
          </p:cNvPr>
          <p:cNvSpPr/>
          <p:nvPr/>
        </p:nvSpPr>
        <p:spPr>
          <a:xfrm>
            <a:off x="2473569" y="5923286"/>
            <a:ext cx="2968283" cy="443909"/>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Believing Jews</a:t>
            </a:r>
          </a:p>
        </p:txBody>
      </p:sp>
      <p:sp>
        <p:nvSpPr>
          <p:cNvPr id="8" name="Arrow: Up 7">
            <a:extLst>
              <a:ext uri="{FF2B5EF4-FFF2-40B4-BE49-F238E27FC236}">
                <a16:creationId xmlns:a16="http://schemas.microsoft.com/office/drawing/2014/main" id="{B28F45C4-43C0-20E3-92A2-845203771A9A}"/>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rrow: Up 8">
            <a:extLst>
              <a:ext uri="{FF2B5EF4-FFF2-40B4-BE49-F238E27FC236}">
                <a16:creationId xmlns:a16="http://schemas.microsoft.com/office/drawing/2014/main" id="{F52D6727-B9EA-F8D3-AD59-BCE9AF3E2265}"/>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800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27000" y="1622465"/>
            <a:ext cx="11899900" cy="39010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4:16-18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16 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this reason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is</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faith, in order that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may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according to grace, so that the promise will be guaranteed </a:t>
            </a:r>
            <a:r>
              <a:rPr kumimoji="0" lang="en-US" sz="275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all the seed</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not only to those who are of the Law, but also to those who are of the faith of Abraham, who is the father of us all—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17 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it is written, “A </a:t>
            </a:r>
            <a:r>
              <a:rPr kumimoji="0" lang="en-US" sz="275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father of many nations have I made you</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the presence of Him whom he believed,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even</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God, who gives life to the dead and calls into being that which does not exist.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18 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hope against hope he believed, so that he might become a father of many nations according to that which had been spoken, “</a:t>
            </a:r>
            <a:r>
              <a:rPr kumimoji="0" lang="en-US" sz="275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So shall your seed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endParaRPr kumimoji="0" lang="en-US" sz="275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141200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27000" y="1622465"/>
            <a:ext cx="11899900" cy="39010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4:16-18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16 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this reason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is</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faith, in order that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may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according to grace, so that the promise will be guaranteed </a:t>
            </a:r>
            <a:r>
              <a:rPr kumimoji="0" lang="en-US" sz="275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all the seed</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not only to those who are of the Law, but also to those who are of the faith of Abraham, who is the father of us all—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17 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it is written, “A </a:t>
            </a:r>
            <a:r>
              <a:rPr kumimoji="0" lang="en-US" sz="275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father of many nations have I made you</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the presence of Him whom he believed,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even</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God, who gives life to the dead and calls into being that which does not exist.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18 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hope against hope he believed, </a:t>
            </a:r>
            <a:r>
              <a:rPr kumimoji="0" lang="en-US" sz="275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so that he might become a father of many nations according to that which had been spoken, “</a:t>
            </a:r>
            <a:r>
              <a:rPr kumimoji="0" lang="en-US" sz="2750" b="1" i="0" u="sng"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So shall your seed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endParaRPr kumimoji="0" lang="en-US" sz="275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61759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778000" y="1622465"/>
            <a:ext cx="102489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9:1-8</a:t>
            </a:r>
          </a:p>
        </p:txBody>
      </p:sp>
      <p:sp>
        <p:nvSpPr>
          <p:cNvPr id="2" name="TextBox 1">
            <a:extLst>
              <a:ext uri="{FF2B5EF4-FFF2-40B4-BE49-F238E27FC236}">
                <a16:creationId xmlns:a16="http://schemas.microsoft.com/office/drawing/2014/main" id="{43970BF6-8B35-2AD1-D2A6-2A122CAB61E4}"/>
              </a:ext>
            </a:extLst>
          </p:cNvPr>
          <p:cNvSpPr txBox="1"/>
          <p:nvPr/>
        </p:nvSpPr>
        <p:spPr>
          <a:xfrm>
            <a:off x="1899215" y="2079098"/>
            <a:ext cx="9922671" cy="2554545"/>
          </a:xfrm>
          <a:prstGeom prst="rect">
            <a:avLst/>
          </a:prstGeom>
          <a:noFill/>
          <a:ln>
            <a:solidFill>
              <a:schemeClr val="tx1"/>
            </a:solidFill>
          </a:ln>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ight Brace 2">
            <a:extLst>
              <a:ext uri="{FF2B5EF4-FFF2-40B4-BE49-F238E27FC236}">
                <a16:creationId xmlns:a16="http://schemas.microsoft.com/office/drawing/2014/main" id="{E2DCD065-1B4A-0F0E-5BE7-3A08A595A1BB}"/>
              </a:ext>
            </a:extLst>
          </p:cNvPr>
          <p:cNvSpPr/>
          <p:nvPr/>
        </p:nvSpPr>
        <p:spPr>
          <a:xfrm>
            <a:off x="5772146" y="2534196"/>
            <a:ext cx="289784" cy="10287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A349341C-B2A4-DDCF-442B-6836AC76AD9C}"/>
              </a:ext>
            </a:extLst>
          </p:cNvPr>
          <p:cNvSpPr txBox="1"/>
          <p:nvPr/>
        </p:nvSpPr>
        <p:spPr>
          <a:xfrm>
            <a:off x="6368138" y="2356048"/>
            <a:ext cx="535193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 Seed is defined by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Therefore, the Seed is not just Israel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Nor does it include all Israel</a:t>
            </a:r>
          </a:p>
        </p:txBody>
      </p:sp>
    </p:spTree>
    <p:extLst>
      <p:ext uri="{BB962C8B-B14F-4D97-AF65-F5344CB8AC3E}">
        <p14:creationId xmlns:p14="http://schemas.microsoft.com/office/powerpoint/2010/main" val="131999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778000" y="1622465"/>
            <a:ext cx="10248900" cy="13773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9:1-8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11:26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3:29</a:t>
            </a:r>
          </a:p>
        </p:txBody>
      </p:sp>
      <p:sp>
        <p:nvSpPr>
          <p:cNvPr id="3" name="TextBox 2">
            <a:extLst>
              <a:ext uri="{FF2B5EF4-FFF2-40B4-BE49-F238E27FC236}">
                <a16:creationId xmlns:a16="http://schemas.microsoft.com/office/drawing/2014/main" id="{59C348DA-C4FB-D537-68CA-52FC13DCBFB1}"/>
              </a:ext>
            </a:extLst>
          </p:cNvPr>
          <p:cNvSpPr txBox="1"/>
          <p:nvPr/>
        </p:nvSpPr>
        <p:spPr>
          <a:xfrm>
            <a:off x="4432300" y="2049505"/>
            <a:ext cx="60960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so all Israel will be saved”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7" name="TextBox 6">
            <a:extLst>
              <a:ext uri="{FF2B5EF4-FFF2-40B4-BE49-F238E27FC236}">
                <a16:creationId xmlns:a16="http://schemas.microsoft.com/office/drawing/2014/main" id="{80CB23C1-D521-5040-5E35-5128A6847945}"/>
              </a:ext>
            </a:extLst>
          </p:cNvPr>
          <p:cNvSpPr txBox="1"/>
          <p:nvPr/>
        </p:nvSpPr>
        <p:spPr>
          <a:xfrm>
            <a:off x="4406900" y="2455905"/>
            <a:ext cx="542290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if you belong to Christ, then you are Abraham’s seed”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44176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5805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40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129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Genesis 14, Melchizedek</a:t>
            </a:r>
          </a:p>
        </p:txBody>
      </p:sp>
      <p:sp>
        <p:nvSpPr>
          <p:cNvPr id="2" name="TextBox 1">
            <a:extLst>
              <a:ext uri="{FF2B5EF4-FFF2-40B4-BE49-F238E27FC236}">
                <a16:creationId xmlns:a16="http://schemas.microsoft.com/office/drawing/2014/main" id="{A7FAB25A-5BEC-2BF6-D3A7-8C9757AE1AB2}"/>
              </a:ext>
            </a:extLst>
          </p:cNvPr>
          <p:cNvSpPr txBox="1"/>
          <p:nvPr/>
        </p:nvSpPr>
        <p:spPr>
          <a:xfrm>
            <a:off x="2084294" y="2823882"/>
            <a:ext cx="8471647"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7:2-3 highlights these parallels to the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Melchizedek = King of Righteousness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King of Salem = King of Peace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father and mother”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genealogy”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“made like unto the Son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14</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110</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Zechariah 6</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CE80CE2-F91B-9659-8D4C-43B191E3F6DE}"/>
              </a:ext>
            </a:extLst>
          </p:cNvPr>
          <p:cNvSpPr txBox="1"/>
          <p:nvPr/>
        </p:nvSpPr>
        <p:spPr>
          <a:xfrm>
            <a:off x="2958353" y="1881647"/>
            <a:ext cx="9039515" cy="4832092"/>
          </a:xfrm>
          <a:prstGeom prst="rect">
            <a:avLst/>
          </a:prstGeom>
          <a:solidFill>
            <a:schemeClr val="bg1">
              <a:lumMod val="95000"/>
            </a:schemeClr>
          </a:solidFill>
          <a:effectLst>
            <a:outerShdw blurRad="50800" dist="1143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Psalm 110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Yahweh says to my Lord:</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“Sit at My right hand</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Until I put Your enemies as a footstool for Your feet.”</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Yahweh will stretch forth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strong scepter</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from Zion,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Have dominion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the midst of Your enemies.”…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Yahweh has sworn and will not change His mind,</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are a priest forever</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According to the order of Melchizedek.”</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03903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Genesis 14, Melchizedek</a:t>
            </a:r>
          </a:p>
        </p:txBody>
      </p:sp>
      <p:sp>
        <p:nvSpPr>
          <p:cNvPr id="2" name="TextBox 1">
            <a:extLst>
              <a:ext uri="{FF2B5EF4-FFF2-40B4-BE49-F238E27FC236}">
                <a16:creationId xmlns:a16="http://schemas.microsoft.com/office/drawing/2014/main" id="{A7FAB25A-5BEC-2BF6-D3A7-8C9757AE1AB2}"/>
              </a:ext>
            </a:extLst>
          </p:cNvPr>
          <p:cNvSpPr txBox="1"/>
          <p:nvPr/>
        </p:nvSpPr>
        <p:spPr>
          <a:xfrm>
            <a:off x="2084294" y="2823882"/>
            <a:ext cx="8471647"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7:2-3 highlights these parallels to the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Melchizedek = King of Righteousness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King of Salem = King of Peace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father and mother”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genealogy”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“made like unto the Son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14</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110</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Zechariah 6</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CE80CE2-F91B-9659-8D4C-43B191E3F6DE}"/>
              </a:ext>
            </a:extLst>
          </p:cNvPr>
          <p:cNvSpPr txBox="1"/>
          <p:nvPr/>
        </p:nvSpPr>
        <p:spPr>
          <a:xfrm>
            <a:off x="2847703" y="1881647"/>
            <a:ext cx="9150165" cy="4832092"/>
          </a:xfrm>
          <a:prstGeom prst="rect">
            <a:avLst/>
          </a:prstGeom>
          <a:solidFill>
            <a:schemeClr val="bg1">
              <a:lumMod val="95000"/>
            </a:schemeClr>
          </a:solidFill>
          <a:effectLst>
            <a:outerShdw blurRad="50800" dist="1143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Zechariah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take silver and gold, make an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ornate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crown, and set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the head of Joshua the son of </a:t>
            </a:r>
            <a:r>
              <a:rPr kumimoji="0" lang="en-US" sz="2800" b="0" i="0" u="none" strike="noStrike" kern="1200" cap="none" spc="0" normalizeH="0" baseline="0" noProof="0" dirty="0" err="1">
                <a:ln>
                  <a:noFill/>
                </a:ln>
                <a:solidFill>
                  <a:srgbClr val="000000"/>
                </a:solidFill>
                <a:effectLst/>
                <a:uLnTx/>
                <a:uFillTx/>
                <a:latin typeface="Palatino Linotype" panose="02040502050505030304" pitchFamily="18" charset="0"/>
                <a:ea typeface="+mn-ea"/>
                <a:cs typeface="+mn-cs"/>
              </a:rPr>
              <a:t>Jehozadak</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high priest.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you will say to him, ‘Thus says Yahweh of hosts, “Behold, a man whose name is Branch, and He will branch out from where He is; and He will build the temple of Yahweh.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Indeed, it is He who will build the temple of Yahweh, and He who will bear the splendor and sit and rule on His throne. Thus, He will be a priest on His throne, and the counsel of peace will be between the two offices.”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165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079531" y="2713423"/>
            <a:ext cx="8607972"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former</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priests, on the one hand, existed in greater numbers because they were prevented by death from continuing,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the other hand, because He continues forever, holds His priesthood permanently.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He is able also to save forever those who draw near to God through Him, since He always lives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to make intercession for them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16314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8:34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will bring a charge against God’s elect? God is the one who justifies;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is the one who condemns? Christ Jesus is He who died, yes, rather who was raised, who is at the right hand of God, who also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intercedes for 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147704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desires all men to be saved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one mediator also between God and men,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 ransom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8196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desires all men to be saved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one mediator also between God and men,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 ransom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599267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3414</Words>
  <Application>Microsoft Office PowerPoint</Application>
  <PresentationFormat>Widescreen</PresentationFormat>
  <Paragraphs>286</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Palatino Linotype</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2023-08-13T16:28:53Z</dcterms:created>
  <dcterms:modified xsi:type="dcterms:W3CDTF">2023-08-13T16:29:36Z</dcterms:modified>
</cp:coreProperties>
</file>