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767" r:id="rId3"/>
    <p:sldId id="774" r:id="rId4"/>
    <p:sldId id="286" r:id="rId5"/>
    <p:sldId id="775" r:id="rId6"/>
    <p:sldId id="776" r:id="rId7"/>
    <p:sldId id="777" r:id="rId8"/>
    <p:sldId id="778" r:id="rId9"/>
    <p:sldId id="779" r:id="rId10"/>
    <p:sldId id="780" r:id="rId11"/>
    <p:sldId id="781" r:id="rId12"/>
    <p:sldId id="782" r:id="rId13"/>
    <p:sldId id="783" r:id="rId14"/>
    <p:sldId id="784" r:id="rId15"/>
    <p:sldId id="785" r:id="rId16"/>
    <p:sldId id="786" r:id="rId17"/>
    <p:sldId id="787" r:id="rId18"/>
    <p:sldId id="788" r:id="rId19"/>
    <p:sldId id="789" r:id="rId20"/>
    <p:sldId id="790" r:id="rId21"/>
    <p:sldId id="295" r:id="rId22"/>
    <p:sldId id="791" r:id="rId23"/>
    <p:sldId id="792" r:id="rId24"/>
    <p:sldId id="276" r:id="rId25"/>
    <p:sldId id="277" r:id="rId26"/>
    <p:sldId id="287" r:id="rId27"/>
    <p:sldId id="290" r:id="rId28"/>
    <p:sldId id="278" r:id="rId29"/>
    <p:sldId id="279" r:id="rId30"/>
    <p:sldId id="291" r:id="rId31"/>
    <p:sldId id="292" r:id="rId32"/>
    <p:sldId id="293" r:id="rId33"/>
    <p:sldId id="294" r:id="rId34"/>
    <p:sldId id="280" r:id="rId35"/>
    <p:sldId id="281" r:id="rId36"/>
    <p:sldId id="282" r:id="rId37"/>
    <p:sldId id="289" r:id="rId38"/>
    <p:sldId id="283" r:id="rId39"/>
    <p:sldId id="795" r:id="rId40"/>
    <p:sldId id="799" r:id="rId41"/>
    <p:sldId id="793" r:id="rId42"/>
    <p:sldId id="794" r:id="rId43"/>
    <p:sldId id="797" r:id="rId44"/>
    <p:sldId id="798" r:id="rId45"/>
    <p:sldId id="284" r:id="rId46"/>
    <p:sldId id="285"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5FDD2-DDAE-0127-0457-87E9E8E7C27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F58BF37-E853-86E1-379C-98D6B72B6F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1D1E7B7-47F0-BE68-BAF6-581E12B35AB1}"/>
              </a:ext>
            </a:extLst>
          </p:cNvPr>
          <p:cNvSpPr>
            <a:spLocks noGrp="1"/>
          </p:cNvSpPr>
          <p:nvPr>
            <p:ph type="dt" sz="half" idx="10"/>
          </p:nvPr>
        </p:nvSpPr>
        <p:spPr/>
        <p:txBody>
          <a:bodyPr/>
          <a:lstStyle/>
          <a:p>
            <a:fld id="{B57AA410-A139-4A51-A421-4052C93C9793}" type="datetimeFigureOut">
              <a:rPr lang="en-US" smtClean="0"/>
              <a:t>8/27/2023</a:t>
            </a:fld>
            <a:endParaRPr lang="en-US"/>
          </a:p>
        </p:txBody>
      </p:sp>
      <p:sp>
        <p:nvSpPr>
          <p:cNvPr id="5" name="Footer Placeholder 4">
            <a:extLst>
              <a:ext uri="{FF2B5EF4-FFF2-40B4-BE49-F238E27FC236}">
                <a16:creationId xmlns:a16="http://schemas.microsoft.com/office/drawing/2014/main" id="{C962A9A2-4764-E004-129C-3B42818B13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49CE0C-EEF8-87C4-61E5-EEA8D8788E7B}"/>
              </a:ext>
            </a:extLst>
          </p:cNvPr>
          <p:cNvSpPr>
            <a:spLocks noGrp="1"/>
          </p:cNvSpPr>
          <p:nvPr>
            <p:ph type="sldNum" sz="quarter" idx="12"/>
          </p:nvPr>
        </p:nvSpPr>
        <p:spPr/>
        <p:txBody>
          <a:bodyPr/>
          <a:lstStyle/>
          <a:p>
            <a:fld id="{4EC1A086-AE1D-4F36-AD38-9704E45DBA3F}" type="slidenum">
              <a:rPr lang="en-US" smtClean="0"/>
              <a:t>‹#›</a:t>
            </a:fld>
            <a:endParaRPr lang="en-US"/>
          </a:p>
        </p:txBody>
      </p:sp>
    </p:spTree>
    <p:extLst>
      <p:ext uri="{BB962C8B-B14F-4D97-AF65-F5344CB8AC3E}">
        <p14:creationId xmlns:p14="http://schemas.microsoft.com/office/powerpoint/2010/main" val="1491785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F64AC-80FD-61F1-2613-58F2C849676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DBD36DD-3548-7879-03EC-587434D62B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37CAC8-03CD-9246-A7DF-95B0B34E6AF2}"/>
              </a:ext>
            </a:extLst>
          </p:cNvPr>
          <p:cNvSpPr>
            <a:spLocks noGrp="1"/>
          </p:cNvSpPr>
          <p:nvPr>
            <p:ph type="dt" sz="half" idx="10"/>
          </p:nvPr>
        </p:nvSpPr>
        <p:spPr/>
        <p:txBody>
          <a:bodyPr/>
          <a:lstStyle/>
          <a:p>
            <a:fld id="{B57AA410-A139-4A51-A421-4052C93C9793}" type="datetimeFigureOut">
              <a:rPr lang="en-US" smtClean="0"/>
              <a:t>8/27/2023</a:t>
            </a:fld>
            <a:endParaRPr lang="en-US"/>
          </a:p>
        </p:txBody>
      </p:sp>
      <p:sp>
        <p:nvSpPr>
          <p:cNvPr id="5" name="Footer Placeholder 4">
            <a:extLst>
              <a:ext uri="{FF2B5EF4-FFF2-40B4-BE49-F238E27FC236}">
                <a16:creationId xmlns:a16="http://schemas.microsoft.com/office/drawing/2014/main" id="{D2B50FFB-319A-0F28-7B54-DD53130386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AEBD85-A741-C34B-5222-3A246A82FD27}"/>
              </a:ext>
            </a:extLst>
          </p:cNvPr>
          <p:cNvSpPr>
            <a:spLocks noGrp="1"/>
          </p:cNvSpPr>
          <p:nvPr>
            <p:ph type="sldNum" sz="quarter" idx="12"/>
          </p:nvPr>
        </p:nvSpPr>
        <p:spPr/>
        <p:txBody>
          <a:bodyPr/>
          <a:lstStyle/>
          <a:p>
            <a:fld id="{4EC1A086-AE1D-4F36-AD38-9704E45DBA3F}" type="slidenum">
              <a:rPr lang="en-US" smtClean="0"/>
              <a:t>‹#›</a:t>
            </a:fld>
            <a:endParaRPr lang="en-US"/>
          </a:p>
        </p:txBody>
      </p:sp>
    </p:spTree>
    <p:extLst>
      <p:ext uri="{BB962C8B-B14F-4D97-AF65-F5344CB8AC3E}">
        <p14:creationId xmlns:p14="http://schemas.microsoft.com/office/powerpoint/2010/main" val="1211965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5031A51-7D6F-7F54-1F77-4449192DF61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8E0CDC0-FA6D-0903-79E7-394944BA255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A76783-197F-CAC3-13E6-F425302BB332}"/>
              </a:ext>
            </a:extLst>
          </p:cNvPr>
          <p:cNvSpPr>
            <a:spLocks noGrp="1"/>
          </p:cNvSpPr>
          <p:nvPr>
            <p:ph type="dt" sz="half" idx="10"/>
          </p:nvPr>
        </p:nvSpPr>
        <p:spPr/>
        <p:txBody>
          <a:bodyPr/>
          <a:lstStyle/>
          <a:p>
            <a:fld id="{B57AA410-A139-4A51-A421-4052C93C9793}" type="datetimeFigureOut">
              <a:rPr lang="en-US" smtClean="0"/>
              <a:t>8/27/2023</a:t>
            </a:fld>
            <a:endParaRPr lang="en-US"/>
          </a:p>
        </p:txBody>
      </p:sp>
      <p:sp>
        <p:nvSpPr>
          <p:cNvPr id="5" name="Footer Placeholder 4">
            <a:extLst>
              <a:ext uri="{FF2B5EF4-FFF2-40B4-BE49-F238E27FC236}">
                <a16:creationId xmlns:a16="http://schemas.microsoft.com/office/drawing/2014/main" id="{6DEDAF2F-87AE-7678-DA9C-4620092284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92255C-AFC7-EF31-10B5-666A126EB8F9}"/>
              </a:ext>
            </a:extLst>
          </p:cNvPr>
          <p:cNvSpPr>
            <a:spLocks noGrp="1"/>
          </p:cNvSpPr>
          <p:nvPr>
            <p:ph type="sldNum" sz="quarter" idx="12"/>
          </p:nvPr>
        </p:nvSpPr>
        <p:spPr/>
        <p:txBody>
          <a:bodyPr/>
          <a:lstStyle/>
          <a:p>
            <a:fld id="{4EC1A086-AE1D-4F36-AD38-9704E45DBA3F}" type="slidenum">
              <a:rPr lang="en-US" smtClean="0"/>
              <a:t>‹#›</a:t>
            </a:fld>
            <a:endParaRPr lang="en-US"/>
          </a:p>
        </p:txBody>
      </p:sp>
    </p:spTree>
    <p:extLst>
      <p:ext uri="{BB962C8B-B14F-4D97-AF65-F5344CB8AC3E}">
        <p14:creationId xmlns:p14="http://schemas.microsoft.com/office/powerpoint/2010/main" val="15483736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20D04A-6EF7-4665-B131-E359AC6C5C6A}" type="datetimeFigureOut">
              <a:rPr lang="en-US" smtClean="0"/>
              <a:pPr/>
              <a:t>8/27/2023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C8E0A6-1D75-4B7B-8C39-611D36EF233F}" type="slidenum">
              <a:rPr lang="en-US" smtClean="0"/>
              <a:pPr/>
              <a:t>‹#›</a:t>
            </a:fld>
            <a:endParaRPr lang="en-US"/>
          </a:p>
        </p:txBody>
      </p:sp>
    </p:spTree>
    <p:extLst>
      <p:ext uri="{BB962C8B-B14F-4D97-AF65-F5344CB8AC3E}">
        <p14:creationId xmlns:p14="http://schemas.microsoft.com/office/powerpoint/2010/main" val="3804393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0397F-4E14-338E-1D69-63F42720E7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AB51A2-53C5-5266-B914-7DE4FCA6FF4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6EEFD5-C72D-E2D5-922A-2232E8EE1FD9}"/>
              </a:ext>
            </a:extLst>
          </p:cNvPr>
          <p:cNvSpPr>
            <a:spLocks noGrp="1"/>
          </p:cNvSpPr>
          <p:nvPr>
            <p:ph type="dt" sz="half" idx="10"/>
          </p:nvPr>
        </p:nvSpPr>
        <p:spPr/>
        <p:txBody>
          <a:bodyPr/>
          <a:lstStyle/>
          <a:p>
            <a:fld id="{B57AA410-A139-4A51-A421-4052C93C9793}" type="datetimeFigureOut">
              <a:rPr lang="en-US" smtClean="0"/>
              <a:t>8/27/2023</a:t>
            </a:fld>
            <a:endParaRPr lang="en-US"/>
          </a:p>
        </p:txBody>
      </p:sp>
      <p:sp>
        <p:nvSpPr>
          <p:cNvPr id="5" name="Footer Placeholder 4">
            <a:extLst>
              <a:ext uri="{FF2B5EF4-FFF2-40B4-BE49-F238E27FC236}">
                <a16:creationId xmlns:a16="http://schemas.microsoft.com/office/drawing/2014/main" id="{79578FE8-C3E8-51A3-E7AB-3DD76752F6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2F5AA9-F58A-C7BE-426A-1176717B0D1B}"/>
              </a:ext>
            </a:extLst>
          </p:cNvPr>
          <p:cNvSpPr>
            <a:spLocks noGrp="1"/>
          </p:cNvSpPr>
          <p:nvPr>
            <p:ph type="sldNum" sz="quarter" idx="12"/>
          </p:nvPr>
        </p:nvSpPr>
        <p:spPr/>
        <p:txBody>
          <a:bodyPr/>
          <a:lstStyle/>
          <a:p>
            <a:fld id="{4EC1A086-AE1D-4F36-AD38-9704E45DBA3F}" type="slidenum">
              <a:rPr lang="en-US" smtClean="0"/>
              <a:t>‹#›</a:t>
            </a:fld>
            <a:endParaRPr lang="en-US"/>
          </a:p>
        </p:txBody>
      </p:sp>
    </p:spTree>
    <p:extLst>
      <p:ext uri="{BB962C8B-B14F-4D97-AF65-F5344CB8AC3E}">
        <p14:creationId xmlns:p14="http://schemas.microsoft.com/office/powerpoint/2010/main" val="1609581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F50D3-F82D-732E-A597-A7DDA21E7A0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FB9978E-4652-B6EB-5427-961CA438E5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E9EDCB6-4204-153B-B174-FCB0D01AB3B4}"/>
              </a:ext>
            </a:extLst>
          </p:cNvPr>
          <p:cNvSpPr>
            <a:spLocks noGrp="1"/>
          </p:cNvSpPr>
          <p:nvPr>
            <p:ph type="dt" sz="half" idx="10"/>
          </p:nvPr>
        </p:nvSpPr>
        <p:spPr/>
        <p:txBody>
          <a:bodyPr/>
          <a:lstStyle/>
          <a:p>
            <a:fld id="{B57AA410-A139-4A51-A421-4052C93C9793}" type="datetimeFigureOut">
              <a:rPr lang="en-US" smtClean="0"/>
              <a:t>8/27/2023</a:t>
            </a:fld>
            <a:endParaRPr lang="en-US"/>
          </a:p>
        </p:txBody>
      </p:sp>
      <p:sp>
        <p:nvSpPr>
          <p:cNvPr id="5" name="Footer Placeholder 4">
            <a:extLst>
              <a:ext uri="{FF2B5EF4-FFF2-40B4-BE49-F238E27FC236}">
                <a16:creationId xmlns:a16="http://schemas.microsoft.com/office/drawing/2014/main" id="{822D1EE8-66FB-261C-246F-6B75C1B221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82C898-6C5B-33CB-B2F5-325A3F7DAEDB}"/>
              </a:ext>
            </a:extLst>
          </p:cNvPr>
          <p:cNvSpPr>
            <a:spLocks noGrp="1"/>
          </p:cNvSpPr>
          <p:nvPr>
            <p:ph type="sldNum" sz="quarter" idx="12"/>
          </p:nvPr>
        </p:nvSpPr>
        <p:spPr/>
        <p:txBody>
          <a:bodyPr/>
          <a:lstStyle/>
          <a:p>
            <a:fld id="{4EC1A086-AE1D-4F36-AD38-9704E45DBA3F}" type="slidenum">
              <a:rPr lang="en-US" smtClean="0"/>
              <a:t>‹#›</a:t>
            </a:fld>
            <a:endParaRPr lang="en-US"/>
          </a:p>
        </p:txBody>
      </p:sp>
    </p:spTree>
    <p:extLst>
      <p:ext uri="{BB962C8B-B14F-4D97-AF65-F5344CB8AC3E}">
        <p14:creationId xmlns:p14="http://schemas.microsoft.com/office/powerpoint/2010/main" val="50850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41D27-C12B-B805-4BBB-0D49D02B39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DE6013-2C15-7AE7-338A-536B3E2DA96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5847798-72BE-C482-21CA-D9A5A35866E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F87B389-CA01-4D75-04D6-4227F55E537A}"/>
              </a:ext>
            </a:extLst>
          </p:cNvPr>
          <p:cNvSpPr>
            <a:spLocks noGrp="1"/>
          </p:cNvSpPr>
          <p:nvPr>
            <p:ph type="dt" sz="half" idx="10"/>
          </p:nvPr>
        </p:nvSpPr>
        <p:spPr/>
        <p:txBody>
          <a:bodyPr/>
          <a:lstStyle/>
          <a:p>
            <a:fld id="{B57AA410-A139-4A51-A421-4052C93C9793}" type="datetimeFigureOut">
              <a:rPr lang="en-US" smtClean="0"/>
              <a:t>8/27/2023</a:t>
            </a:fld>
            <a:endParaRPr lang="en-US"/>
          </a:p>
        </p:txBody>
      </p:sp>
      <p:sp>
        <p:nvSpPr>
          <p:cNvPr id="6" name="Footer Placeholder 5">
            <a:extLst>
              <a:ext uri="{FF2B5EF4-FFF2-40B4-BE49-F238E27FC236}">
                <a16:creationId xmlns:a16="http://schemas.microsoft.com/office/drawing/2014/main" id="{8EDB151B-67EA-C992-1E4E-19EA5F850D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A6B13B-7D78-F283-93A0-C5E66D114ACF}"/>
              </a:ext>
            </a:extLst>
          </p:cNvPr>
          <p:cNvSpPr>
            <a:spLocks noGrp="1"/>
          </p:cNvSpPr>
          <p:nvPr>
            <p:ph type="sldNum" sz="quarter" idx="12"/>
          </p:nvPr>
        </p:nvSpPr>
        <p:spPr/>
        <p:txBody>
          <a:bodyPr/>
          <a:lstStyle/>
          <a:p>
            <a:fld id="{4EC1A086-AE1D-4F36-AD38-9704E45DBA3F}" type="slidenum">
              <a:rPr lang="en-US" smtClean="0"/>
              <a:t>‹#›</a:t>
            </a:fld>
            <a:endParaRPr lang="en-US"/>
          </a:p>
        </p:txBody>
      </p:sp>
    </p:spTree>
    <p:extLst>
      <p:ext uri="{BB962C8B-B14F-4D97-AF65-F5344CB8AC3E}">
        <p14:creationId xmlns:p14="http://schemas.microsoft.com/office/powerpoint/2010/main" val="1005241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CAF79-79AF-EC0A-BF49-DFF032319D1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32AF98-1586-9159-4C6E-BC1FCE534F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167698A-7B3C-9B82-B6D7-5EB8EFC8798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FE146C3-C76A-1187-A104-734331953B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3A03DDA-C638-4B13-BAF1-FA83AD347C7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843DF3-FB68-DD28-970D-8EEF7EC60C8B}"/>
              </a:ext>
            </a:extLst>
          </p:cNvPr>
          <p:cNvSpPr>
            <a:spLocks noGrp="1"/>
          </p:cNvSpPr>
          <p:nvPr>
            <p:ph type="dt" sz="half" idx="10"/>
          </p:nvPr>
        </p:nvSpPr>
        <p:spPr/>
        <p:txBody>
          <a:bodyPr/>
          <a:lstStyle/>
          <a:p>
            <a:fld id="{B57AA410-A139-4A51-A421-4052C93C9793}" type="datetimeFigureOut">
              <a:rPr lang="en-US" smtClean="0"/>
              <a:t>8/27/2023</a:t>
            </a:fld>
            <a:endParaRPr lang="en-US"/>
          </a:p>
        </p:txBody>
      </p:sp>
      <p:sp>
        <p:nvSpPr>
          <p:cNvPr id="8" name="Footer Placeholder 7">
            <a:extLst>
              <a:ext uri="{FF2B5EF4-FFF2-40B4-BE49-F238E27FC236}">
                <a16:creationId xmlns:a16="http://schemas.microsoft.com/office/drawing/2014/main" id="{40509A7D-35D2-5657-CB32-C26FE033799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D45F0B6-EF7D-0895-64AD-B9F43FC3B848}"/>
              </a:ext>
            </a:extLst>
          </p:cNvPr>
          <p:cNvSpPr>
            <a:spLocks noGrp="1"/>
          </p:cNvSpPr>
          <p:nvPr>
            <p:ph type="sldNum" sz="quarter" idx="12"/>
          </p:nvPr>
        </p:nvSpPr>
        <p:spPr/>
        <p:txBody>
          <a:bodyPr/>
          <a:lstStyle/>
          <a:p>
            <a:fld id="{4EC1A086-AE1D-4F36-AD38-9704E45DBA3F}" type="slidenum">
              <a:rPr lang="en-US" smtClean="0"/>
              <a:t>‹#›</a:t>
            </a:fld>
            <a:endParaRPr lang="en-US"/>
          </a:p>
        </p:txBody>
      </p:sp>
    </p:spTree>
    <p:extLst>
      <p:ext uri="{BB962C8B-B14F-4D97-AF65-F5344CB8AC3E}">
        <p14:creationId xmlns:p14="http://schemas.microsoft.com/office/powerpoint/2010/main" val="2412028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818A-B73C-CA16-6A65-7F4181E1127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956C49A-25C8-6AD0-006D-56237C7DCFBC}"/>
              </a:ext>
            </a:extLst>
          </p:cNvPr>
          <p:cNvSpPr>
            <a:spLocks noGrp="1"/>
          </p:cNvSpPr>
          <p:nvPr>
            <p:ph type="dt" sz="half" idx="10"/>
          </p:nvPr>
        </p:nvSpPr>
        <p:spPr/>
        <p:txBody>
          <a:bodyPr/>
          <a:lstStyle/>
          <a:p>
            <a:fld id="{B57AA410-A139-4A51-A421-4052C93C9793}" type="datetimeFigureOut">
              <a:rPr lang="en-US" smtClean="0"/>
              <a:t>8/27/2023</a:t>
            </a:fld>
            <a:endParaRPr lang="en-US"/>
          </a:p>
        </p:txBody>
      </p:sp>
      <p:sp>
        <p:nvSpPr>
          <p:cNvPr id="4" name="Footer Placeholder 3">
            <a:extLst>
              <a:ext uri="{FF2B5EF4-FFF2-40B4-BE49-F238E27FC236}">
                <a16:creationId xmlns:a16="http://schemas.microsoft.com/office/drawing/2014/main" id="{2721C001-57E3-2816-D9D6-32EC5F5675F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790E8C7-C56A-7961-D68E-8440316C8511}"/>
              </a:ext>
            </a:extLst>
          </p:cNvPr>
          <p:cNvSpPr>
            <a:spLocks noGrp="1"/>
          </p:cNvSpPr>
          <p:nvPr>
            <p:ph type="sldNum" sz="quarter" idx="12"/>
          </p:nvPr>
        </p:nvSpPr>
        <p:spPr/>
        <p:txBody>
          <a:bodyPr/>
          <a:lstStyle/>
          <a:p>
            <a:fld id="{4EC1A086-AE1D-4F36-AD38-9704E45DBA3F}" type="slidenum">
              <a:rPr lang="en-US" smtClean="0"/>
              <a:t>‹#›</a:t>
            </a:fld>
            <a:endParaRPr lang="en-US"/>
          </a:p>
        </p:txBody>
      </p:sp>
    </p:spTree>
    <p:extLst>
      <p:ext uri="{BB962C8B-B14F-4D97-AF65-F5344CB8AC3E}">
        <p14:creationId xmlns:p14="http://schemas.microsoft.com/office/powerpoint/2010/main" val="31298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F08FE5-ECEA-815F-5360-5D1B7E7D24BE}"/>
              </a:ext>
            </a:extLst>
          </p:cNvPr>
          <p:cNvSpPr>
            <a:spLocks noGrp="1"/>
          </p:cNvSpPr>
          <p:nvPr>
            <p:ph type="dt" sz="half" idx="10"/>
          </p:nvPr>
        </p:nvSpPr>
        <p:spPr/>
        <p:txBody>
          <a:bodyPr/>
          <a:lstStyle/>
          <a:p>
            <a:fld id="{B57AA410-A139-4A51-A421-4052C93C9793}" type="datetimeFigureOut">
              <a:rPr lang="en-US" smtClean="0"/>
              <a:t>8/27/2023</a:t>
            </a:fld>
            <a:endParaRPr lang="en-US"/>
          </a:p>
        </p:txBody>
      </p:sp>
      <p:sp>
        <p:nvSpPr>
          <p:cNvPr id="3" name="Footer Placeholder 2">
            <a:extLst>
              <a:ext uri="{FF2B5EF4-FFF2-40B4-BE49-F238E27FC236}">
                <a16:creationId xmlns:a16="http://schemas.microsoft.com/office/drawing/2014/main" id="{E6F36493-365C-C667-8A3E-04C476D05B4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0E4604E-4EF0-5EA2-B119-C35873A7F322}"/>
              </a:ext>
            </a:extLst>
          </p:cNvPr>
          <p:cNvSpPr>
            <a:spLocks noGrp="1"/>
          </p:cNvSpPr>
          <p:nvPr>
            <p:ph type="sldNum" sz="quarter" idx="12"/>
          </p:nvPr>
        </p:nvSpPr>
        <p:spPr/>
        <p:txBody>
          <a:bodyPr/>
          <a:lstStyle/>
          <a:p>
            <a:fld id="{4EC1A086-AE1D-4F36-AD38-9704E45DBA3F}" type="slidenum">
              <a:rPr lang="en-US" smtClean="0"/>
              <a:t>‹#›</a:t>
            </a:fld>
            <a:endParaRPr lang="en-US"/>
          </a:p>
        </p:txBody>
      </p:sp>
    </p:spTree>
    <p:extLst>
      <p:ext uri="{BB962C8B-B14F-4D97-AF65-F5344CB8AC3E}">
        <p14:creationId xmlns:p14="http://schemas.microsoft.com/office/powerpoint/2010/main" val="3901160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2B1D6-0027-5D39-3BFA-04BC13A31E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628F308-CBB1-C94C-75EB-39B9B78F6C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0A9514E-6F35-3101-9566-2F7AE59832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2E6DCE-E20A-A6DF-BC31-694D42145A21}"/>
              </a:ext>
            </a:extLst>
          </p:cNvPr>
          <p:cNvSpPr>
            <a:spLocks noGrp="1"/>
          </p:cNvSpPr>
          <p:nvPr>
            <p:ph type="dt" sz="half" idx="10"/>
          </p:nvPr>
        </p:nvSpPr>
        <p:spPr/>
        <p:txBody>
          <a:bodyPr/>
          <a:lstStyle/>
          <a:p>
            <a:fld id="{B57AA410-A139-4A51-A421-4052C93C9793}" type="datetimeFigureOut">
              <a:rPr lang="en-US" smtClean="0"/>
              <a:t>8/27/2023</a:t>
            </a:fld>
            <a:endParaRPr lang="en-US"/>
          </a:p>
        </p:txBody>
      </p:sp>
      <p:sp>
        <p:nvSpPr>
          <p:cNvPr id="6" name="Footer Placeholder 5">
            <a:extLst>
              <a:ext uri="{FF2B5EF4-FFF2-40B4-BE49-F238E27FC236}">
                <a16:creationId xmlns:a16="http://schemas.microsoft.com/office/drawing/2014/main" id="{14E7042B-2831-4F18-B022-A578F8298E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6C84D8-5AE9-BB7E-B629-5DE9E38BCD71}"/>
              </a:ext>
            </a:extLst>
          </p:cNvPr>
          <p:cNvSpPr>
            <a:spLocks noGrp="1"/>
          </p:cNvSpPr>
          <p:nvPr>
            <p:ph type="sldNum" sz="quarter" idx="12"/>
          </p:nvPr>
        </p:nvSpPr>
        <p:spPr/>
        <p:txBody>
          <a:bodyPr/>
          <a:lstStyle/>
          <a:p>
            <a:fld id="{4EC1A086-AE1D-4F36-AD38-9704E45DBA3F}" type="slidenum">
              <a:rPr lang="en-US" smtClean="0"/>
              <a:t>‹#›</a:t>
            </a:fld>
            <a:endParaRPr lang="en-US"/>
          </a:p>
        </p:txBody>
      </p:sp>
    </p:spTree>
    <p:extLst>
      <p:ext uri="{BB962C8B-B14F-4D97-AF65-F5344CB8AC3E}">
        <p14:creationId xmlns:p14="http://schemas.microsoft.com/office/powerpoint/2010/main" val="3892574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F5710-852E-ABE0-5FD3-984FD695D2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607055-90B5-E21F-C511-689B3982C0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F81F128-AC16-6263-7DBF-9F6E9CAFCB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E0936A-A3D0-2F7E-FCF3-159F5654B12B}"/>
              </a:ext>
            </a:extLst>
          </p:cNvPr>
          <p:cNvSpPr>
            <a:spLocks noGrp="1"/>
          </p:cNvSpPr>
          <p:nvPr>
            <p:ph type="dt" sz="half" idx="10"/>
          </p:nvPr>
        </p:nvSpPr>
        <p:spPr/>
        <p:txBody>
          <a:bodyPr/>
          <a:lstStyle/>
          <a:p>
            <a:fld id="{B57AA410-A139-4A51-A421-4052C93C9793}" type="datetimeFigureOut">
              <a:rPr lang="en-US" smtClean="0"/>
              <a:t>8/27/2023</a:t>
            </a:fld>
            <a:endParaRPr lang="en-US"/>
          </a:p>
        </p:txBody>
      </p:sp>
      <p:sp>
        <p:nvSpPr>
          <p:cNvPr id="6" name="Footer Placeholder 5">
            <a:extLst>
              <a:ext uri="{FF2B5EF4-FFF2-40B4-BE49-F238E27FC236}">
                <a16:creationId xmlns:a16="http://schemas.microsoft.com/office/drawing/2014/main" id="{09613B75-D46B-7DC9-F6EF-FD3A82DB6E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AA7C9E-6A9F-A9E7-FD44-D44776B504A8}"/>
              </a:ext>
            </a:extLst>
          </p:cNvPr>
          <p:cNvSpPr>
            <a:spLocks noGrp="1"/>
          </p:cNvSpPr>
          <p:nvPr>
            <p:ph type="sldNum" sz="quarter" idx="12"/>
          </p:nvPr>
        </p:nvSpPr>
        <p:spPr/>
        <p:txBody>
          <a:bodyPr/>
          <a:lstStyle/>
          <a:p>
            <a:fld id="{4EC1A086-AE1D-4F36-AD38-9704E45DBA3F}" type="slidenum">
              <a:rPr lang="en-US" smtClean="0"/>
              <a:t>‹#›</a:t>
            </a:fld>
            <a:endParaRPr lang="en-US"/>
          </a:p>
        </p:txBody>
      </p:sp>
    </p:spTree>
    <p:extLst>
      <p:ext uri="{BB962C8B-B14F-4D97-AF65-F5344CB8AC3E}">
        <p14:creationId xmlns:p14="http://schemas.microsoft.com/office/powerpoint/2010/main" val="1586082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6BEFBB-4679-6CC6-D467-89EDC603E5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6E72D5C-94FC-9B83-4828-23AC035A21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D366E7-5DF8-0D51-618E-CCE4A4ECC4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7AA410-A139-4A51-A421-4052C93C9793}" type="datetimeFigureOut">
              <a:rPr lang="en-US" smtClean="0"/>
              <a:t>8/27/2023</a:t>
            </a:fld>
            <a:endParaRPr lang="en-US"/>
          </a:p>
        </p:txBody>
      </p:sp>
      <p:sp>
        <p:nvSpPr>
          <p:cNvPr id="5" name="Footer Placeholder 4">
            <a:extLst>
              <a:ext uri="{FF2B5EF4-FFF2-40B4-BE49-F238E27FC236}">
                <a16:creationId xmlns:a16="http://schemas.microsoft.com/office/drawing/2014/main" id="{0E67C913-E9C4-C3C1-CB78-E19BF9A82F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BE0B3C2-AD52-0FC6-2FD6-BEAE732982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C1A086-AE1D-4F36-AD38-9704E45DBA3F}" type="slidenum">
              <a:rPr lang="en-US" smtClean="0"/>
              <a:t>‹#›</a:t>
            </a:fld>
            <a:endParaRPr lang="en-US"/>
          </a:p>
        </p:txBody>
      </p:sp>
    </p:spTree>
    <p:extLst>
      <p:ext uri="{BB962C8B-B14F-4D97-AF65-F5344CB8AC3E}">
        <p14:creationId xmlns:p14="http://schemas.microsoft.com/office/powerpoint/2010/main" val="4071353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6C20D04A-6EF7-4665-B131-E359AC6C5C6A}" type="datetimeFigureOut">
              <a:rPr lang="en-US" smtClean="0"/>
              <a:pPr/>
              <a:t>8/27/2023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7BC8E0A6-1D75-4B7B-8C39-611D36EF233F}" type="slidenum">
              <a:rPr lang="en-US" smtClean="0"/>
              <a:pPr/>
              <a:t>‹#›</a:t>
            </a:fld>
            <a:endParaRPr lang="en-US"/>
          </a:p>
        </p:txBody>
      </p:sp>
    </p:spTree>
    <p:extLst>
      <p:ext uri="{BB962C8B-B14F-4D97-AF65-F5344CB8AC3E}">
        <p14:creationId xmlns:p14="http://schemas.microsoft.com/office/powerpoint/2010/main" val="2781034011"/>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DB9255E-7DC4-47F9-BC8C-79645EBBB58C}"/>
              </a:ext>
            </a:extLst>
          </p:cNvPr>
          <p:cNvSpPr txBox="1"/>
          <p:nvPr/>
        </p:nvSpPr>
        <p:spPr>
          <a:xfrm>
            <a:off x="1965764" y="1719217"/>
            <a:ext cx="8330144" cy="3785652"/>
          </a:xfrm>
          <a:prstGeom prst="rect">
            <a:avLst/>
          </a:prstGeom>
          <a:noFill/>
        </p:spPr>
        <p:txBody>
          <a:bodyPr wrap="square" rtlCol="0">
            <a:spAutoFit/>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uLnTx/>
                <a:uFillTx/>
                <a:latin typeface="Calibri"/>
                <a:ea typeface="+mn-ea"/>
                <a:cs typeface="+mn-cs"/>
              </a:rPr>
              <a:t>Sermon</a:t>
            </a:r>
          </a:p>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4800" b="1"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uLnTx/>
                <a:uFillTx/>
                <a:latin typeface="Calibri"/>
                <a:ea typeface="+mn-ea"/>
                <a:cs typeface="+mn-cs"/>
              </a:rPr>
              <a:t>The Gospel in Genesis, Part 3</a:t>
            </a:r>
          </a:p>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4800" b="1" i="1"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4800" b="0" i="1" u="none" strike="noStrike" kern="1200" cap="none" spc="0" normalizeH="0" baseline="0" noProof="0" dirty="0">
                <a:ln>
                  <a:noFill/>
                </a:ln>
                <a:solidFill>
                  <a:prstClr val="white"/>
                </a:solidFill>
                <a:effectLst/>
                <a:uLnTx/>
                <a:uFillTx/>
                <a:latin typeface="Calibri"/>
                <a:ea typeface="+mn-ea"/>
                <a:cs typeface="+mn-cs"/>
              </a:rPr>
              <a:t>Jeff Smelser</a:t>
            </a:r>
          </a:p>
        </p:txBody>
      </p:sp>
    </p:spTree>
    <p:extLst>
      <p:ext uri="{BB962C8B-B14F-4D97-AF65-F5344CB8AC3E}">
        <p14:creationId xmlns:p14="http://schemas.microsoft.com/office/powerpoint/2010/main" val="2312625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1446550"/>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merely our King, but also our intercessor</a:t>
            </a:r>
          </a:p>
        </p:txBody>
      </p:sp>
      <p:sp>
        <p:nvSpPr>
          <p:cNvPr id="3" name="TextBox 2">
            <a:extLst>
              <a:ext uri="{FF2B5EF4-FFF2-40B4-BE49-F238E27FC236}">
                <a16:creationId xmlns:a16="http://schemas.microsoft.com/office/drawing/2014/main" id="{AF525F12-4523-8880-B2F8-B2F9555A48B8}"/>
              </a:ext>
            </a:extLst>
          </p:cNvPr>
          <p:cNvSpPr txBox="1"/>
          <p:nvPr/>
        </p:nvSpPr>
        <p:spPr>
          <a:xfrm>
            <a:off x="3552497" y="2713423"/>
            <a:ext cx="8135006" cy="35394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1 Timothy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This is good and acceptable in the sight of God our Savior,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who desires all men to be saved and to come to the full knowledge of the truth.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there is one God,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one mediator also between God and men, </a:t>
            </a:r>
            <a:r>
              <a:rPr kumimoji="0" lang="en-US" sz="2800" b="1"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a:t>
            </a: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man Christ Jesus</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who gave Himself as a ransom for all, the witness for this proper time.</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599267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1446550"/>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merely our King, but also our intercessor</a:t>
            </a:r>
          </a:p>
        </p:txBody>
      </p:sp>
      <p:sp>
        <p:nvSpPr>
          <p:cNvPr id="3" name="TextBox 2">
            <a:extLst>
              <a:ext uri="{FF2B5EF4-FFF2-40B4-BE49-F238E27FC236}">
                <a16:creationId xmlns:a16="http://schemas.microsoft.com/office/drawing/2014/main" id="{AF525F12-4523-8880-B2F8-B2F9555A48B8}"/>
              </a:ext>
            </a:extLst>
          </p:cNvPr>
          <p:cNvSpPr txBox="1"/>
          <p:nvPr/>
        </p:nvSpPr>
        <p:spPr>
          <a:xfrm>
            <a:off x="3552497" y="2713423"/>
            <a:ext cx="8135006" cy="35394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1 Timothy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This is good and acceptable in the sight of God our Savior,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who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desires all men to be saved</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and to come to the full knowledge of the truth.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there is one God,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one mediator also between God and men, </a:t>
            </a:r>
            <a:r>
              <a:rPr kumimoji="0" lang="en-US" sz="2800" b="1"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a:t>
            </a: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man Christ Jesus</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who gave Himself as a ransom for all, the witness for this proper time.</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516431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1446550"/>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merely our King, but also our intercessor</a:t>
            </a:r>
          </a:p>
        </p:txBody>
      </p:sp>
      <p:sp>
        <p:nvSpPr>
          <p:cNvPr id="3" name="TextBox 2">
            <a:extLst>
              <a:ext uri="{FF2B5EF4-FFF2-40B4-BE49-F238E27FC236}">
                <a16:creationId xmlns:a16="http://schemas.microsoft.com/office/drawing/2014/main" id="{AF525F12-4523-8880-B2F8-B2F9555A48B8}"/>
              </a:ext>
            </a:extLst>
          </p:cNvPr>
          <p:cNvSpPr txBox="1"/>
          <p:nvPr/>
        </p:nvSpPr>
        <p:spPr>
          <a:xfrm>
            <a:off x="3552497" y="2713423"/>
            <a:ext cx="8135006" cy="35394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1 Timothy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This is good and acceptable in the sight of God our Savior,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who desires all men to be saved and to come to the full knowledge of the truth.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there is one God,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one mediator also between God and men, </a:t>
            </a:r>
            <a:r>
              <a:rPr kumimoji="0" lang="en-US" sz="2800" b="1"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a:t>
            </a: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man Christ Jesus</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who gave Himself as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 ransom</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for all, the witness for this proper time.</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918485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1446550"/>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merely our King, but also our intercessor</a:t>
            </a:r>
          </a:p>
        </p:txBody>
      </p:sp>
      <p:sp>
        <p:nvSpPr>
          <p:cNvPr id="3" name="TextBox 2">
            <a:extLst>
              <a:ext uri="{FF2B5EF4-FFF2-40B4-BE49-F238E27FC236}">
                <a16:creationId xmlns:a16="http://schemas.microsoft.com/office/drawing/2014/main" id="{AF525F12-4523-8880-B2F8-B2F9555A48B8}"/>
              </a:ext>
            </a:extLst>
          </p:cNvPr>
          <p:cNvSpPr txBox="1"/>
          <p:nvPr/>
        </p:nvSpPr>
        <p:spPr>
          <a:xfrm>
            <a:off x="2366010" y="2713423"/>
            <a:ext cx="9321493" cy="397031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Hebrews 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Therefore, since we have a great high priest who has passed through the heavens, Jesus the Son of God, let us take hold of our confession.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we do not have a high priest who cannot sympathize with our weaknesses, but One who has been tempted in all things like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we are, yet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without sin.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Therefore let us draw near with confidence to the throne of grace, so that we may receive mercy and find grace to help in time of need.</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1599694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1446550"/>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merely our King, but also our intercessor</a:t>
            </a:r>
          </a:p>
        </p:txBody>
      </p:sp>
      <p:sp>
        <p:nvSpPr>
          <p:cNvPr id="3" name="TextBox 2">
            <a:extLst>
              <a:ext uri="{FF2B5EF4-FFF2-40B4-BE49-F238E27FC236}">
                <a16:creationId xmlns:a16="http://schemas.microsoft.com/office/drawing/2014/main" id="{AF525F12-4523-8880-B2F8-B2F9555A48B8}"/>
              </a:ext>
            </a:extLst>
          </p:cNvPr>
          <p:cNvSpPr txBox="1"/>
          <p:nvPr/>
        </p:nvSpPr>
        <p:spPr>
          <a:xfrm>
            <a:off x="2366010" y="2713423"/>
            <a:ext cx="9321493" cy="397031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Hebrews 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Therefore, since we have a great high priest who has passed through the heavens, Jesus the Son of God, let us take hold of our confession.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we do not have a high priest who cannot sympathize with our weaknesses, but One who has been tempted in all things like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we are, yet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without sin.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Therefore let us draw near with confidence to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 throne of grace</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so that we may receive mercy and find grace to help in time of need.</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10240482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1877437"/>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merely our King, but also our intercessor</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merely our Priest, but also ruler</a:t>
            </a:r>
          </a:p>
        </p:txBody>
      </p:sp>
      <p:sp>
        <p:nvSpPr>
          <p:cNvPr id="3" name="TextBox 2">
            <a:extLst>
              <a:ext uri="{FF2B5EF4-FFF2-40B4-BE49-F238E27FC236}">
                <a16:creationId xmlns:a16="http://schemas.microsoft.com/office/drawing/2014/main" id="{9F54B784-F090-C9B1-A4BD-07668D304624}"/>
              </a:ext>
            </a:extLst>
          </p:cNvPr>
          <p:cNvSpPr txBox="1"/>
          <p:nvPr/>
        </p:nvSpPr>
        <p:spPr>
          <a:xfrm>
            <a:off x="2702860" y="3348318"/>
            <a:ext cx="9298640" cy="310854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Hebrews 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this Melchizedek, king of Salem, priest of the Most High God, who met Abraham as he was returning from the slaughter of the kings and blessed him,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to whom also Abraham apportioned a tenth part of all, was first of all, by the translation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of his name</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king of righteousness</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and then also king of Salem, which is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king of peace</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8236251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1877437"/>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merely our King, but also our intercessor</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merely our Priest, but also ruler</a:t>
            </a:r>
          </a:p>
        </p:txBody>
      </p:sp>
      <p:sp>
        <p:nvSpPr>
          <p:cNvPr id="3" name="TextBox 2">
            <a:extLst>
              <a:ext uri="{FF2B5EF4-FFF2-40B4-BE49-F238E27FC236}">
                <a16:creationId xmlns:a16="http://schemas.microsoft.com/office/drawing/2014/main" id="{9F54B784-F090-C9B1-A4BD-07668D304624}"/>
              </a:ext>
            </a:extLst>
          </p:cNvPr>
          <p:cNvSpPr txBox="1"/>
          <p:nvPr/>
        </p:nvSpPr>
        <p:spPr>
          <a:xfrm>
            <a:off x="893379" y="3200401"/>
            <a:ext cx="11108121" cy="35394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Hebrews 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He has been counted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worthy of more glory than Moses</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in so much as the builder of the house has more honor than the house.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every house is built by someone, but the builder of all things is God.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Now Moses was faithful in all His house as a servant, for a testimony of those things which were to be spoken later,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Christ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was faithful</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as a Son over His house—whose house we are, if we hold fast our confidence and the boast of our hope.</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42588885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1877437"/>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merely our King, but also our intercessor</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merely our Priest, but also ruler</a:t>
            </a:r>
          </a:p>
        </p:txBody>
      </p:sp>
      <p:sp>
        <p:nvSpPr>
          <p:cNvPr id="3" name="TextBox 2">
            <a:extLst>
              <a:ext uri="{FF2B5EF4-FFF2-40B4-BE49-F238E27FC236}">
                <a16:creationId xmlns:a16="http://schemas.microsoft.com/office/drawing/2014/main" id="{9F54B784-F090-C9B1-A4BD-07668D304624}"/>
              </a:ext>
            </a:extLst>
          </p:cNvPr>
          <p:cNvSpPr txBox="1"/>
          <p:nvPr/>
        </p:nvSpPr>
        <p:spPr>
          <a:xfrm>
            <a:off x="893379" y="3200401"/>
            <a:ext cx="11108121" cy="35394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Hebrews 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He has been counted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worthy of more glory than Moses</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in so much as the builder of the house has more honor than the house.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every house is built by someone, but the builder of all things is God.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Now Moses was faithful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in all His house as a servant</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for a testimony of those things which were to be spoken later,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Christ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was faithful</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as a Son over His house—whose house we are, if we hold fast our confidence and the boast of our hope.</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15894341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1877437"/>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merely our King, but also our intercessor</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merely our Priest, but also ruler</a:t>
            </a:r>
          </a:p>
        </p:txBody>
      </p:sp>
      <p:sp>
        <p:nvSpPr>
          <p:cNvPr id="3" name="TextBox 2">
            <a:extLst>
              <a:ext uri="{FF2B5EF4-FFF2-40B4-BE49-F238E27FC236}">
                <a16:creationId xmlns:a16="http://schemas.microsoft.com/office/drawing/2014/main" id="{9F54B784-F090-C9B1-A4BD-07668D304624}"/>
              </a:ext>
            </a:extLst>
          </p:cNvPr>
          <p:cNvSpPr txBox="1"/>
          <p:nvPr/>
        </p:nvSpPr>
        <p:spPr>
          <a:xfrm>
            <a:off x="893379" y="3200401"/>
            <a:ext cx="11108121" cy="35394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Hebrews 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He has been counted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worthy of more glory than Moses</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in so much as the builder of the house has more honor than the house.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every house is built by someone, but the builder of all things is God.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Now Moses was faithful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in all His house as a servant</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for a testimony of those things which were to be spoken later,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Christ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was faithful</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as a Son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over His house</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—whose house we are, if we hold fast our confidence and the boast of our hope.</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8519579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1877437"/>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merely our King, but also our intercessor</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merely our Priest, but also ruler</a:t>
            </a:r>
          </a:p>
        </p:txBody>
      </p:sp>
      <p:sp>
        <p:nvSpPr>
          <p:cNvPr id="3" name="TextBox 2">
            <a:extLst>
              <a:ext uri="{FF2B5EF4-FFF2-40B4-BE49-F238E27FC236}">
                <a16:creationId xmlns:a16="http://schemas.microsoft.com/office/drawing/2014/main" id="{9F54B784-F090-C9B1-A4BD-07668D304624}"/>
              </a:ext>
            </a:extLst>
          </p:cNvPr>
          <p:cNvSpPr txBox="1"/>
          <p:nvPr/>
        </p:nvSpPr>
        <p:spPr>
          <a:xfrm>
            <a:off x="5755341" y="3200401"/>
            <a:ext cx="6246159" cy="138499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Matthew 28:19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All authority has been given to Me in heaven and on earth… </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2570109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3055619" y="1396562"/>
            <a:ext cx="6454141" cy="267765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Galatians 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8 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And the Scripture, foreseeing that God would justify the Gentiles by faith, </a:t>
            </a:r>
            <a:r>
              <a:rPr kumimoji="0" lang="en-US" sz="2800" b="0" i="0" u="sng" strike="noStrike" kern="1200" cap="none" spc="0" normalizeH="0" baseline="0" noProof="0" dirty="0">
                <a:ln>
                  <a:noFill/>
                </a:ln>
                <a:solidFill>
                  <a:prstClr val="black"/>
                </a:solidFill>
                <a:effectLst/>
                <a:highlight>
                  <a:srgbClr val="FFFF00"/>
                </a:highlight>
                <a:uLnTx/>
                <a:uFillTx/>
                <a:latin typeface="Palatino Linotype" panose="02040502050505030304" pitchFamily="18" charset="0"/>
                <a:ea typeface="+mn-ea"/>
                <a:cs typeface="+mn-cs"/>
              </a:rPr>
              <a:t>proclaimed the gospel beforehand to Abraham</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r>
              <a:rPr kumimoji="0" lang="en-US" sz="2800" b="0" i="1"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saying</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r>
              <a:rPr kumimoji="0" lang="en-US" sz="2800" b="0" i="0" u="none" strike="noStrike" kern="1200" cap="small" spc="0" normalizeH="0" baseline="0" noProof="0" dirty="0">
                <a:ln>
                  <a:noFill/>
                </a:ln>
                <a:solidFill>
                  <a:prstClr val="black"/>
                </a:solidFill>
                <a:effectLst/>
                <a:uLnTx/>
                <a:uFillTx/>
                <a:latin typeface="Palatino Linotype" panose="02040502050505030304" pitchFamily="18" charset="0"/>
                <a:ea typeface="+mn-ea"/>
                <a:cs typeface="+mn-cs"/>
              </a:rPr>
              <a:t>All the nations will be blessed in you</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p>
        </p:txBody>
      </p:sp>
    </p:spTree>
    <p:extLst>
      <p:ext uri="{BB962C8B-B14F-4D97-AF65-F5344CB8AC3E}">
        <p14:creationId xmlns:p14="http://schemas.microsoft.com/office/powerpoint/2010/main" val="4130714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255454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Justification by Faith</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All the Seed</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Free Sons of Promise</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Gave His Only Begotten Son</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1" name="Picture 10">
            <a:extLst>
              <a:ext uri="{FF2B5EF4-FFF2-40B4-BE49-F238E27FC236}">
                <a16:creationId xmlns:a16="http://schemas.microsoft.com/office/drawing/2014/main" id="{E6C525DF-93B7-AE26-53FC-5158594BAB16}"/>
              </a:ext>
            </a:extLst>
          </p:cNvPr>
          <p:cNvPicPr>
            <a:picLocks noChangeAspect="1"/>
          </p:cNvPicPr>
          <p:nvPr/>
        </p:nvPicPr>
        <p:blipFill rotWithShape="1">
          <a:blip r:embed="rId2"/>
          <a:srcRect l="53423" t="12711" r="8143"/>
          <a:stretch/>
        </p:blipFill>
        <p:spPr>
          <a:xfrm>
            <a:off x="8697" y="0"/>
            <a:ext cx="9024467" cy="7057079"/>
          </a:xfrm>
          <a:prstGeom prst="rect">
            <a:avLst/>
          </a:prstGeom>
        </p:spPr>
      </p:pic>
      <p:sp>
        <p:nvSpPr>
          <p:cNvPr id="6" name="TextBox 5">
            <a:extLst>
              <a:ext uri="{FF2B5EF4-FFF2-40B4-BE49-F238E27FC236}">
                <a16:creationId xmlns:a16="http://schemas.microsoft.com/office/drawing/2014/main" id="{C6087B9C-87D3-C21F-F1E0-5B0265554A3A}"/>
              </a:ext>
            </a:extLst>
          </p:cNvPr>
          <p:cNvSpPr txBox="1"/>
          <p:nvPr/>
        </p:nvSpPr>
        <p:spPr>
          <a:xfrm>
            <a:off x="6513344" y="674467"/>
            <a:ext cx="4529797" cy="107721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Two Flaws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of Modern Evangelicalism</a:t>
            </a:r>
          </a:p>
        </p:txBody>
      </p:sp>
      <p:sp>
        <p:nvSpPr>
          <p:cNvPr id="7" name="TextBox 6">
            <a:extLst>
              <a:ext uri="{FF2B5EF4-FFF2-40B4-BE49-F238E27FC236}">
                <a16:creationId xmlns:a16="http://schemas.microsoft.com/office/drawing/2014/main" id="{6EC15228-95E6-4252-B8FC-2D38828CFCF0}"/>
              </a:ext>
            </a:extLst>
          </p:cNvPr>
          <p:cNvSpPr txBox="1"/>
          <p:nvPr/>
        </p:nvSpPr>
        <p:spPr>
          <a:xfrm>
            <a:off x="5261317" y="1771993"/>
            <a:ext cx="6778284" cy="1077218"/>
          </a:xfrm>
          <a:prstGeom prst="rect">
            <a:avLst/>
          </a:prstGeom>
          <a:noFill/>
        </p:spPr>
        <p:txBody>
          <a:bodyPr wrap="square" rtlCol="0">
            <a:spAutoFit/>
          </a:bodyPr>
          <a:lstStyle/>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3200" b="1"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Misconstruing Justification by Faith</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3200" b="1"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Seeing Fleshly Israel as the Seed</a:t>
            </a:r>
          </a:p>
        </p:txBody>
      </p:sp>
      <p:sp>
        <p:nvSpPr>
          <p:cNvPr id="12" name="Arrow: Bent 11">
            <a:extLst>
              <a:ext uri="{FF2B5EF4-FFF2-40B4-BE49-F238E27FC236}">
                <a16:creationId xmlns:a16="http://schemas.microsoft.com/office/drawing/2014/main" id="{C64AABE7-D9B6-42B9-FBFC-95AC77D86E7F}"/>
              </a:ext>
            </a:extLst>
          </p:cNvPr>
          <p:cNvSpPr/>
          <p:nvPr/>
        </p:nvSpPr>
        <p:spPr>
          <a:xfrm rot="16200000" flipH="1">
            <a:off x="5765726" y="-3480658"/>
            <a:ext cx="833411" cy="10285052"/>
          </a:xfrm>
          <a:prstGeom prst="bentArrow">
            <a:avLst>
              <a:gd name="adj1" fmla="val 57270"/>
              <a:gd name="adj2" fmla="val 50000"/>
              <a:gd name="adj3" fmla="val 26955"/>
              <a:gd name="adj4" fmla="val 73045"/>
            </a:avLst>
          </a:prstGeom>
          <a:solidFill>
            <a:schemeClr val="accent1">
              <a:alpha val="32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79583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22" presetClass="entr" presetSubtype="2"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wipe(right)">
                                      <p:cBhvr>
                                        <p:cTn id="13" dur="5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nodeType="clickEffect">
                                  <p:stCondLst>
                                    <p:cond delay="0"/>
                                  </p:stCondLst>
                                  <p:childTnLst>
                                    <p:set>
                                      <p:cBhvr>
                                        <p:cTn id="17" dur="1" fill="hold">
                                          <p:stCondLst>
                                            <p:cond delay="0"/>
                                          </p:stCondLst>
                                        </p:cTn>
                                        <p:tgtEl>
                                          <p:spTgt spid="11"/>
                                        </p:tgtEl>
                                        <p:attrNameLst>
                                          <p:attrName>style.visibility</p:attrName>
                                        </p:attrNameLst>
                                      </p:cBhvr>
                                      <p:to>
                                        <p:strVal val="hidden"/>
                                      </p:to>
                                    </p:set>
                                  </p:childTnLst>
                                </p:cTn>
                              </p:par>
                              <p:par>
                                <p:cTn id="18" presetID="1" presetClass="exit" presetSubtype="0" fill="hold" grpId="1" nodeType="withEffect">
                                  <p:stCondLst>
                                    <p:cond delay="0"/>
                                  </p:stCondLst>
                                  <p:childTnLst>
                                    <p:set>
                                      <p:cBhvr>
                                        <p:cTn id="19" dur="1" fill="hold">
                                          <p:stCondLst>
                                            <p:cond delay="0"/>
                                          </p:stCondLst>
                                        </p:cTn>
                                        <p:tgtEl>
                                          <p:spTgt spid="12"/>
                                        </p:tgtEl>
                                        <p:attrNameLst>
                                          <p:attrName>style.visibility</p:attrName>
                                        </p:attrNameLst>
                                      </p:cBhvr>
                                      <p:to>
                                        <p:strVal val="hidden"/>
                                      </p:to>
                                    </p:set>
                                  </p:childTnLst>
                                </p:cTn>
                              </p:par>
                              <p:par>
                                <p:cTn id="20" presetID="1" presetClass="entr" presetSubtype="0" fill="hold" grpId="0" nodeType="with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uiExpand="1" build="p"/>
      <p:bldP spid="12" grpId="0" animBg="1"/>
      <p:bldP spid="12" grpId="1" animBg="1"/>
    </p:bld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58477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Justification by Faith</a:t>
            </a:r>
          </a:p>
        </p:txBody>
      </p:sp>
      <p:sp>
        <p:nvSpPr>
          <p:cNvPr id="2" name="TextBox 1">
            <a:extLst>
              <a:ext uri="{FF2B5EF4-FFF2-40B4-BE49-F238E27FC236}">
                <a16:creationId xmlns:a16="http://schemas.microsoft.com/office/drawing/2014/main" id="{CDF1DDAD-C137-B96D-2D8F-25FE7F7D8214}"/>
              </a:ext>
            </a:extLst>
          </p:cNvPr>
          <p:cNvSpPr txBox="1"/>
          <p:nvPr/>
        </p:nvSpPr>
        <p:spPr>
          <a:xfrm>
            <a:off x="3944471" y="1867037"/>
            <a:ext cx="4141695"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We need to able to speak as the Oracles of God</a:t>
            </a:r>
          </a:p>
        </p:txBody>
      </p:sp>
    </p:spTree>
    <p:extLst>
      <p:ext uri="{BB962C8B-B14F-4D97-AF65-F5344CB8AC3E}">
        <p14:creationId xmlns:p14="http://schemas.microsoft.com/office/powerpoint/2010/main" val="280408240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8" y="1282262"/>
            <a:ext cx="11161987" cy="255454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Justification by Faith</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Genesis 15, because of faith, </a:t>
            </a:r>
            <a:r>
              <a:rPr kumimoji="0" lang="en-US" sz="3200" b="0" i="0" u="none" strike="noStrike" kern="1200" cap="none" spc="0" normalizeH="0" baseline="0" noProof="0" dirty="0">
                <a:ln>
                  <a:noFill/>
                </a:ln>
                <a:solidFill>
                  <a:srgbClr val="000000"/>
                </a:solidFill>
                <a:effectLst/>
                <a:uLnTx/>
                <a:uFillTx/>
                <a:latin typeface="system-ui"/>
                <a:ea typeface="+mn-ea"/>
                <a:cs typeface="+mn-cs"/>
              </a:rPr>
              <a:t>counted it to him as righteousness</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000000"/>
                </a:solidFill>
                <a:effectLst/>
                <a:uLnTx/>
                <a:uFillTx/>
                <a:latin typeface="system-ui"/>
                <a:ea typeface="+mn-ea"/>
                <a:cs typeface="+mn-cs"/>
              </a:rPr>
              <a:t>Was Abram completely righteous in his own right?</a:t>
            </a: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3B6DA9CC-AFBC-2456-38F8-89034DDB1366}"/>
              </a:ext>
            </a:extLst>
          </p:cNvPr>
          <p:cNvSpPr txBox="1"/>
          <p:nvPr/>
        </p:nvSpPr>
        <p:spPr>
          <a:xfrm>
            <a:off x="1885070" y="3426099"/>
            <a:ext cx="9706707" cy="2677656"/>
          </a:xfrm>
          <a:prstGeom prst="rect">
            <a:avLst/>
          </a:prstGeom>
          <a:solidFill>
            <a:schemeClr val="bg1">
              <a:lumMod val="95000"/>
            </a:schemeClr>
          </a:solidFill>
          <a:ln>
            <a:solidFill>
              <a:schemeClr val="tx1"/>
            </a:solidFill>
          </a:ln>
          <a:effectLst>
            <a:outerShdw blurRad="50800" dist="76200" dir="13500000" algn="br" rotWithShape="0">
              <a:prstClr val="black">
                <a:alpha val="40000"/>
              </a:prstClr>
            </a:outerShdw>
          </a:effec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Genesis 15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He brought him outside and said, “Now look toward the heavens, and number the stars, if you are able to number them.” And He said to him, “So shall your seed be.”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Then he believed in Yahweh; and He counted it to him as righteousness.</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578436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par>
                                <p:cTn id="19" presetID="1" presetClass="exit" presetSubtype="0" fill="hold" grpId="1" nodeType="withEffect">
                                  <p:stCondLst>
                                    <p:cond delay="0"/>
                                  </p:stCondLst>
                                  <p:childTnLst>
                                    <p:set>
                                      <p:cBhvr>
                                        <p:cTn id="20" dur="1" fill="hold">
                                          <p:stCondLst>
                                            <p:cond delay="0"/>
                                          </p:stCondLst>
                                        </p:cTn>
                                        <p:tgtEl>
                                          <p:spTgt spid="6">
                                            <p:txEl>
                                              <p:pRg st="0" end="0"/>
                                            </p:txEl>
                                          </p:spTgt>
                                        </p:tgtEl>
                                        <p:attrNameLst>
                                          <p:attrName>style.visibility</p:attrName>
                                        </p:attrNameLst>
                                      </p:cBhvr>
                                      <p:to>
                                        <p:strVal val="hidden"/>
                                      </p:to>
                                    </p:set>
                                  </p:childTnLst>
                                </p:cTn>
                              </p:par>
                              <p:par>
                                <p:cTn id="21" presetID="1" presetClass="exit" presetSubtype="0" fill="hold" grpId="1" nodeType="withEffect">
                                  <p:stCondLst>
                                    <p:cond delay="0"/>
                                  </p:stCondLst>
                                  <p:childTnLst>
                                    <p:set>
                                      <p:cBhvr>
                                        <p:cTn id="22" dur="1" fill="hold">
                                          <p:stCondLst>
                                            <p:cond delay="0"/>
                                          </p:stCondLst>
                                        </p:cTn>
                                        <p:tgtEl>
                                          <p:spTgt spid="6">
                                            <p:txEl>
                                              <p:pRg st="1" end="1"/>
                                            </p:txEl>
                                          </p:spTgt>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6">
                                            <p:txEl>
                                              <p:pRg st="2" end="2"/>
                                            </p:txEl>
                                          </p:spTgt>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6">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animBg="1"/>
      <p:bldP spid="6" grpId="1" build="allAtOnce" animBg="1"/>
    </p:bld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8" y="1282262"/>
            <a:ext cx="11161987" cy="1569660"/>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Justification by Faith</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Romans 1-3</a:t>
            </a:r>
          </a:p>
        </p:txBody>
      </p:sp>
      <p:sp>
        <p:nvSpPr>
          <p:cNvPr id="6" name="TextBox 5">
            <a:extLst>
              <a:ext uri="{FF2B5EF4-FFF2-40B4-BE49-F238E27FC236}">
                <a16:creationId xmlns:a16="http://schemas.microsoft.com/office/drawing/2014/main" id="{3B6DA9CC-AFBC-2456-38F8-89034DDB1366}"/>
              </a:ext>
            </a:extLst>
          </p:cNvPr>
          <p:cNvSpPr txBox="1"/>
          <p:nvPr/>
        </p:nvSpPr>
        <p:spPr>
          <a:xfrm>
            <a:off x="2151628" y="2926372"/>
            <a:ext cx="7888743" cy="2677656"/>
          </a:xfrm>
          <a:prstGeom prst="rect">
            <a:avLst/>
          </a:prstGeom>
          <a:solidFill>
            <a:schemeClr val="bg1">
              <a:lumMod val="95000"/>
            </a:schemeClr>
          </a:solidFill>
          <a:ln>
            <a:solidFill>
              <a:schemeClr val="tx1"/>
            </a:solidFill>
          </a:ln>
          <a:effectLst>
            <a:outerShdw blurRad="50800" dist="76200" dir="13500000" algn="br" rotWithShape="0">
              <a:prstClr val="black">
                <a:alpha val="40000"/>
              </a:prstClr>
            </a:outerShdw>
          </a:effec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Romans 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2 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For if Abraham was justified by works, he has something to boast about—but not before God! </a:t>
            </a:r>
            <a:r>
              <a:rPr kumimoji="0" lang="en-US" sz="2800" b="1"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3 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For what does the Scripture say? “</a:t>
            </a:r>
            <a:r>
              <a:rPr kumimoji="0" lang="en-US" sz="2800" b="0" i="0" u="none" strike="noStrike" kern="1200" cap="small" spc="0" normalizeH="0" baseline="0" noProof="0" dirty="0">
                <a:ln>
                  <a:noFill/>
                </a:ln>
                <a:solidFill>
                  <a:prstClr val="black"/>
                </a:solidFill>
                <a:effectLst/>
                <a:uLnTx/>
                <a:uFillTx/>
                <a:latin typeface="Palatino Linotype" panose="02040502050505030304" pitchFamily="18" charset="0"/>
                <a:ea typeface="+mn-ea"/>
                <a:cs typeface="+mn-cs"/>
              </a:rPr>
              <a:t>Abraham believed God, and it was counted to him as righteousness</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t>
            </a:r>
          </a:p>
        </p:txBody>
      </p:sp>
      <p:sp>
        <p:nvSpPr>
          <p:cNvPr id="3" name="TextBox 2">
            <a:extLst>
              <a:ext uri="{FF2B5EF4-FFF2-40B4-BE49-F238E27FC236}">
                <a16:creationId xmlns:a16="http://schemas.microsoft.com/office/drawing/2014/main" id="{0F5E4C85-2A61-25B5-BE38-916FB05B759F}"/>
              </a:ext>
            </a:extLst>
          </p:cNvPr>
          <p:cNvSpPr txBox="1"/>
          <p:nvPr/>
        </p:nvSpPr>
        <p:spPr>
          <a:xfrm>
            <a:off x="179595" y="5694057"/>
            <a:ext cx="11875770" cy="95410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4:12 (ESV)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0" i="0" u="none" strike="noStrike" kern="1200" cap="none" spc="0" normalizeH="0" baseline="0" noProof="0" dirty="0">
                <a:ln>
                  <a:noFill/>
                </a:ln>
                <a:solidFill>
                  <a:srgbClr val="001320"/>
                </a:solidFill>
                <a:effectLst/>
                <a:uLnTx/>
                <a:uFillTx/>
                <a:latin typeface="Palatino Linotype" panose="02040502050505030304" pitchFamily="18" charset="0"/>
                <a:ea typeface="+mn-ea"/>
                <a:cs typeface="+mn-cs"/>
              </a:rPr>
              <a:t>walk in the footsteps of the faith that our father Abraham had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1320"/>
                </a:solidFill>
                <a:effectLst/>
                <a:uLnTx/>
                <a:uFillTx/>
                <a:latin typeface="Palatino Linotype" panose="02040502050505030304" pitchFamily="18" charset="0"/>
                <a:ea typeface="+mn-ea"/>
                <a:cs typeface="+mn-cs"/>
              </a:rPr>
              <a:t>Hebrews 8:11</a:t>
            </a:r>
            <a:r>
              <a:rPr kumimoji="0" lang="en-US" sz="2800" b="0" i="0" u="none" strike="noStrike" kern="1200" cap="none" spc="0" normalizeH="0" baseline="0" noProof="0" dirty="0">
                <a:ln>
                  <a:noFill/>
                </a:ln>
                <a:solidFill>
                  <a:srgbClr val="001320"/>
                </a:solidFill>
                <a:effectLst/>
                <a:uLnTx/>
                <a:uFillTx/>
                <a:latin typeface="Palatino Linotype" panose="02040502050505030304" pitchFamily="18" charset="0"/>
                <a:ea typeface="+mn-ea"/>
                <a:cs typeface="+mn-cs"/>
              </a:rPr>
              <a:t>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By faith Abraham, when he was called, obeyed…</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010417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animBg="1"/>
    </p:bld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7" name="TextBox 6">
            <a:extLst>
              <a:ext uri="{FF2B5EF4-FFF2-40B4-BE49-F238E27FC236}">
                <a16:creationId xmlns:a16="http://schemas.microsoft.com/office/drawing/2014/main" id="{92EC43C0-0153-E566-9AF9-FFD04F966225}"/>
              </a:ext>
            </a:extLst>
          </p:cNvPr>
          <p:cNvSpPr txBox="1"/>
          <p:nvPr/>
        </p:nvSpPr>
        <p:spPr>
          <a:xfrm>
            <a:off x="918779" y="1037690"/>
            <a:ext cx="7641021" cy="58477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All the Seed</a:t>
            </a:r>
          </a:p>
        </p:txBody>
      </p:sp>
    </p:spTree>
    <p:extLst>
      <p:ext uri="{BB962C8B-B14F-4D97-AF65-F5344CB8AC3E}">
        <p14:creationId xmlns:p14="http://schemas.microsoft.com/office/powerpoint/2010/main" val="9584283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255454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Justification by Faith</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All the Seed</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Free Sons of Promise</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Gave His Only Begotten Son</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Right Brace 1">
            <a:extLst>
              <a:ext uri="{FF2B5EF4-FFF2-40B4-BE49-F238E27FC236}">
                <a16:creationId xmlns:a16="http://schemas.microsoft.com/office/drawing/2014/main" id="{5EE38D21-6232-3284-728D-A2A7E8E605E1}"/>
              </a:ext>
            </a:extLst>
          </p:cNvPr>
          <p:cNvSpPr/>
          <p:nvPr/>
        </p:nvSpPr>
        <p:spPr>
          <a:xfrm>
            <a:off x="4766310" y="1737360"/>
            <a:ext cx="289784" cy="10287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97E1B619-2E34-C715-9C10-C2099C99107C}"/>
              </a:ext>
            </a:extLst>
          </p:cNvPr>
          <p:cNvSpPr txBox="1"/>
          <p:nvPr/>
        </p:nvSpPr>
        <p:spPr>
          <a:xfrm>
            <a:off x="5362302" y="1559212"/>
            <a:ext cx="5351930" cy="138499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The Seed is defined by Faith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Therefore, the Seed is not just Israel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Nor does it include all Israel</a:t>
            </a:r>
          </a:p>
        </p:txBody>
      </p:sp>
    </p:spTree>
    <p:extLst>
      <p:ext uri="{BB962C8B-B14F-4D97-AF65-F5344CB8AC3E}">
        <p14:creationId xmlns:p14="http://schemas.microsoft.com/office/powerpoint/2010/main" val="276001403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3" name="TextBox 2">
            <a:extLst>
              <a:ext uri="{FF2B5EF4-FFF2-40B4-BE49-F238E27FC236}">
                <a16:creationId xmlns:a16="http://schemas.microsoft.com/office/drawing/2014/main" id="{8EE09F13-3CC9-E9DD-FF57-F57546786FF3}"/>
              </a:ext>
            </a:extLst>
          </p:cNvPr>
          <p:cNvSpPr txBox="1"/>
          <p:nvPr/>
        </p:nvSpPr>
        <p:spPr>
          <a:xfrm>
            <a:off x="893379" y="2036308"/>
            <a:ext cx="11112500" cy="35394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Galatians 3:1-5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Galatians 3:6-9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Just as Abraham </a:t>
            </a:r>
            <a:r>
              <a:rPr kumimoji="0" lang="en-US" sz="28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believed God and it was counted to him as righteousness</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7 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so know that those who are of faith, those are sons of Abraham.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8 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the Scripture, foreseeing that God would justify the Gentiles by faith, proclaimed the gospel beforehand to Abraham,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saying</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All the nations will be blessed in you</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9 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So then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those who are of faith</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are blessed with Abraham, the believer.</a:t>
            </a:r>
          </a:p>
        </p:txBody>
      </p:sp>
      <p:sp>
        <p:nvSpPr>
          <p:cNvPr id="6" name="TextBox 5">
            <a:extLst>
              <a:ext uri="{FF2B5EF4-FFF2-40B4-BE49-F238E27FC236}">
                <a16:creationId xmlns:a16="http://schemas.microsoft.com/office/drawing/2014/main" id="{3308D872-308A-9E1F-0D5E-93C90CF03C63}"/>
              </a:ext>
            </a:extLst>
          </p:cNvPr>
          <p:cNvSpPr txBox="1"/>
          <p:nvPr/>
        </p:nvSpPr>
        <p:spPr>
          <a:xfrm>
            <a:off x="3263900" y="5689600"/>
            <a:ext cx="527050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Not Just Jews!</a:t>
            </a:r>
          </a:p>
        </p:txBody>
      </p:sp>
      <p:sp>
        <p:nvSpPr>
          <p:cNvPr id="7" name="TextBox 6">
            <a:extLst>
              <a:ext uri="{FF2B5EF4-FFF2-40B4-BE49-F238E27FC236}">
                <a16:creationId xmlns:a16="http://schemas.microsoft.com/office/drawing/2014/main" id="{92EC43C0-0153-E566-9AF9-FFD04F966225}"/>
              </a:ext>
            </a:extLst>
          </p:cNvPr>
          <p:cNvSpPr txBox="1"/>
          <p:nvPr/>
        </p:nvSpPr>
        <p:spPr>
          <a:xfrm>
            <a:off x="918779" y="1037690"/>
            <a:ext cx="7641021" cy="58477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All the Seed</a:t>
            </a:r>
          </a:p>
        </p:txBody>
      </p:sp>
    </p:spTree>
    <p:extLst>
      <p:ext uri="{BB962C8B-B14F-4D97-AF65-F5344CB8AC3E}">
        <p14:creationId xmlns:p14="http://schemas.microsoft.com/office/powerpoint/2010/main" val="40299962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3" name="TextBox 2">
            <a:extLst>
              <a:ext uri="{FF2B5EF4-FFF2-40B4-BE49-F238E27FC236}">
                <a16:creationId xmlns:a16="http://schemas.microsoft.com/office/drawing/2014/main" id="{8EE09F13-3CC9-E9DD-FF57-F57546786FF3}"/>
              </a:ext>
            </a:extLst>
          </p:cNvPr>
          <p:cNvSpPr txBox="1"/>
          <p:nvPr/>
        </p:nvSpPr>
        <p:spPr>
          <a:xfrm>
            <a:off x="893379" y="2036308"/>
            <a:ext cx="11112500"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Genesis 15-17</a:t>
            </a:r>
            <a:endPar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p:txBody>
      </p:sp>
      <p:sp>
        <p:nvSpPr>
          <p:cNvPr id="2" name="TextBox 1">
            <a:extLst>
              <a:ext uri="{FF2B5EF4-FFF2-40B4-BE49-F238E27FC236}">
                <a16:creationId xmlns:a16="http://schemas.microsoft.com/office/drawing/2014/main" id="{9E0E88E3-1301-4308-823B-C411E3E21135}"/>
              </a:ext>
            </a:extLst>
          </p:cNvPr>
          <p:cNvSpPr txBox="1"/>
          <p:nvPr/>
        </p:nvSpPr>
        <p:spPr>
          <a:xfrm>
            <a:off x="918779" y="1037690"/>
            <a:ext cx="7641021" cy="58477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All the Seed</a:t>
            </a:r>
          </a:p>
        </p:txBody>
      </p:sp>
      <p:sp>
        <p:nvSpPr>
          <p:cNvPr id="6" name="Rectangle 5">
            <a:extLst>
              <a:ext uri="{FF2B5EF4-FFF2-40B4-BE49-F238E27FC236}">
                <a16:creationId xmlns:a16="http://schemas.microsoft.com/office/drawing/2014/main" id="{00DF5F90-ED58-BE6C-D7C8-7D80272F60FF}"/>
              </a:ext>
            </a:extLst>
          </p:cNvPr>
          <p:cNvSpPr/>
          <p:nvPr/>
        </p:nvSpPr>
        <p:spPr>
          <a:xfrm>
            <a:off x="4193163" y="1028700"/>
            <a:ext cx="7944513" cy="52322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12</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13</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14</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15</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16</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17</a:t>
            </a:r>
          </a:p>
        </p:txBody>
      </p:sp>
      <p:sp>
        <p:nvSpPr>
          <p:cNvPr id="7" name="Arrow: Up 6">
            <a:extLst>
              <a:ext uri="{FF2B5EF4-FFF2-40B4-BE49-F238E27FC236}">
                <a16:creationId xmlns:a16="http://schemas.microsoft.com/office/drawing/2014/main" id="{D1595484-A849-AAE1-41E2-B83C6405F459}"/>
              </a:ext>
            </a:extLst>
          </p:cNvPr>
          <p:cNvSpPr/>
          <p:nvPr/>
        </p:nvSpPr>
        <p:spPr>
          <a:xfrm>
            <a:off x="4626707" y="1622465"/>
            <a:ext cx="1117600" cy="803235"/>
          </a:xfrm>
          <a:prstGeom prst="upArrow">
            <a:avLst/>
          </a:prstGeom>
          <a:solidFill>
            <a:srgbClr val="FFFF00"/>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75</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Arrow: Up 7">
            <a:extLst>
              <a:ext uri="{FF2B5EF4-FFF2-40B4-BE49-F238E27FC236}">
                <a16:creationId xmlns:a16="http://schemas.microsoft.com/office/drawing/2014/main" id="{CB9CB3CB-0F4A-F4ED-59FE-9207AF299A32}"/>
              </a:ext>
            </a:extLst>
          </p:cNvPr>
          <p:cNvSpPr/>
          <p:nvPr/>
        </p:nvSpPr>
        <p:spPr>
          <a:xfrm>
            <a:off x="8943148" y="1606049"/>
            <a:ext cx="1117600" cy="803235"/>
          </a:xfrm>
          <a:prstGeom prst="upArrow">
            <a:avLst/>
          </a:prstGeom>
          <a:solidFill>
            <a:srgbClr val="FFFF00"/>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85</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Arrow: Up 8">
            <a:extLst>
              <a:ext uri="{FF2B5EF4-FFF2-40B4-BE49-F238E27FC236}">
                <a16:creationId xmlns:a16="http://schemas.microsoft.com/office/drawing/2014/main" id="{9F47D373-FC2D-825D-E1B8-2EE275C2D921}"/>
              </a:ext>
            </a:extLst>
          </p:cNvPr>
          <p:cNvSpPr/>
          <p:nvPr/>
        </p:nvSpPr>
        <p:spPr>
          <a:xfrm>
            <a:off x="9827065" y="1603705"/>
            <a:ext cx="1117600" cy="803235"/>
          </a:xfrm>
          <a:prstGeom prst="upArrow">
            <a:avLst/>
          </a:prstGeom>
          <a:solidFill>
            <a:srgbClr val="FFFF00"/>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86</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Arrow: Up 9">
            <a:extLst>
              <a:ext uri="{FF2B5EF4-FFF2-40B4-BE49-F238E27FC236}">
                <a16:creationId xmlns:a16="http://schemas.microsoft.com/office/drawing/2014/main" id="{DD14D85B-903D-6A1F-FF70-F186E22C0BE8}"/>
              </a:ext>
            </a:extLst>
          </p:cNvPr>
          <p:cNvSpPr/>
          <p:nvPr/>
        </p:nvSpPr>
        <p:spPr>
          <a:xfrm>
            <a:off x="10797737" y="1603704"/>
            <a:ext cx="1117600" cy="803235"/>
          </a:xfrm>
          <a:prstGeom prst="upArrow">
            <a:avLst/>
          </a:prstGeom>
          <a:solidFill>
            <a:srgbClr val="FFFF00"/>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99</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Arrow: Up 10">
            <a:extLst>
              <a:ext uri="{FF2B5EF4-FFF2-40B4-BE49-F238E27FC236}">
                <a16:creationId xmlns:a16="http://schemas.microsoft.com/office/drawing/2014/main" id="{95F0357C-6CDD-891F-113E-26BD7ED06A90}"/>
              </a:ext>
            </a:extLst>
          </p:cNvPr>
          <p:cNvSpPr/>
          <p:nvPr/>
        </p:nvSpPr>
        <p:spPr>
          <a:xfrm>
            <a:off x="8161989" y="1573571"/>
            <a:ext cx="883156" cy="3237580"/>
          </a:xfrm>
          <a:prstGeom prst="upArrow">
            <a:avLst/>
          </a:prstGeom>
          <a:solidFill>
            <a:srgbClr val="C00000"/>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vert="vert27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Counted Righteous</a:t>
            </a:r>
          </a:p>
        </p:txBody>
      </p:sp>
      <p:sp>
        <p:nvSpPr>
          <p:cNvPr id="13" name="Arrow: Up 12">
            <a:extLst>
              <a:ext uri="{FF2B5EF4-FFF2-40B4-BE49-F238E27FC236}">
                <a16:creationId xmlns:a16="http://schemas.microsoft.com/office/drawing/2014/main" id="{841FDA59-A43B-06FB-C092-4A19969F3CC8}"/>
              </a:ext>
            </a:extLst>
          </p:cNvPr>
          <p:cNvSpPr/>
          <p:nvPr/>
        </p:nvSpPr>
        <p:spPr>
          <a:xfrm>
            <a:off x="11338941" y="1571226"/>
            <a:ext cx="883156" cy="3237579"/>
          </a:xfrm>
          <a:prstGeom prst="upArrow">
            <a:avLst/>
          </a:prstGeom>
          <a:solidFill>
            <a:srgbClr val="C00000"/>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vert="vert27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Circumcised</a:t>
            </a:r>
          </a:p>
        </p:txBody>
      </p:sp>
      <p:sp>
        <p:nvSpPr>
          <p:cNvPr id="5" name="Arrow: Up 4">
            <a:extLst>
              <a:ext uri="{FF2B5EF4-FFF2-40B4-BE49-F238E27FC236}">
                <a16:creationId xmlns:a16="http://schemas.microsoft.com/office/drawing/2014/main" id="{5FA8BA2E-83FB-117B-0D4E-B495D2986924}"/>
              </a:ext>
            </a:extLst>
          </p:cNvPr>
          <p:cNvSpPr/>
          <p:nvPr/>
        </p:nvSpPr>
        <p:spPr>
          <a:xfrm>
            <a:off x="5926789" y="1573571"/>
            <a:ext cx="883156" cy="3237580"/>
          </a:xfrm>
          <a:prstGeom prst="upArrow">
            <a:avLst/>
          </a:prstGeom>
          <a:solidFill>
            <a:srgbClr val="0070C0"/>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vert="vert27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Lot goes to Sodom</a:t>
            </a:r>
          </a:p>
        </p:txBody>
      </p:sp>
      <p:sp>
        <p:nvSpPr>
          <p:cNvPr id="12" name="Arrow: Up 11">
            <a:extLst>
              <a:ext uri="{FF2B5EF4-FFF2-40B4-BE49-F238E27FC236}">
                <a16:creationId xmlns:a16="http://schemas.microsoft.com/office/drawing/2014/main" id="{DFB150FF-C32C-5435-5CA4-13A6110DEC3E}"/>
              </a:ext>
            </a:extLst>
          </p:cNvPr>
          <p:cNvSpPr/>
          <p:nvPr/>
        </p:nvSpPr>
        <p:spPr>
          <a:xfrm>
            <a:off x="7021724" y="1571224"/>
            <a:ext cx="883156" cy="3237580"/>
          </a:xfrm>
          <a:prstGeom prst="upArrow">
            <a:avLst/>
          </a:prstGeom>
          <a:solidFill>
            <a:srgbClr val="0070C0"/>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vert="vert27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Melchizedek</a:t>
            </a:r>
          </a:p>
        </p:txBody>
      </p:sp>
      <p:sp>
        <p:nvSpPr>
          <p:cNvPr id="14" name="Arrow: Up 13">
            <a:extLst>
              <a:ext uri="{FF2B5EF4-FFF2-40B4-BE49-F238E27FC236}">
                <a16:creationId xmlns:a16="http://schemas.microsoft.com/office/drawing/2014/main" id="{86C68071-3E5B-1B5D-4BD0-2FC52A1EEA8D}"/>
              </a:ext>
            </a:extLst>
          </p:cNvPr>
          <p:cNvSpPr/>
          <p:nvPr/>
        </p:nvSpPr>
        <p:spPr>
          <a:xfrm>
            <a:off x="9525776" y="1571226"/>
            <a:ext cx="883156" cy="3237580"/>
          </a:xfrm>
          <a:prstGeom prst="upArrow">
            <a:avLst/>
          </a:prstGeom>
          <a:solidFill>
            <a:srgbClr val="0070C0"/>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vert="vert27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Ishmael born</a:t>
            </a:r>
          </a:p>
        </p:txBody>
      </p:sp>
    </p:spTree>
    <p:extLst>
      <p:ext uri="{BB962C8B-B14F-4D97-AF65-F5344CB8AC3E}">
        <p14:creationId xmlns:p14="http://schemas.microsoft.com/office/powerpoint/2010/main" val="326433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par>
                                <p:cTn id="9" presetID="2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down)">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ipe(down)">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down)">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ipe(down)">
                                      <p:cBhvr>
                                        <p:cTn id="31" dur="5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wipe(down)">
                                      <p:cBhvr>
                                        <p:cTn id="36" dur="500"/>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wipe(down)">
                                      <p:cBhvr>
                                        <p:cTn id="41" dur="500"/>
                                        <p:tgtEl>
                                          <p:spTgt spid="9"/>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wipe(down)">
                                      <p:cBhvr>
                                        <p:cTn id="46" dur="500"/>
                                        <p:tgtEl>
                                          <p:spTgt spid="10"/>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wipe(down)">
                                      <p:cBhvr>
                                        <p:cTn id="5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allAtOnce" animBg="1"/>
      <p:bldP spid="7" grpId="0" animBg="1"/>
      <p:bldP spid="8" grpId="0" animBg="1"/>
      <p:bldP spid="9" grpId="0" animBg="1"/>
      <p:bldP spid="10" grpId="0" animBg="1"/>
      <p:bldP spid="11" grpId="0" animBg="1"/>
      <p:bldP spid="13" grpId="0" animBg="1"/>
      <p:bldP spid="5" grpId="0" animBg="1"/>
      <p:bldP spid="12" grpId="0" animBg="1"/>
      <p:bldP spid="14" grpId="0" animBg="1"/>
    </p:bld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918779" y="1037690"/>
            <a:ext cx="7641021" cy="58477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All the Seed</a:t>
            </a:r>
          </a:p>
        </p:txBody>
      </p:sp>
      <p:sp>
        <p:nvSpPr>
          <p:cNvPr id="2" name="Rectangle 1">
            <a:extLst>
              <a:ext uri="{FF2B5EF4-FFF2-40B4-BE49-F238E27FC236}">
                <a16:creationId xmlns:a16="http://schemas.microsoft.com/office/drawing/2014/main" id="{5293222E-0FA9-EA1B-B3A6-99C572B95437}"/>
              </a:ext>
            </a:extLst>
          </p:cNvPr>
          <p:cNvSpPr/>
          <p:nvPr/>
        </p:nvSpPr>
        <p:spPr>
          <a:xfrm>
            <a:off x="4193163" y="1028700"/>
            <a:ext cx="7944513" cy="52322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12</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13</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14</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15</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16</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17</a:t>
            </a:r>
          </a:p>
        </p:txBody>
      </p:sp>
      <p:sp>
        <p:nvSpPr>
          <p:cNvPr id="10" name="Arrow: Up 9">
            <a:extLst>
              <a:ext uri="{FF2B5EF4-FFF2-40B4-BE49-F238E27FC236}">
                <a16:creationId xmlns:a16="http://schemas.microsoft.com/office/drawing/2014/main" id="{49D43CB9-C745-0862-0659-3A4BF3303B26}"/>
              </a:ext>
            </a:extLst>
          </p:cNvPr>
          <p:cNvSpPr/>
          <p:nvPr/>
        </p:nvSpPr>
        <p:spPr>
          <a:xfrm>
            <a:off x="8161989" y="1573571"/>
            <a:ext cx="883156" cy="3237580"/>
          </a:xfrm>
          <a:prstGeom prst="upArrow">
            <a:avLst/>
          </a:prstGeom>
          <a:solidFill>
            <a:srgbClr val="C00000">
              <a:alpha val="60000"/>
            </a:srgbClr>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vert="vert27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Counted Righteous</a:t>
            </a:r>
          </a:p>
        </p:txBody>
      </p:sp>
      <p:sp>
        <p:nvSpPr>
          <p:cNvPr id="11" name="Arrow: Up 10">
            <a:extLst>
              <a:ext uri="{FF2B5EF4-FFF2-40B4-BE49-F238E27FC236}">
                <a16:creationId xmlns:a16="http://schemas.microsoft.com/office/drawing/2014/main" id="{48A68BBB-FF64-0D78-B6FA-D1E4375B295F}"/>
              </a:ext>
            </a:extLst>
          </p:cNvPr>
          <p:cNvSpPr/>
          <p:nvPr/>
        </p:nvSpPr>
        <p:spPr>
          <a:xfrm>
            <a:off x="11338941" y="1571226"/>
            <a:ext cx="883156" cy="3237579"/>
          </a:xfrm>
          <a:prstGeom prst="upArrow">
            <a:avLst/>
          </a:prstGeom>
          <a:solidFill>
            <a:srgbClr val="C00000">
              <a:alpha val="60000"/>
            </a:srgbClr>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vert="vert27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Circumcised</a:t>
            </a:r>
          </a:p>
        </p:txBody>
      </p:sp>
      <p:sp>
        <p:nvSpPr>
          <p:cNvPr id="6" name="TextBox 5">
            <a:extLst>
              <a:ext uri="{FF2B5EF4-FFF2-40B4-BE49-F238E27FC236}">
                <a16:creationId xmlns:a16="http://schemas.microsoft.com/office/drawing/2014/main" id="{5D6BCBBF-8A1C-2A45-A4B0-B989F085FAB1}"/>
              </a:ext>
            </a:extLst>
          </p:cNvPr>
          <p:cNvSpPr txBox="1"/>
          <p:nvPr/>
        </p:nvSpPr>
        <p:spPr>
          <a:xfrm>
            <a:off x="165100" y="1622465"/>
            <a:ext cx="11861800" cy="526297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Romans 4:6-7 </a:t>
            </a:r>
            <a:r>
              <a:rPr kumimoji="0" lang="en-US" sz="2800" b="1"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 Blessing)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Romans 4:8-12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9 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Therefore, is this blessing on the circumcised, or on the uncircumcised also? For we say, “</a:t>
            </a:r>
            <a:r>
              <a:rPr kumimoji="0" lang="en-US" sz="28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Faith was counted to Abraham as righteousness</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10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How then was it counted? While he was circumcised, or uncircumcised?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Not while circumcised, but while uncircumcised</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he received the sign of circumcision, a seal of the righteousness of the faith which he had while uncircumcised, so that he might be the father of all who believe without being circumcised, that righteousness might be counted to them,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the father of circumcision to those who not only are of the circumcision, but who also follow in the steps of the faith of our father Abraham which he had while uncircumcised.</a:t>
            </a:r>
          </a:p>
        </p:txBody>
      </p:sp>
      <p:sp>
        <p:nvSpPr>
          <p:cNvPr id="3" name="Arrow: Up 2">
            <a:extLst>
              <a:ext uri="{FF2B5EF4-FFF2-40B4-BE49-F238E27FC236}">
                <a16:creationId xmlns:a16="http://schemas.microsoft.com/office/drawing/2014/main" id="{03F4559C-5455-8F7D-A952-41BD74E6786C}"/>
              </a:ext>
            </a:extLst>
          </p:cNvPr>
          <p:cNvSpPr/>
          <p:nvPr/>
        </p:nvSpPr>
        <p:spPr>
          <a:xfrm>
            <a:off x="8943148" y="1606049"/>
            <a:ext cx="1117600" cy="803235"/>
          </a:xfrm>
          <a:prstGeom prst="upArrow">
            <a:avLst/>
          </a:prstGeom>
          <a:solidFill>
            <a:srgbClr val="FFFF00"/>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85</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Arrow: Up 6">
            <a:extLst>
              <a:ext uri="{FF2B5EF4-FFF2-40B4-BE49-F238E27FC236}">
                <a16:creationId xmlns:a16="http://schemas.microsoft.com/office/drawing/2014/main" id="{A450D247-C8D0-5E5E-6013-8239C304E1DF}"/>
              </a:ext>
            </a:extLst>
          </p:cNvPr>
          <p:cNvSpPr/>
          <p:nvPr/>
        </p:nvSpPr>
        <p:spPr>
          <a:xfrm>
            <a:off x="10797737" y="1603704"/>
            <a:ext cx="1117600" cy="803235"/>
          </a:xfrm>
          <a:prstGeom prst="upArrow">
            <a:avLst/>
          </a:prstGeom>
          <a:solidFill>
            <a:srgbClr val="FFFF00"/>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99</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69179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918779" y="1037690"/>
            <a:ext cx="7641021" cy="58477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All the Seed</a:t>
            </a:r>
          </a:p>
        </p:txBody>
      </p:sp>
      <p:sp>
        <p:nvSpPr>
          <p:cNvPr id="2" name="Rectangle 1">
            <a:extLst>
              <a:ext uri="{FF2B5EF4-FFF2-40B4-BE49-F238E27FC236}">
                <a16:creationId xmlns:a16="http://schemas.microsoft.com/office/drawing/2014/main" id="{5293222E-0FA9-EA1B-B3A6-99C572B95437}"/>
              </a:ext>
            </a:extLst>
          </p:cNvPr>
          <p:cNvSpPr/>
          <p:nvPr/>
        </p:nvSpPr>
        <p:spPr>
          <a:xfrm>
            <a:off x="4193163" y="1028700"/>
            <a:ext cx="7944513" cy="52322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12</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13</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14</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15</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16</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17</a:t>
            </a:r>
          </a:p>
        </p:txBody>
      </p:sp>
      <p:sp>
        <p:nvSpPr>
          <p:cNvPr id="10" name="Arrow: Up 9">
            <a:extLst>
              <a:ext uri="{FF2B5EF4-FFF2-40B4-BE49-F238E27FC236}">
                <a16:creationId xmlns:a16="http://schemas.microsoft.com/office/drawing/2014/main" id="{49D43CB9-C745-0862-0659-3A4BF3303B26}"/>
              </a:ext>
            </a:extLst>
          </p:cNvPr>
          <p:cNvSpPr/>
          <p:nvPr/>
        </p:nvSpPr>
        <p:spPr>
          <a:xfrm>
            <a:off x="8161989" y="1573571"/>
            <a:ext cx="883156" cy="3237580"/>
          </a:xfrm>
          <a:prstGeom prst="upArrow">
            <a:avLst/>
          </a:prstGeom>
          <a:solidFill>
            <a:srgbClr val="C00000">
              <a:alpha val="60000"/>
            </a:srgbClr>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vert="vert27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Counted Righteous</a:t>
            </a:r>
          </a:p>
        </p:txBody>
      </p:sp>
      <p:sp>
        <p:nvSpPr>
          <p:cNvPr id="11" name="Arrow: Up 10">
            <a:extLst>
              <a:ext uri="{FF2B5EF4-FFF2-40B4-BE49-F238E27FC236}">
                <a16:creationId xmlns:a16="http://schemas.microsoft.com/office/drawing/2014/main" id="{48A68BBB-FF64-0D78-B6FA-D1E4375B295F}"/>
              </a:ext>
            </a:extLst>
          </p:cNvPr>
          <p:cNvSpPr/>
          <p:nvPr/>
        </p:nvSpPr>
        <p:spPr>
          <a:xfrm>
            <a:off x="11338941" y="1571226"/>
            <a:ext cx="883156" cy="3237579"/>
          </a:xfrm>
          <a:prstGeom prst="upArrow">
            <a:avLst/>
          </a:prstGeom>
          <a:solidFill>
            <a:srgbClr val="C00000"/>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vert="vert27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Circumcised</a:t>
            </a:r>
          </a:p>
        </p:txBody>
      </p:sp>
      <p:sp>
        <p:nvSpPr>
          <p:cNvPr id="6" name="TextBox 5">
            <a:extLst>
              <a:ext uri="{FF2B5EF4-FFF2-40B4-BE49-F238E27FC236}">
                <a16:creationId xmlns:a16="http://schemas.microsoft.com/office/drawing/2014/main" id="{5D6BCBBF-8A1C-2A45-A4B0-B989F085FAB1}"/>
              </a:ext>
            </a:extLst>
          </p:cNvPr>
          <p:cNvSpPr txBox="1"/>
          <p:nvPr/>
        </p:nvSpPr>
        <p:spPr>
          <a:xfrm>
            <a:off x="165100" y="1622465"/>
            <a:ext cx="11861800" cy="526297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Romans 4:6-7 </a:t>
            </a:r>
            <a:r>
              <a:rPr kumimoji="0" lang="en-US" sz="2800" b="1"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 Blessing)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Romans 4:8-12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9 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Therefore, is this blessing on the circumcised, or on the uncircumcised also? For we say, “</a:t>
            </a:r>
            <a:r>
              <a:rPr kumimoji="0" lang="en-US" sz="28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Faith was counted to Abraham as righteousness</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10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How then was it counted? While he was circumcised, or uncircumcised?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Not while circumcised, but while uncircumcised</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he received the sign of circumcision, a seal of the righteousness of the faith which he had while uncircumcised, so that he might be the father of all who believe without being circumcised, that righteousness might be counted to them,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the father of circumcision to those who not only are of the circumcision, but who also follow in the steps of the faith of our father Abraham which he had while uncircumcised.</a:t>
            </a:r>
          </a:p>
        </p:txBody>
      </p:sp>
      <p:sp>
        <p:nvSpPr>
          <p:cNvPr id="3" name="Arrow: Up 2">
            <a:extLst>
              <a:ext uri="{FF2B5EF4-FFF2-40B4-BE49-F238E27FC236}">
                <a16:creationId xmlns:a16="http://schemas.microsoft.com/office/drawing/2014/main" id="{7723CE8F-B2DD-F428-3898-4F4060DF30A9}"/>
              </a:ext>
            </a:extLst>
          </p:cNvPr>
          <p:cNvSpPr/>
          <p:nvPr/>
        </p:nvSpPr>
        <p:spPr>
          <a:xfrm>
            <a:off x="8943148" y="1606049"/>
            <a:ext cx="1117600" cy="803235"/>
          </a:xfrm>
          <a:prstGeom prst="upArrow">
            <a:avLst/>
          </a:prstGeom>
          <a:solidFill>
            <a:srgbClr val="FFFF00"/>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85</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Arrow: Up 6">
            <a:extLst>
              <a:ext uri="{FF2B5EF4-FFF2-40B4-BE49-F238E27FC236}">
                <a16:creationId xmlns:a16="http://schemas.microsoft.com/office/drawing/2014/main" id="{FB122ACB-21A4-4107-05A3-AEC62993265A}"/>
              </a:ext>
            </a:extLst>
          </p:cNvPr>
          <p:cNvSpPr/>
          <p:nvPr/>
        </p:nvSpPr>
        <p:spPr>
          <a:xfrm>
            <a:off x="10797737" y="1603704"/>
            <a:ext cx="1117600" cy="803235"/>
          </a:xfrm>
          <a:prstGeom prst="upArrow">
            <a:avLst/>
          </a:prstGeom>
          <a:solidFill>
            <a:srgbClr val="FFFF00"/>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99</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69447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255454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Justification by Faith</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All the Seed</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Free Sons of Promise</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Gave His Only Begotten Son</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2429AF51-7B38-40C6-5792-DB5824D30F6D}"/>
              </a:ext>
            </a:extLst>
          </p:cNvPr>
          <p:cNvSpPr txBox="1"/>
          <p:nvPr/>
        </p:nvSpPr>
        <p:spPr>
          <a:xfrm>
            <a:off x="5494019" y="646331"/>
            <a:ext cx="6497684" cy="267765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Galatians 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8 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And the Scripture, foreseeing that God would justify the Gentiles </a:t>
            </a:r>
            <a:r>
              <a:rPr kumimoji="0" lang="en-US" sz="2800" b="1" i="0" u="sng"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by faith</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r>
              <a:rPr kumimoji="0" lang="en-US" sz="2800" b="0" i="0" u="sng" strike="noStrike" kern="1200" cap="none" spc="0" normalizeH="0" baseline="0" noProof="0" dirty="0">
                <a:ln>
                  <a:noFill/>
                </a:ln>
                <a:solidFill>
                  <a:prstClr val="black"/>
                </a:solidFill>
                <a:effectLst/>
                <a:highlight>
                  <a:srgbClr val="FFFF00"/>
                </a:highlight>
                <a:uLnTx/>
                <a:uFillTx/>
                <a:latin typeface="Palatino Linotype" panose="02040502050505030304" pitchFamily="18" charset="0"/>
                <a:ea typeface="+mn-ea"/>
                <a:cs typeface="+mn-cs"/>
              </a:rPr>
              <a:t>proclaimed the gospel beforehand to Abraham</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r>
              <a:rPr kumimoji="0" lang="en-US" sz="2800" b="0" i="1"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saying</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r>
              <a:rPr kumimoji="0" lang="en-US" sz="2800" b="0" i="0" u="none" strike="noStrike" kern="1200" cap="small" spc="0" normalizeH="0" baseline="0" noProof="0" dirty="0">
                <a:ln>
                  <a:noFill/>
                </a:ln>
                <a:solidFill>
                  <a:prstClr val="black"/>
                </a:solidFill>
                <a:effectLst/>
                <a:uLnTx/>
                <a:uFillTx/>
                <a:latin typeface="Palatino Linotype" panose="02040502050505030304" pitchFamily="18" charset="0"/>
                <a:ea typeface="+mn-ea"/>
                <a:cs typeface="+mn-cs"/>
              </a:rPr>
              <a:t>All the nations will be blessed in you</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p>
        </p:txBody>
      </p:sp>
      <p:sp>
        <p:nvSpPr>
          <p:cNvPr id="3" name="TextBox 2">
            <a:extLst>
              <a:ext uri="{FF2B5EF4-FFF2-40B4-BE49-F238E27FC236}">
                <a16:creationId xmlns:a16="http://schemas.microsoft.com/office/drawing/2014/main" id="{EB6DD166-E8A0-07AF-67EA-B19569A89EF3}"/>
              </a:ext>
            </a:extLst>
          </p:cNvPr>
          <p:cNvSpPr txBox="1"/>
          <p:nvPr/>
        </p:nvSpPr>
        <p:spPr>
          <a:xfrm>
            <a:off x="5493584" y="650135"/>
            <a:ext cx="6597832" cy="267765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Galatians 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8 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And the Scripture, foreseeing that God would justify </a:t>
            </a:r>
            <a:r>
              <a:rPr kumimoji="0" lang="en-US" sz="2800" b="1" i="0" u="sng"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the Gentiles</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by faith, </a:t>
            </a:r>
            <a:r>
              <a:rPr kumimoji="0" lang="en-US" sz="2800" b="0" i="0" u="sng" strike="noStrike" kern="1200" cap="none" spc="0" normalizeH="0" baseline="0" noProof="0" dirty="0">
                <a:ln>
                  <a:noFill/>
                </a:ln>
                <a:solidFill>
                  <a:prstClr val="black"/>
                </a:solidFill>
                <a:effectLst/>
                <a:highlight>
                  <a:srgbClr val="FFFF00"/>
                </a:highlight>
                <a:uLnTx/>
                <a:uFillTx/>
                <a:latin typeface="Palatino Linotype" panose="02040502050505030304" pitchFamily="18" charset="0"/>
                <a:ea typeface="+mn-ea"/>
                <a:cs typeface="+mn-cs"/>
              </a:rPr>
              <a:t>proclaimed the gospel beforehand to Abraham</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r>
              <a:rPr kumimoji="0" lang="en-US" sz="2800" b="0" i="1"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saying</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r>
              <a:rPr kumimoji="0" lang="en-US" sz="2800" b="0" i="0" u="none" strike="noStrike" kern="1200" cap="small" spc="0" normalizeH="0" baseline="0" noProof="0" dirty="0">
                <a:ln>
                  <a:noFill/>
                </a:ln>
                <a:solidFill>
                  <a:prstClr val="black"/>
                </a:solidFill>
                <a:effectLst/>
                <a:uLnTx/>
                <a:uFillTx/>
                <a:latin typeface="Palatino Linotype" panose="02040502050505030304" pitchFamily="18" charset="0"/>
                <a:ea typeface="+mn-ea"/>
                <a:cs typeface="+mn-cs"/>
              </a:rPr>
              <a:t>All the nations will be blessed in you</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p>
        </p:txBody>
      </p:sp>
    </p:spTree>
    <p:extLst>
      <p:ext uri="{BB962C8B-B14F-4D97-AF65-F5344CB8AC3E}">
        <p14:creationId xmlns:p14="http://schemas.microsoft.com/office/powerpoint/2010/main" val="3795170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918779" y="1037690"/>
            <a:ext cx="7641021" cy="58477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All the Seed</a:t>
            </a:r>
          </a:p>
        </p:txBody>
      </p:sp>
      <p:sp>
        <p:nvSpPr>
          <p:cNvPr id="2" name="Rectangle 1">
            <a:extLst>
              <a:ext uri="{FF2B5EF4-FFF2-40B4-BE49-F238E27FC236}">
                <a16:creationId xmlns:a16="http://schemas.microsoft.com/office/drawing/2014/main" id="{5293222E-0FA9-EA1B-B3A6-99C572B95437}"/>
              </a:ext>
            </a:extLst>
          </p:cNvPr>
          <p:cNvSpPr/>
          <p:nvPr/>
        </p:nvSpPr>
        <p:spPr>
          <a:xfrm>
            <a:off x="4193163" y="1028700"/>
            <a:ext cx="7944513" cy="52322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12</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13</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14</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15</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16</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17</a:t>
            </a:r>
          </a:p>
        </p:txBody>
      </p:sp>
      <p:sp>
        <p:nvSpPr>
          <p:cNvPr id="11" name="Arrow: Up 10">
            <a:extLst>
              <a:ext uri="{FF2B5EF4-FFF2-40B4-BE49-F238E27FC236}">
                <a16:creationId xmlns:a16="http://schemas.microsoft.com/office/drawing/2014/main" id="{48A68BBB-FF64-0D78-B6FA-D1E4375B295F}"/>
              </a:ext>
            </a:extLst>
          </p:cNvPr>
          <p:cNvSpPr/>
          <p:nvPr/>
        </p:nvSpPr>
        <p:spPr>
          <a:xfrm>
            <a:off x="11338941" y="1571226"/>
            <a:ext cx="883156" cy="3237579"/>
          </a:xfrm>
          <a:prstGeom prst="upArrow">
            <a:avLst/>
          </a:prstGeom>
          <a:solidFill>
            <a:srgbClr val="C00000">
              <a:alpha val="60000"/>
            </a:srgbClr>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vert="vert27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Circumcised</a:t>
            </a:r>
          </a:p>
        </p:txBody>
      </p:sp>
      <p:sp>
        <p:nvSpPr>
          <p:cNvPr id="6" name="TextBox 5">
            <a:extLst>
              <a:ext uri="{FF2B5EF4-FFF2-40B4-BE49-F238E27FC236}">
                <a16:creationId xmlns:a16="http://schemas.microsoft.com/office/drawing/2014/main" id="{5D6BCBBF-8A1C-2A45-A4B0-B989F085FAB1}"/>
              </a:ext>
            </a:extLst>
          </p:cNvPr>
          <p:cNvSpPr txBox="1"/>
          <p:nvPr/>
        </p:nvSpPr>
        <p:spPr>
          <a:xfrm>
            <a:off x="165100" y="1622465"/>
            <a:ext cx="11861800" cy="526297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Romans 4:6-7 </a:t>
            </a:r>
            <a:r>
              <a:rPr kumimoji="0" lang="en-US" sz="2800" b="1"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 Blessing)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Romans 4:8-12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9 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Therefore, is this blessing on the circumcised, or on the uncircumcised also? For we say, “</a:t>
            </a:r>
            <a:r>
              <a:rPr kumimoji="0" lang="en-US" sz="28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Faith was counted to Abraham as righteousness</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10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How then was it counted? While he was circumcised, or uncircumcised?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Not while circumcised, but while uncircumcised</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he received the sign of circumcision, a seal of the righteousness of the faith which he had while uncircumcised, so that he might be the father of all who believe without being circumcised, that righteousness might be counted to them,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the father of circumcision to those who not only are of the circumcision, but who also follow in the steps of the faith of our father Abraham which he had while uncircumcised.</a:t>
            </a:r>
          </a:p>
        </p:txBody>
      </p:sp>
      <p:sp>
        <p:nvSpPr>
          <p:cNvPr id="10" name="Arrow: Up 9">
            <a:extLst>
              <a:ext uri="{FF2B5EF4-FFF2-40B4-BE49-F238E27FC236}">
                <a16:creationId xmlns:a16="http://schemas.microsoft.com/office/drawing/2014/main" id="{49D43CB9-C745-0862-0659-3A4BF3303B26}"/>
              </a:ext>
            </a:extLst>
          </p:cNvPr>
          <p:cNvSpPr/>
          <p:nvPr/>
        </p:nvSpPr>
        <p:spPr>
          <a:xfrm>
            <a:off x="8161989" y="1573571"/>
            <a:ext cx="883156" cy="3237580"/>
          </a:xfrm>
          <a:prstGeom prst="upArrow">
            <a:avLst/>
          </a:prstGeom>
          <a:solidFill>
            <a:srgbClr val="C00000"/>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vert="vert27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Counted Righteous</a:t>
            </a:r>
          </a:p>
        </p:txBody>
      </p:sp>
      <p:sp>
        <p:nvSpPr>
          <p:cNvPr id="3" name="Arrow: Up 2">
            <a:extLst>
              <a:ext uri="{FF2B5EF4-FFF2-40B4-BE49-F238E27FC236}">
                <a16:creationId xmlns:a16="http://schemas.microsoft.com/office/drawing/2014/main" id="{6DC11150-B35D-B63C-9D09-CEC4F2CD8635}"/>
              </a:ext>
            </a:extLst>
          </p:cNvPr>
          <p:cNvSpPr/>
          <p:nvPr/>
        </p:nvSpPr>
        <p:spPr>
          <a:xfrm>
            <a:off x="8943148" y="1606049"/>
            <a:ext cx="1117600" cy="803235"/>
          </a:xfrm>
          <a:prstGeom prst="upArrow">
            <a:avLst/>
          </a:prstGeom>
          <a:solidFill>
            <a:srgbClr val="FFFF00"/>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85</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Arrow: Up 6">
            <a:extLst>
              <a:ext uri="{FF2B5EF4-FFF2-40B4-BE49-F238E27FC236}">
                <a16:creationId xmlns:a16="http://schemas.microsoft.com/office/drawing/2014/main" id="{94224595-C17C-8E85-92E7-28A75ECB1385}"/>
              </a:ext>
            </a:extLst>
          </p:cNvPr>
          <p:cNvSpPr/>
          <p:nvPr/>
        </p:nvSpPr>
        <p:spPr>
          <a:xfrm>
            <a:off x="10797737" y="1603704"/>
            <a:ext cx="1117600" cy="803235"/>
          </a:xfrm>
          <a:prstGeom prst="upArrow">
            <a:avLst/>
          </a:prstGeom>
          <a:solidFill>
            <a:srgbClr val="FFFF00"/>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99</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89373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918779" y="1037690"/>
            <a:ext cx="7641021" cy="58477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All the Seed</a:t>
            </a:r>
          </a:p>
        </p:txBody>
      </p:sp>
      <p:sp>
        <p:nvSpPr>
          <p:cNvPr id="2" name="Rectangle 1">
            <a:extLst>
              <a:ext uri="{FF2B5EF4-FFF2-40B4-BE49-F238E27FC236}">
                <a16:creationId xmlns:a16="http://schemas.microsoft.com/office/drawing/2014/main" id="{5293222E-0FA9-EA1B-B3A6-99C572B95437}"/>
              </a:ext>
            </a:extLst>
          </p:cNvPr>
          <p:cNvSpPr/>
          <p:nvPr/>
        </p:nvSpPr>
        <p:spPr>
          <a:xfrm>
            <a:off x="4193163" y="1028700"/>
            <a:ext cx="7944513" cy="52322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12</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13</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14</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15</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16</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17</a:t>
            </a:r>
          </a:p>
        </p:txBody>
      </p:sp>
      <p:sp>
        <p:nvSpPr>
          <p:cNvPr id="11" name="Arrow: Up 10">
            <a:extLst>
              <a:ext uri="{FF2B5EF4-FFF2-40B4-BE49-F238E27FC236}">
                <a16:creationId xmlns:a16="http://schemas.microsoft.com/office/drawing/2014/main" id="{48A68BBB-FF64-0D78-B6FA-D1E4375B295F}"/>
              </a:ext>
            </a:extLst>
          </p:cNvPr>
          <p:cNvSpPr/>
          <p:nvPr/>
        </p:nvSpPr>
        <p:spPr>
          <a:xfrm>
            <a:off x="11338941" y="1571226"/>
            <a:ext cx="883156" cy="3237579"/>
          </a:xfrm>
          <a:prstGeom prst="upArrow">
            <a:avLst/>
          </a:prstGeom>
          <a:solidFill>
            <a:srgbClr val="C00000">
              <a:alpha val="60000"/>
            </a:srgbClr>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vert="vert27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Circumcised</a:t>
            </a:r>
          </a:p>
        </p:txBody>
      </p:sp>
      <p:sp>
        <p:nvSpPr>
          <p:cNvPr id="6" name="TextBox 5">
            <a:extLst>
              <a:ext uri="{FF2B5EF4-FFF2-40B4-BE49-F238E27FC236}">
                <a16:creationId xmlns:a16="http://schemas.microsoft.com/office/drawing/2014/main" id="{5D6BCBBF-8A1C-2A45-A4B0-B989F085FAB1}"/>
              </a:ext>
            </a:extLst>
          </p:cNvPr>
          <p:cNvSpPr txBox="1"/>
          <p:nvPr/>
        </p:nvSpPr>
        <p:spPr>
          <a:xfrm>
            <a:off x="165100" y="1622465"/>
            <a:ext cx="11861800" cy="526297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Romans 4:6-7 </a:t>
            </a:r>
            <a:r>
              <a:rPr kumimoji="0" lang="en-US" sz="2800" b="1"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 Blessing)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Romans 4:8-12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9 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Therefore, is this blessing on the circumcised, or on the uncircumcised also? For we say, “</a:t>
            </a:r>
            <a:r>
              <a:rPr kumimoji="0" lang="en-US" sz="28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Faith was counted to Abraham as righteousness</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10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How then was it counted? While he was circumcised, or uncircumcised?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Not while circumcised, but while uncircumcised;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he received the sign of circumcision, a seal of the righteousness of the faith which he had while uncircumcised,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so that he might be the father of all who believe without being circumcised, that righteousness might be counted to them</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the father of circumcision to those who not only are of the circumcision, but who also follow in the steps of the faith of our father Abraham which he had while uncircumcised.</a:t>
            </a:r>
          </a:p>
        </p:txBody>
      </p:sp>
      <p:sp>
        <p:nvSpPr>
          <p:cNvPr id="10" name="Arrow: Up 9">
            <a:extLst>
              <a:ext uri="{FF2B5EF4-FFF2-40B4-BE49-F238E27FC236}">
                <a16:creationId xmlns:a16="http://schemas.microsoft.com/office/drawing/2014/main" id="{49D43CB9-C745-0862-0659-3A4BF3303B26}"/>
              </a:ext>
            </a:extLst>
          </p:cNvPr>
          <p:cNvSpPr/>
          <p:nvPr/>
        </p:nvSpPr>
        <p:spPr>
          <a:xfrm>
            <a:off x="8161989" y="1573571"/>
            <a:ext cx="883156" cy="3237580"/>
          </a:xfrm>
          <a:prstGeom prst="upArrow">
            <a:avLst/>
          </a:prstGeom>
          <a:solidFill>
            <a:srgbClr val="C00000"/>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vert="vert27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Counted Righteous</a:t>
            </a:r>
          </a:p>
        </p:txBody>
      </p:sp>
      <p:sp>
        <p:nvSpPr>
          <p:cNvPr id="3" name="Rectangle: Rounded Corners 2">
            <a:extLst>
              <a:ext uri="{FF2B5EF4-FFF2-40B4-BE49-F238E27FC236}">
                <a16:creationId xmlns:a16="http://schemas.microsoft.com/office/drawing/2014/main" id="{07555651-28D9-9B27-E5EA-3DFF03E8B600}"/>
              </a:ext>
            </a:extLst>
          </p:cNvPr>
          <p:cNvSpPr/>
          <p:nvPr/>
        </p:nvSpPr>
        <p:spPr>
          <a:xfrm>
            <a:off x="4783016" y="5067498"/>
            <a:ext cx="2968283" cy="443909"/>
          </a:xfrm>
          <a:prstGeom prst="round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Believing Gentiles</a:t>
            </a:r>
          </a:p>
        </p:txBody>
      </p:sp>
      <p:sp>
        <p:nvSpPr>
          <p:cNvPr id="7" name="Arrow: Up 6">
            <a:extLst>
              <a:ext uri="{FF2B5EF4-FFF2-40B4-BE49-F238E27FC236}">
                <a16:creationId xmlns:a16="http://schemas.microsoft.com/office/drawing/2014/main" id="{4D5BBBE8-F4F0-02F6-1BDB-086953B22CA9}"/>
              </a:ext>
            </a:extLst>
          </p:cNvPr>
          <p:cNvSpPr/>
          <p:nvPr/>
        </p:nvSpPr>
        <p:spPr>
          <a:xfrm>
            <a:off x="8943148" y="1606049"/>
            <a:ext cx="1117600" cy="803235"/>
          </a:xfrm>
          <a:prstGeom prst="upArrow">
            <a:avLst/>
          </a:prstGeom>
          <a:solidFill>
            <a:srgbClr val="FFFF00"/>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85</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Arrow: Up 7">
            <a:extLst>
              <a:ext uri="{FF2B5EF4-FFF2-40B4-BE49-F238E27FC236}">
                <a16:creationId xmlns:a16="http://schemas.microsoft.com/office/drawing/2014/main" id="{09D657C4-EB3A-0D12-9EFC-A906285F75CD}"/>
              </a:ext>
            </a:extLst>
          </p:cNvPr>
          <p:cNvSpPr/>
          <p:nvPr/>
        </p:nvSpPr>
        <p:spPr>
          <a:xfrm>
            <a:off x="10797737" y="1603704"/>
            <a:ext cx="1117600" cy="803235"/>
          </a:xfrm>
          <a:prstGeom prst="upArrow">
            <a:avLst/>
          </a:prstGeom>
          <a:solidFill>
            <a:srgbClr val="FFFF00"/>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99</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0210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918779" y="1037690"/>
            <a:ext cx="7641021" cy="58477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All the Seed</a:t>
            </a:r>
          </a:p>
        </p:txBody>
      </p:sp>
      <p:sp>
        <p:nvSpPr>
          <p:cNvPr id="2" name="Rectangle 1">
            <a:extLst>
              <a:ext uri="{FF2B5EF4-FFF2-40B4-BE49-F238E27FC236}">
                <a16:creationId xmlns:a16="http://schemas.microsoft.com/office/drawing/2014/main" id="{5293222E-0FA9-EA1B-B3A6-99C572B95437}"/>
              </a:ext>
            </a:extLst>
          </p:cNvPr>
          <p:cNvSpPr/>
          <p:nvPr/>
        </p:nvSpPr>
        <p:spPr>
          <a:xfrm>
            <a:off x="4193163" y="1028700"/>
            <a:ext cx="7944513" cy="52322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12</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13</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14</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15</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16</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3600" b="0" i="0" u="none" strike="noStrike" kern="1200" cap="none" spc="0" normalizeH="0" baseline="0" noProof="0" dirty="0">
                <a:ln>
                  <a:noFill/>
                </a:ln>
                <a:solidFill>
                  <a:prstClr val="white">
                    <a:lumMod val="85000"/>
                  </a:prstClr>
                </a:solidFill>
                <a:effectLst>
                  <a:outerShdw blurRad="38100" dist="38100" dir="2700000" algn="tl">
                    <a:srgbClr val="000000">
                      <a:alpha val="43137"/>
                    </a:srgbClr>
                  </a:outerShdw>
                </a:effectLst>
                <a:uLnTx/>
                <a:uFillTx/>
                <a:latin typeface="Calibri" panose="020F0502020204030204"/>
                <a:ea typeface="+mn-ea"/>
                <a:cs typeface="+mn-cs"/>
              </a:rPr>
              <a:t>|</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Ch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17</a:t>
            </a:r>
          </a:p>
        </p:txBody>
      </p:sp>
      <p:sp>
        <p:nvSpPr>
          <p:cNvPr id="11" name="Arrow: Up 10">
            <a:extLst>
              <a:ext uri="{FF2B5EF4-FFF2-40B4-BE49-F238E27FC236}">
                <a16:creationId xmlns:a16="http://schemas.microsoft.com/office/drawing/2014/main" id="{48A68BBB-FF64-0D78-B6FA-D1E4375B295F}"/>
              </a:ext>
            </a:extLst>
          </p:cNvPr>
          <p:cNvSpPr/>
          <p:nvPr/>
        </p:nvSpPr>
        <p:spPr>
          <a:xfrm>
            <a:off x="11338941" y="1571226"/>
            <a:ext cx="883156" cy="3237579"/>
          </a:xfrm>
          <a:prstGeom prst="upArrow">
            <a:avLst/>
          </a:prstGeom>
          <a:solidFill>
            <a:srgbClr val="C00000">
              <a:alpha val="60000"/>
            </a:srgbClr>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vert="vert27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Circumcised</a:t>
            </a:r>
          </a:p>
        </p:txBody>
      </p:sp>
      <p:sp>
        <p:nvSpPr>
          <p:cNvPr id="6" name="TextBox 5">
            <a:extLst>
              <a:ext uri="{FF2B5EF4-FFF2-40B4-BE49-F238E27FC236}">
                <a16:creationId xmlns:a16="http://schemas.microsoft.com/office/drawing/2014/main" id="{5D6BCBBF-8A1C-2A45-A4B0-B989F085FAB1}"/>
              </a:ext>
            </a:extLst>
          </p:cNvPr>
          <p:cNvSpPr txBox="1"/>
          <p:nvPr/>
        </p:nvSpPr>
        <p:spPr>
          <a:xfrm>
            <a:off x="165100" y="1622465"/>
            <a:ext cx="11861800" cy="526297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Romans 4:6-7 </a:t>
            </a:r>
            <a:r>
              <a:rPr kumimoji="0" lang="en-US" sz="2800" b="1"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 Blessing)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Romans 4:8-12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9 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Therefore, is this blessing on the circumcised, or on the uncircumcised also? For we say, “</a:t>
            </a:r>
            <a:r>
              <a:rPr kumimoji="0" lang="en-US" sz="28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Faith was counted to Abraham as righteousness</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10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How then was it counted? While he was circumcised, or uncircumcised?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Not while circumcised, but while uncircumcised;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he received the sign of circumcision, a seal of the righteousness of the faith which he had while uncircumcised,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so that he might be the father of all who believe without being circumcised, that righteousness might be counted to them</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12 </a:t>
            </a:r>
            <a:r>
              <a:rPr kumimoji="0" lang="en-US" sz="2800" b="0" i="0" u="none" strike="noStrike" kern="1200" cap="none" spc="0" normalizeH="0" baseline="0" noProof="0" dirty="0">
                <a:ln>
                  <a:noFill/>
                </a:ln>
                <a:solidFill>
                  <a:prstClr val="white"/>
                </a:solidFill>
                <a:effectLst/>
                <a:highlight>
                  <a:srgbClr val="FF0000"/>
                </a:highlight>
                <a:uLnTx/>
                <a:uFillTx/>
                <a:latin typeface="Palatino Linotype" panose="02040502050505030304" pitchFamily="18" charset="0"/>
                <a:ea typeface="+mn-ea"/>
                <a:cs typeface="+mn-cs"/>
              </a:rPr>
              <a:t>and</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 father of circumcision to those who not only are of the circumcision, but who also follow in the steps of the faith of our father Abraham</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which he had while uncircumcised.</a:t>
            </a:r>
          </a:p>
        </p:txBody>
      </p:sp>
      <p:sp>
        <p:nvSpPr>
          <p:cNvPr id="10" name="Arrow: Up 9">
            <a:extLst>
              <a:ext uri="{FF2B5EF4-FFF2-40B4-BE49-F238E27FC236}">
                <a16:creationId xmlns:a16="http://schemas.microsoft.com/office/drawing/2014/main" id="{49D43CB9-C745-0862-0659-3A4BF3303B26}"/>
              </a:ext>
            </a:extLst>
          </p:cNvPr>
          <p:cNvSpPr/>
          <p:nvPr/>
        </p:nvSpPr>
        <p:spPr>
          <a:xfrm>
            <a:off x="8161989" y="1573571"/>
            <a:ext cx="883156" cy="3237580"/>
          </a:xfrm>
          <a:prstGeom prst="upArrow">
            <a:avLst/>
          </a:prstGeom>
          <a:solidFill>
            <a:srgbClr val="C00000"/>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vert="vert27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Counted Righteous</a:t>
            </a:r>
          </a:p>
        </p:txBody>
      </p:sp>
      <p:sp>
        <p:nvSpPr>
          <p:cNvPr id="3" name="Rectangle: Rounded Corners 2">
            <a:extLst>
              <a:ext uri="{FF2B5EF4-FFF2-40B4-BE49-F238E27FC236}">
                <a16:creationId xmlns:a16="http://schemas.microsoft.com/office/drawing/2014/main" id="{3AB8ACF2-663E-71A8-1B8A-93FC119D6BFD}"/>
              </a:ext>
            </a:extLst>
          </p:cNvPr>
          <p:cNvSpPr/>
          <p:nvPr/>
        </p:nvSpPr>
        <p:spPr>
          <a:xfrm>
            <a:off x="4783016" y="5067498"/>
            <a:ext cx="2968283" cy="443909"/>
          </a:xfrm>
          <a:prstGeom prst="round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Believing Gentiles</a:t>
            </a:r>
          </a:p>
        </p:txBody>
      </p:sp>
      <p:sp>
        <p:nvSpPr>
          <p:cNvPr id="7" name="Rectangle: Rounded Corners 6">
            <a:extLst>
              <a:ext uri="{FF2B5EF4-FFF2-40B4-BE49-F238E27FC236}">
                <a16:creationId xmlns:a16="http://schemas.microsoft.com/office/drawing/2014/main" id="{1DF8A891-9465-CB5B-0C88-3D7BF0B702D3}"/>
              </a:ext>
            </a:extLst>
          </p:cNvPr>
          <p:cNvSpPr/>
          <p:nvPr/>
        </p:nvSpPr>
        <p:spPr>
          <a:xfrm>
            <a:off x="2473569" y="5923286"/>
            <a:ext cx="2968283" cy="443909"/>
          </a:xfrm>
          <a:prstGeom prst="round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Believing Jews</a:t>
            </a:r>
          </a:p>
        </p:txBody>
      </p:sp>
      <p:sp>
        <p:nvSpPr>
          <p:cNvPr id="8" name="Arrow: Up 7">
            <a:extLst>
              <a:ext uri="{FF2B5EF4-FFF2-40B4-BE49-F238E27FC236}">
                <a16:creationId xmlns:a16="http://schemas.microsoft.com/office/drawing/2014/main" id="{B28F45C4-43C0-20E3-92A2-845203771A9A}"/>
              </a:ext>
            </a:extLst>
          </p:cNvPr>
          <p:cNvSpPr/>
          <p:nvPr/>
        </p:nvSpPr>
        <p:spPr>
          <a:xfrm>
            <a:off x="8943148" y="1606049"/>
            <a:ext cx="1117600" cy="803235"/>
          </a:xfrm>
          <a:prstGeom prst="upArrow">
            <a:avLst/>
          </a:prstGeom>
          <a:solidFill>
            <a:srgbClr val="FFFF00"/>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85</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Arrow: Up 8">
            <a:extLst>
              <a:ext uri="{FF2B5EF4-FFF2-40B4-BE49-F238E27FC236}">
                <a16:creationId xmlns:a16="http://schemas.microsoft.com/office/drawing/2014/main" id="{F52D6727-B9EA-F8D3-AD59-BCE9AF3E2265}"/>
              </a:ext>
            </a:extLst>
          </p:cNvPr>
          <p:cNvSpPr/>
          <p:nvPr/>
        </p:nvSpPr>
        <p:spPr>
          <a:xfrm>
            <a:off x="10797737" y="1603704"/>
            <a:ext cx="1117600" cy="803235"/>
          </a:xfrm>
          <a:prstGeom prst="upArrow">
            <a:avLst/>
          </a:prstGeom>
          <a:solidFill>
            <a:srgbClr val="FFFF00"/>
          </a:solidFill>
          <a:ln>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99</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98005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918779" y="1037690"/>
            <a:ext cx="7641021" cy="58477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All the Seed</a:t>
            </a:r>
          </a:p>
        </p:txBody>
      </p:sp>
      <p:sp>
        <p:nvSpPr>
          <p:cNvPr id="6" name="TextBox 5">
            <a:extLst>
              <a:ext uri="{FF2B5EF4-FFF2-40B4-BE49-F238E27FC236}">
                <a16:creationId xmlns:a16="http://schemas.microsoft.com/office/drawing/2014/main" id="{5D6BCBBF-8A1C-2A45-A4B0-B989F085FAB1}"/>
              </a:ext>
            </a:extLst>
          </p:cNvPr>
          <p:cNvSpPr txBox="1"/>
          <p:nvPr/>
        </p:nvSpPr>
        <p:spPr>
          <a:xfrm>
            <a:off x="127000" y="1622465"/>
            <a:ext cx="11899900" cy="390106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75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Romans 4:16-18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750" b="1"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16 </a:t>
            </a:r>
            <a:r>
              <a:rPr kumimoji="0" lang="en-US" sz="275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For this reason </a:t>
            </a:r>
            <a:r>
              <a:rPr kumimoji="0" lang="en-US" sz="2750" b="0" i="1"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it is</a:t>
            </a:r>
            <a:r>
              <a:rPr kumimoji="0" lang="en-US" sz="275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by faith, in order that </a:t>
            </a:r>
            <a:r>
              <a:rPr kumimoji="0" lang="en-US" sz="2750" b="0" i="1"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it may be</a:t>
            </a:r>
            <a:r>
              <a:rPr kumimoji="0" lang="en-US" sz="275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according to grace, so that the promise will be guaranteed </a:t>
            </a:r>
            <a:r>
              <a:rPr kumimoji="0" lang="en-US" sz="2750" b="1" i="0" u="sng"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to all the seed</a:t>
            </a:r>
            <a:r>
              <a:rPr kumimoji="0" lang="en-US" sz="275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not only to those who are of the Law, but also to those who are of the faith of Abraham, who is the father of us all— </a:t>
            </a:r>
            <a:r>
              <a:rPr kumimoji="0" lang="en-US" sz="2750" b="1"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17 </a:t>
            </a:r>
            <a:r>
              <a:rPr kumimoji="0" lang="en-US" sz="275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as it is written, “A </a:t>
            </a:r>
            <a:r>
              <a:rPr kumimoji="0" lang="en-US" sz="2750" b="0" i="0" u="none" strike="noStrike" kern="1200" cap="small" spc="0" normalizeH="0" baseline="0" noProof="0" dirty="0">
                <a:ln>
                  <a:noFill/>
                </a:ln>
                <a:solidFill>
                  <a:prstClr val="black"/>
                </a:solidFill>
                <a:effectLst/>
                <a:uLnTx/>
                <a:uFillTx/>
                <a:latin typeface="Palatino Linotype" panose="02040502050505030304" pitchFamily="18" charset="0"/>
                <a:ea typeface="+mn-ea"/>
                <a:cs typeface="+mn-cs"/>
              </a:rPr>
              <a:t>father of many nations have I made you</a:t>
            </a:r>
            <a:r>
              <a:rPr kumimoji="0" lang="en-US" sz="275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”—in the presence of Him whom he believed, </a:t>
            </a:r>
            <a:r>
              <a:rPr kumimoji="0" lang="en-US" sz="2750" b="0" i="1"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even</a:t>
            </a:r>
            <a:r>
              <a:rPr kumimoji="0" lang="en-US" sz="275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God, who gives life to the dead and calls into being that which does not exist. </a:t>
            </a:r>
            <a:r>
              <a:rPr kumimoji="0" lang="en-US" sz="2750" b="1"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18 </a:t>
            </a:r>
            <a:r>
              <a:rPr kumimoji="0" lang="en-US" sz="275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In hope against hope he believed, so that he might become a father of many nations according to that which had been spoken, “</a:t>
            </a:r>
            <a:r>
              <a:rPr kumimoji="0" lang="en-US" sz="2750" b="0" i="0" u="none" strike="noStrike" kern="1200" cap="small" spc="0" normalizeH="0" baseline="0" noProof="0" dirty="0">
                <a:ln>
                  <a:noFill/>
                </a:ln>
                <a:solidFill>
                  <a:prstClr val="black"/>
                </a:solidFill>
                <a:effectLst/>
                <a:uLnTx/>
                <a:uFillTx/>
                <a:latin typeface="Palatino Linotype" panose="02040502050505030304" pitchFamily="18" charset="0"/>
                <a:ea typeface="+mn-ea"/>
                <a:cs typeface="+mn-cs"/>
              </a:rPr>
              <a:t>So shall your seed be</a:t>
            </a:r>
            <a:r>
              <a:rPr kumimoji="0" lang="en-US" sz="275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t>
            </a:r>
            <a:endParaRPr kumimoji="0" lang="en-US" sz="275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1412009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918779" y="1037690"/>
            <a:ext cx="7641021" cy="58477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All the Seed</a:t>
            </a:r>
          </a:p>
        </p:txBody>
      </p:sp>
      <p:sp>
        <p:nvSpPr>
          <p:cNvPr id="6" name="TextBox 5">
            <a:extLst>
              <a:ext uri="{FF2B5EF4-FFF2-40B4-BE49-F238E27FC236}">
                <a16:creationId xmlns:a16="http://schemas.microsoft.com/office/drawing/2014/main" id="{5D6BCBBF-8A1C-2A45-A4B0-B989F085FAB1}"/>
              </a:ext>
            </a:extLst>
          </p:cNvPr>
          <p:cNvSpPr txBox="1"/>
          <p:nvPr/>
        </p:nvSpPr>
        <p:spPr>
          <a:xfrm>
            <a:off x="127000" y="1622465"/>
            <a:ext cx="11899900" cy="390106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75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Romans 4:16-18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750" b="1"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16 </a:t>
            </a:r>
            <a:r>
              <a:rPr kumimoji="0" lang="en-US" sz="275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For this reason </a:t>
            </a:r>
            <a:r>
              <a:rPr kumimoji="0" lang="en-US" sz="2750" b="0" i="1"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it is</a:t>
            </a:r>
            <a:r>
              <a:rPr kumimoji="0" lang="en-US" sz="275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by faith, in order that </a:t>
            </a:r>
            <a:r>
              <a:rPr kumimoji="0" lang="en-US" sz="2750" b="0" i="1"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it may be</a:t>
            </a:r>
            <a:r>
              <a:rPr kumimoji="0" lang="en-US" sz="275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according to grace, so that the promise will be guaranteed </a:t>
            </a:r>
            <a:r>
              <a:rPr kumimoji="0" lang="en-US" sz="2750" b="1" i="0" u="sng"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to all the seed</a:t>
            </a:r>
            <a:r>
              <a:rPr kumimoji="0" lang="en-US" sz="275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not only to those who are of the Law, but also to those who are of the faith of Abraham, who is the father of us all— </a:t>
            </a:r>
            <a:r>
              <a:rPr kumimoji="0" lang="en-US" sz="2750" b="1"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17 </a:t>
            </a:r>
            <a:r>
              <a:rPr kumimoji="0" lang="en-US" sz="275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as it is written, “A </a:t>
            </a:r>
            <a:r>
              <a:rPr kumimoji="0" lang="en-US" sz="2750" b="0" i="0" u="none" strike="noStrike" kern="1200" cap="small" spc="0" normalizeH="0" baseline="0" noProof="0" dirty="0">
                <a:ln>
                  <a:noFill/>
                </a:ln>
                <a:solidFill>
                  <a:prstClr val="black"/>
                </a:solidFill>
                <a:effectLst/>
                <a:uLnTx/>
                <a:uFillTx/>
                <a:latin typeface="Palatino Linotype" panose="02040502050505030304" pitchFamily="18" charset="0"/>
                <a:ea typeface="+mn-ea"/>
                <a:cs typeface="+mn-cs"/>
              </a:rPr>
              <a:t>father of many nations have I made you</a:t>
            </a:r>
            <a:r>
              <a:rPr kumimoji="0" lang="en-US" sz="275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”—in the presence of Him whom he believed, </a:t>
            </a:r>
            <a:r>
              <a:rPr kumimoji="0" lang="en-US" sz="2750" b="0" i="1"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even</a:t>
            </a:r>
            <a:r>
              <a:rPr kumimoji="0" lang="en-US" sz="275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God, who gives life to the dead and calls into being that which does not exist. </a:t>
            </a:r>
            <a:r>
              <a:rPr kumimoji="0" lang="en-US" sz="2750" b="1"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18 </a:t>
            </a:r>
            <a:r>
              <a:rPr kumimoji="0" lang="en-US" sz="275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In hope against hope he believed, </a:t>
            </a:r>
            <a:r>
              <a:rPr kumimoji="0" lang="en-US" sz="2750" b="1" i="0" u="sng"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so that he might become a father of many nations according to that which had been spoken, “</a:t>
            </a:r>
            <a:r>
              <a:rPr kumimoji="0" lang="en-US" sz="2750" b="1" i="0" u="sng" strike="noStrike" kern="1200" cap="small" spc="0" normalizeH="0" baseline="0" noProof="0" dirty="0">
                <a:ln>
                  <a:noFill/>
                </a:ln>
                <a:solidFill>
                  <a:prstClr val="black"/>
                </a:solidFill>
                <a:effectLst/>
                <a:uLnTx/>
                <a:uFillTx/>
                <a:latin typeface="Palatino Linotype" panose="02040502050505030304" pitchFamily="18" charset="0"/>
                <a:ea typeface="+mn-ea"/>
                <a:cs typeface="+mn-cs"/>
              </a:rPr>
              <a:t>So shall your seed be</a:t>
            </a:r>
            <a:r>
              <a:rPr kumimoji="0" lang="en-US" sz="275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t>
            </a:r>
            <a:endParaRPr kumimoji="0" lang="en-US" sz="275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3617593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918779" y="1037690"/>
            <a:ext cx="7641021" cy="58477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All the Seed</a:t>
            </a:r>
          </a:p>
        </p:txBody>
      </p:sp>
      <p:sp>
        <p:nvSpPr>
          <p:cNvPr id="6" name="TextBox 5">
            <a:extLst>
              <a:ext uri="{FF2B5EF4-FFF2-40B4-BE49-F238E27FC236}">
                <a16:creationId xmlns:a16="http://schemas.microsoft.com/office/drawing/2014/main" id="{5D6BCBBF-8A1C-2A45-A4B0-B989F085FAB1}"/>
              </a:ext>
            </a:extLst>
          </p:cNvPr>
          <p:cNvSpPr txBox="1"/>
          <p:nvPr/>
        </p:nvSpPr>
        <p:spPr>
          <a:xfrm>
            <a:off x="1778000" y="1622465"/>
            <a:ext cx="10248900"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Romans 9:1-8</a:t>
            </a:r>
          </a:p>
        </p:txBody>
      </p:sp>
      <p:sp>
        <p:nvSpPr>
          <p:cNvPr id="2" name="TextBox 1">
            <a:extLst>
              <a:ext uri="{FF2B5EF4-FFF2-40B4-BE49-F238E27FC236}">
                <a16:creationId xmlns:a16="http://schemas.microsoft.com/office/drawing/2014/main" id="{43970BF6-8B35-2AD1-D2A6-2A122CAB61E4}"/>
              </a:ext>
            </a:extLst>
          </p:cNvPr>
          <p:cNvSpPr txBox="1"/>
          <p:nvPr/>
        </p:nvSpPr>
        <p:spPr>
          <a:xfrm>
            <a:off x="1899215" y="2079098"/>
            <a:ext cx="9922671" cy="2554545"/>
          </a:xfrm>
          <a:prstGeom prst="rect">
            <a:avLst/>
          </a:prstGeom>
          <a:noFill/>
          <a:ln>
            <a:solidFill>
              <a:schemeClr val="tx1"/>
            </a:solidFill>
          </a:ln>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Justification by Faith</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All the Seed</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Free Sons of Promise</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Gave His Only Begotten Son</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Right Brace 2">
            <a:extLst>
              <a:ext uri="{FF2B5EF4-FFF2-40B4-BE49-F238E27FC236}">
                <a16:creationId xmlns:a16="http://schemas.microsoft.com/office/drawing/2014/main" id="{E2DCD065-1B4A-0F0E-5BE7-3A08A595A1BB}"/>
              </a:ext>
            </a:extLst>
          </p:cNvPr>
          <p:cNvSpPr/>
          <p:nvPr/>
        </p:nvSpPr>
        <p:spPr>
          <a:xfrm>
            <a:off x="5772146" y="2534196"/>
            <a:ext cx="289784" cy="10287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A349341C-B2A4-DDCF-442B-6836AC76AD9C}"/>
              </a:ext>
            </a:extLst>
          </p:cNvPr>
          <p:cNvSpPr txBox="1"/>
          <p:nvPr/>
        </p:nvSpPr>
        <p:spPr>
          <a:xfrm>
            <a:off x="6368138" y="2356048"/>
            <a:ext cx="5351930" cy="138499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The Seed is defined by Faith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Therefore, the Seed is not just Israel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Nor does it include all Israel</a:t>
            </a:r>
          </a:p>
        </p:txBody>
      </p:sp>
    </p:spTree>
    <p:extLst>
      <p:ext uri="{BB962C8B-B14F-4D97-AF65-F5344CB8AC3E}">
        <p14:creationId xmlns:p14="http://schemas.microsoft.com/office/powerpoint/2010/main" val="1319993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500"/>
                                        <p:tgtEl>
                                          <p:spTgt spid="3"/>
                                        </p:tgtEl>
                                      </p:cBhvr>
                                    </p:animEffect>
                                  </p:childTnLst>
                                </p:cTn>
                              </p:par>
                            </p:childTnLst>
                          </p:cTn>
                        </p:par>
                        <p:par>
                          <p:cTn id="16" fill="hold">
                            <p:stCondLst>
                              <p:cond delay="500"/>
                            </p:stCondLst>
                            <p:childTnLst>
                              <p:par>
                                <p:cTn id="17" presetID="1" presetClass="entr" presetSubtype="0" fill="hold" nodeType="after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918779" y="1037690"/>
            <a:ext cx="7641021" cy="58477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All the Seed</a:t>
            </a:r>
          </a:p>
        </p:txBody>
      </p:sp>
      <p:sp>
        <p:nvSpPr>
          <p:cNvPr id="6" name="TextBox 5">
            <a:extLst>
              <a:ext uri="{FF2B5EF4-FFF2-40B4-BE49-F238E27FC236}">
                <a16:creationId xmlns:a16="http://schemas.microsoft.com/office/drawing/2014/main" id="{5D6BCBBF-8A1C-2A45-A4B0-B989F085FAB1}"/>
              </a:ext>
            </a:extLst>
          </p:cNvPr>
          <p:cNvSpPr txBox="1"/>
          <p:nvPr/>
        </p:nvSpPr>
        <p:spPr>
          <a:xfrm>
            <a:off x="1778000" y="1622465"/>
            <a:ext cx="10248900" cy="137730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Romans 9:1-8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Romans 11:26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Galatians 3:29</a:t>
            </a:r>
          </a:p>
        </p:txBody>
      </p:sp>
      <p:sp>
        <p:nvSpPr>
          <p:cNvPr id="3" name="TextBox 2">
            <a:extLst>
              <a:ext uri="{FF2B5EF4-FFF2-40B4-BE49-F238E27FC236}">
                <a16:creationId xmlns:a16="http://schemas.microsoft.com/office/drawing/2014/main" id="{59C348DA-C4FB-D537-68CA-52FC13DCBFB1}"/>
              </a:ext>
            </a:extLst>
          </p:cNvPr>
          <p:cNvSpPr txBox="1"/>
          <p:nvPr/>
        </p:nvSpPr>
        <p:spPr>
          <a:xfrm>
            <a:off x="4432300" y="2049505"/>
            <a:ext cx="6096000"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so all Israel will be saved”</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7" name="TextBox 6">
            <a:extLst>
              <a:ext uri="{FF2B5EF4-FFF2-40B4-BE49-F238E27FC236}">
                <a16:creationId xmlns:a16="http://schemas.microsoft.com/office/drawing/2014/main" id="{80CB23C1-D521-5040-5E35-5128A6847945}"/>
              </a:ext>
            </a:extLst>
          </p:cNvPr>
          <p:cNvSpPr txBox="1"/>
          <p:nvPr/>
        </p:nvSpPr>
        <p:spPr>
          <a:xfrm>
            <a:off x="4406900" y="2455905"/>
            <a:ext cx="5422900" cy="95410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if you belong to Christ, then you are Abraham’s seed”</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2441760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58477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Free Sons of Promise</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4AA01757-9E51-696C-E6FC-FDE78BBF5E18}"/>
              </a:ext>
            </a:extLst>
          </p:cNvPr>
          <p:cNvSpPr txBox="1"/>
          <p:nvPr/>
        </p:nvSpPr>
        <p:spPr>
          <a:xfrm>
            <a:off x="4434840" y="2274570"/>
            <a:ext cx="196977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Abraham</a:t>
            </a:r>
          </a:p>
        </p:txBody>
      </p:sp>
      <p:sp>
        <p:nvSpPr>
          <p:cNvPr id="3" name="TextBox 2">
            <a:extLst>
              <a:ext uri="{FF2B5EF4-FFF2-40B4-BE49-F238E27FC236}">
                <a16:creationId xmlns:a16="http://schemas.microsoft.com/office/drawing/2014/main" id="{02CD7260-6C57-C69F-99A4-D5E23956E05E}"/>
              </a:ext>
            </a:extLst>
          </p:cNvPr>
          <p:cNvSpPr txBox="1"/>
          <p:nvPr/>
        </p:nvSpPr>
        <p:spPr>
          <a:xfrm>
            <a:off x="7616190" y="2278380"/>
            <a:ext cx="196977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Sarah</a:t>
            </a:r>
          </a:p>
        </p:txBody>
      </p:sp>
      <p:sp>
        <p:nvSpPr>
          <p:cNvPr id="6" name="TextBox 5">
            <a:extLst>
              <a:ext uri="{FF2B5EF4-FFF2-40B4-BE49-F238E27FC236}">
                <a16:creationId xmlns:a16="http://schemas.microsoft.com/office/drawing/2014/main" id="{1E763B40-5322-8D62-196D-1C3F6E5F254E}"/>
              </a:ext>
            </a:extLst>
          </p:cNvPr>
          <p:cNvSpPr txBox="1"/>
          <p:nvPr/>
        </p:nvSpPr>
        <p:spPr>
          <a:xfrm>
            <a:off x="1261110" y="2278380"/>
            <a:ext cx="196977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Hagar</a:t>
            </a:r>
          </a:p>
        </p:txBody>
      </p:sp>
      <p:cxnSp>
        <p:nvCxnSpPr>
          <p:cNvPr id="8" name="Straight Connector 7">
            <a:extLst>
              <a:ext uri="{FF2B5EF4-FFF2-40B4-BE49-F238E27FC236}">
                <a16:creationId xmlns:a16="http://schemas.microsoft.com/office/drawing/2014/main" id="{1978D5DB-69A0-A2DA-7D5A-A24E75BF5FA2}"/>
              </a:ext>
            </a:extLst>
          </p:cNvPr>
          <p:cNvCxnSpPr/>
          <p:nvPr/>
        </p:nvCxnSpPr>
        <p:spPr>
          <a:xfrm>
            <a:off x="6206490" y="2491740"/>
            <a:ext cx="193167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FA782C1-B376-A92C-F5A3-C4AA2D3DF4DD}"/>
              </a:ext>
            </a:extLst>
          </p:cNvPr>
          <p:cNvCxnSpPr/>
          <p:nvPr/>
        </p:nvCxnSpPr>
        <p:spPr>
          <a:xfrm>
            <a:off x="6210300" y="2564130"/>
            <a:ext cx="193167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5D80202-379A-22A5-9DFC-C1DE9939E536}"/>
              </a:ext>
            </a:extLst>
          </p:cNvPr>
          <p:cNvCxnSpPr>
            <a:cxnSpLocks/>
          </p:cNvCxnSpPr>
          <p:nvPr/>
        </p:nvCxnSpPr>
        <p:spPr>
          <a:xfrm>
            <a:off x="7098030" y="2564130"/>
            <a:ext cx="0" cy="862173"/>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D845E06D-2A38-E000-7B4F-32669A2C2071}"/>
              </a:ext>
            </a:extLst>
          </p:cNvPr>
          <p:cNvSpPr txBox="1"/>
          <p:nvPr/>
        </p:nvSpPr>
        <p:spPr>
          <a:xfrm>
            <a:off x="6122670" y="3276600"/>
            <a:ext cx="196977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Isaac</a:t>
            </a:r>
          </a:p>
        </p:txBody>
      </p:sp>
      <p:cxnSp>
        <p:nvCxnSpPr>
          <p:cNvPr id="15" name="Straight Connector 14">
            <a:extLst>
              <a:ext uri="{FF2B5EF4-FFF2-40B4-BE49-F238E27FC236}">
                <a16:creationId xmlns:a16="http://schemas.microsoft.com/office/drawing/2014/main" id="{16B1F7B2-336C-5235-26BF-15D93A95E597}"/>
              </a:ext>
            </a:extLst>
          </p:cNvPr>
          <p:cNvCxnSpPr/>
          <p:nvPr/>
        </p:nvCxnSpPr>
        <p:spPr>
          <a:xfrm>
            <a:off x="2735580" y="2495550"/>
            <a:ext cx="193167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70FC15D-CD20-CCBA-951B-9F316323EF13}"/>
              </a:ext>
            </a:extLst>
          </p:cNvPr>
          <p:cNvCxnSpPr/>
          <p:nvPr/>
        </p:nvCxnSpPr>
        <p:spPr>
          <a:xfrm>
            <a:off x="2739390" y="2567940"/>
            <a:ext cx="193167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E078933-2E53-AEBB-D871-A6E8A44C43AA}"/>
              </a:ext>
            </a:extLst>
          </p:cNvPr>
          <p:cNvCxnSpPr>
            <a:cxnSpLocks/>
          </p:cNvCxnSpPr>
          <p:nvPr/>
        </p:nvCxnSpPr>
        <p:spPr>
          <a:xfrm>
            <a:off x="3627120" y="2567940"/>
            <a:ext cx="0" cy="369570"/>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A064F8B0-0AB5-5633-D89A-4E2D589DA801}"/>
              </a:ext>
            </a:extLst>
          </p:cNvPr>
          <p:cNvSpPr txBox="1"/>
          <p:nvPr/>
        </p:nvSpPr>
        <p:spPr>
          <a:xfrm>
            <a:off x="2640330" y="2903220"/>
            <a:ext cx="196977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Ishmael</a:t>
            </a:r>
          </a:p>
        </p:txBody>
      </p:sp>
      <p:sp>
        <p:nvSpPr>
          <p:cNvPr id="27" name="TextBox 26">
            <a:extLst>
              <a:ext uri="{FF2B5EF4-FFF2-40B4-BE49-F238E27FC236}">
                <a16:creationId xmlns:a16="http://schemas.microsoft.com/office/drawing/2014/main" id="{31FB511D-1A52-090D-E8AE-78EEBB67ECFC}"/>
              </a:ext>
            </a:extLst>
          </p:cNvPr>
          <p:cNvSpPr txBox="1"/>
          <p:nvPr/>
        </p:nvSpPr>
        <p:spPr>
          <a:xfrm>
            <a:off x="2640329" y="3322766"/>
            <a:ext cx="1969771"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outerShdw blurRad="50800" dist="50800" dir="5400000" algn="ctr" rotWithShape="0">
                    <a:prstClr val="white">
                      <a:lumMod val="95000"/>
                    </a:prstClr>
                  </a:outerShdw>
                </a:effectLst>
                <a:uLnTx/>
                <a:uFillTx/>
                <a:latin typeface="Calibri" panose="020F0502020204030204"/>
                <a:ea typeface="+mn-ea"/>
                <a:cs typeface="+mn-cs"/>
              </a:rPr>
              <a:t>Born after the flesh</a:t>
            </a:r>
          </a:p>
        </p:txBody>
      </p:sp>
      <p:sp>
        <p:nvSpPr>
          <p:cNvPr id="28" name="TextBox 27">
            <a:extLst>
              <a:ext uri="{FF2B5EF4-FFF2-40B4-BE49-F238E27FC236}">
                <a16:creationId xmlns:a16="http://schemas.microsoft.com/office/drawing/2014/main" id="{67639351-EF89-94FE-9C55-A62B07C8DE10}"/>
              </a:ext>
            </a:extLst>
          </p:cNvPr>
          <p:cNvSpPr txBox="1"/>
          <p:nvPr/>
        </p:nvSpPr>
        <p:spPr>
          <a:xfrm>
            <a:off x="6144832" y="3618726"/>
            <a:ext cx="1969771"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outerShdw blurRad="50800" dist="50800" dir="5400000" algn="ctr" rotWithShape="0">
                    <a:prstClr val="white">
                      <a:lumMod val="95000"/>
                    </a:prstClr>
                  </a:outerShdw>
                </a:effectLst>
                <a:uLnTx/>
                <a:uFillTx/>
                <a:latin typeface="Calibri" panose="020F0502020204030204"/>
                <a:ea typeface="+mn-ea"/>
                <a:cs typeface="+mn-cs"/>
              </a:rPr>
              <a:t>Born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outerShdw blurRad="50800" dist="50800" dir="5400000" algn="ctr" rotWithShape="0">
                    <a:prstClr val="white">
                      <a:lumMod val="95000"/>
                    </a:prstClr>
                  </a:outerShdw>
                </a:effectLst>
                <a:uLnTx/>
                <a:uFillTx/>
                <a:latin typeface="Calibri" panose="020F0502020204030204"/>
                <a:ea typeface="+mn-ea"/>
                <a:cs typeface="+mn-cs"/>
              </a:rPr>
              <a:t>of promise</a:t>
            </a:r>
          </a:p>
        </p:txBody>
      </p:sp>
    </p:spTree>
    <p:extLst>
      <p:ext uri="{BB962C8B-B14F-4D97-AF65-F5344CB8AC3E}">
        <p14:creationId xmlns:p14="http://schemas.microsoft.com/office/powerpoint/2010/main" val="116580530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27"/>
                                        </p:tgtEl>
                                        <p:attrNameLst>
                                          <p:attrName>style.visibility</p:attrName>
                                        </p:attrNameLst>
                                      </p:cBhvr>
                                      <p:to>
                                        <p:strVal val="visible"/>
                                      </p:to>
                                    </p:set>
                                    <p:anim calcmode="lin" valueType="num">
                                      <p:cBhvr>
                                        <p:cTn id="35" dur="500" fill="hold"/>
                                        <p:tgtEl>
                                          <p:spTgt spid="27"/>
                                        </p:tgtEl>
                                        <p:attrNameLst>
                                          <p:attrName>ppt_w</p:attrName>
                                        </p:attrNameLst>
                                      </p:cBhvr>
                                      <p:tavLst>
                                        <p:tav tm="0">
                                          <p:val>
                                            <p:fltVal val="0"/>
                                          </p:val>
                                        </p:tav>
                                        <p:tav tm="100000">
                                          <p:val>
                                            <p:strVal val="#ppt_w"/>
                                          </p:val>
                                        </p:tav>
                                      </p:tavLst>
                                    </p:anim>
                                    <p:anim calcmode="lin" valueType="num">
                                      <p:cBhvr>
                                        <p:cTn id="36" dur="500" fill="hold"/>
                                        <p:tgtEl>
                                          <p:spTgt spid="27"/>
                                        </p:tgtEl>
                                        <p:attrNameLst>
                                          <p:attrName>ppt_h</p:attrName>
                                        </p:attrNameLst>
                                      </p:cBhvr>
                                      <p:tavLst>
                                        <p:tav tm="0">
                                          <p:val>
                                            <p:fltVal val="0"/>
                                          </p:val>
                                        </p:tav>
                                        <p:tav tm="100000">
                                          <p:val>
                                            <p:strVal val="#ppt_h"/>
                                          </p:val>
                                        </p:tav>
                                      </p:tavLst>
                                    </p:anim>
                                    <p:animEffect transition="in" filter="fade">
                                      <p:cBhvr>
                                        <p:cTn id="37" dur="500"/>
                                        <p:tgtEl>
                                          <p:spTgt spid="27"/>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28"/>
                                        </p:tgtEl>
                                        <p:attrNameLst>
                                          <p:attrName>style.visibility</p:attrName>
                                        </p:attrNameLst>
                                      </p:cBhvr>
                                      <p:to>
                                        <p:strVal val="visible"/>
                                      </p:to>
                                    </p:set>
                                    <p:anim calcmode="lin" valueType="num">
                                      <p:cBhvr>
                                        <p:cTn id="42" dur="500" fill="hold"/>
                                        <p:tgtEl>
                                          <p:spTgt spid="28"/>
                                        </p:tgtEl>
                                        <p:attrNameLst>
                                          <p:attrName>ppt_w</p:attrName>
                                        </p:attrNameLst>
                                      </p:cBhvr>
                                      <p:tavLst>
                                        <p:tav tm="0">
                                          <p:val>
                                            <p:fltVal val="0"/>
                                          </p:val>
                                        </p:tav>
                                        <p:tav tm="100000">
                                          <p:val>
                                            <p:strVal val="#ppt_w"/>
                                          </p:val>
                                        </p:tav>
                                      </p:tavLst>
                                    </p:anim>
                                    <p:anim calcmode="lin" valueType="num">
                                      <p:cBhvr>
                                        <p:cTn id="43" dur="500" fill="hold"/>
                                        <p:tgtEl>
                                          <p:spTgt spid="28"/>
                                        </p:tgtEl>
                                        <p:attrNameLst>
                                          <p:attrName>ppt_h</p:attrName>
                                        </p:attrNameLst>
                                      </p:cBhvr>
                                      <p:tavLst>
                                        <p:tav tm="0">
                                          <p:val>
                                            <p:fltVal val="0"/>
                                          </p:val>
                                        </p:tav>
                                        <p:tav tm="100000">
                                          <p:val>
                                            <p:strVal val="#ppt_h"/>
                                          </p:val>
                                        </p:tav>
                                      </p:tavLst>
                                    </p:anim>
                                    <p:animEffect transition="in" filter="fade">
                                      <p:cBhvr>
                                        <p:cTn id="44"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14" grpId="0"/>
      <p:bldP spid="22" grpId="0"/>
      <p:bldP spid="27" grpId="0"/>
      <p:bldP spid="28"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58477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Free Sons of Promise</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4AA01757-9E51-696C-E6FC-FDE78BBF5E18}"/>
              </a:ext>
            </a:extLst>
          </p:cNvPr>
          <p:cNvSpPr txBox="1"/>
          <p:nvPr/>
        </p:nvSpPr>
        <p:spPr>
          <a:xfrm>
            <a:off x="4434840" y="2274570"/>
            <a:ext cx="196977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Abraham</a:t>
            </a:r>
          </a:p>
        </p:txBody>
      </p:sp>
      <p:sp>
        <p:nvSpPr>
          <p:cNvPr id="3" name="TextBox 2">
            <a:extLst>
              <a:ext uri="{FF2B5EF4-FFF2-40B4-BE49-F238E27FC236}">
                <a16:creationId xmlns:a16="http://schemas.microsoft.com/office/drawing/2014/main" id="{02CD7260-6C57-C69F-99A4-D5E23956E05E}"/>
              </a:ext>
            </a:extLst>
          </p:cNvPr>
          <p:cNvSpPr txBox="1"/>
          <p:nvPr/>
        </p:nvSpPr>
        <p:spPr>
          <a:xfrm>
            <a:off x="7616190" y="2278380"/>
            <a:ext cx="196977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Sarah</a:t>
            </a:r>
          </a:p>
        </p:txBody>
      </p:sp>
      <p:sp>
        <p:nvSpPr>
          <p:cNvPr id="6" name="TextBox 5">
            <a:extLst>
              <a:ext uri="{FF2B5EF4-FFF2-40B4-BE49-F238E27FC236}">
                <a16:creationId xmlns:a16="http://schemas.microsoft.com/office/drawing/2014/main" id="{1E763B40-5322-8D62-196D-1C3F6E5F254E}"/>
              </a:ext>
            </a:extLst>
          </p:cNvPr>
          <p:cNvSpPr txBox="1"/>
          <p:nvPr/>
        </p:nvSpPr>
        <p:spPr>
          <a:xfrm>
            <a:off x="1261110" y="2278380"/>
            <a:ext cx="196977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Hagar</a:t>
            </a:r>
          </a:p>
        </p:txBody>
      </p:sp>
      <p:cxnSp>
        <p:nvCxnSpPr>
          <p:cNvPr id="8" name="Straight Connector 7">
            <a:extLst>
              <a:ext uri="{FF2B5EF4-FFF2-40B4-BE49-F238E27FC236}">
                <a16:creationId xmlns:a16="http://schemas.microsoft.com/office/drawing/2014/main" id="{1978D5DB-69A0-A2DA-7D5A-A24E75BF5FA2}"/>
              </a:ext>
            </a:extLst>
          </p:cNvPr>
          <p:cNvCxnSpPr/>
          <p:nvPr/>
        </p:nvCxnSpPr>
        <p:spPr>
          <a:xfrm>
            <a:off x="6206490" y="2491740"/>
            <a:ext cx="193167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FA782C1-B376-A92C-F5A3-C4AA2D3DF4DD}"/>
              </a:ext>
            </a:extLst>
          </p:cNvPr>
          <p:cNvCxnSpPr/>
          <p:nvPr/>
        </p:nvCxnSpPr>
        <p:spPr>
          <a:xfrm>
            <a:off x="6210300" y="2564130"/>
            <a:ext cx="193167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5D80202-379A-22A5-9DFC-C1DE9939E536}"/>
              </a:ext>
            </a:extLst>
          </p:cNvPr>
          <p:cNvCxnSpPr>
            <a:cxnSpLocks/>
          </p:cNvCxnSpPr>
          <p:nvPr/>
        </p:nvCxnSpPr>
        <p:spPr>
          <a:xfrm>
            <a:off x="7098030" y="2564130"/>
            <a:ext cx="0" cy="862173"/>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D845E06D-2A38-E000-7B4F-32669A2C2071}"/>
              </a:ext>
            </a:extLst>
          </p:cNvPr>
          <p:cNvSpPr txBox="1"/>
          <p:nvPr/>
        </p:nvSpPr>
        <p:spPr>
          <a:xfrm>
            <a:off x="6122670" y="3276600"/>
            <a:ext cx="196977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Isaac</a:t>
            </a:r>
          </a:p>
        </p:txBody>
      </p:sp>
      <p:cxnSp>
        <p:nvCxnSpPr>
          <p:cNvPr id="15" name="Straight Connector 14">
            <a:extLst>
              <a:ext uri="{FF2B5EF4-FFF2-40B4-BE49-F238E27FC236}">
                <a16:creationId xmlns:a16="http://schemas.microsoft.com/office/drawing/2014/main" id="{16B1F7B2-336C-5235-26BF-15D93A95E597}"/>
              </a:ext>
            </a:extLst>
          </p:cNvPr>
          <p:cNvCxnSpPr/>
          <p:nvPr/>
        </p:nvCxnSpPr>
        <p:spPr>
          <a:xfrm>
            <a:off x="2735580" y="2495550"/>
            <a:ext cx="193167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70FC15D-CD20-CCBA-951B-9F316323EF13}"/>
              </a:ext>
            </a:extLst>
          </p:cNvPr>
          <p:cNvCxnSpPr/>
          <p:nvPr/>
        </p:nvCxnSpPr>
        <p:spPr>
          <a:xfrm>
            <a:off x="2739390" y="2567940"/>
            <a:ext cx="193167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E078933-2E53-AEBB-D871-A6E8A44C43AA}"/>
              </a:ext>
            </a:extLst>
          </p:cNvPr>
          <p:cNvCxnSpPr>
            <a:cxnSpLocks/>
          </p:cNvCxnSpPr>
          <p:nvPr/>
        </p:nvCxnSpPr>
        <p:spPr>
          <a:xfrm>
            <a:off x="3627120" y="2567940"/>
            <a:ext cx="0" cy="369570"/>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A064F8B0-0AB5-5633-D89A-4E2D589DA801}"/>
              </a:ext>
            </a:extLst>
          </p:cNvPr>
          <p:cNvSpPr txBox="1"/>
          <p:nvPr/>
        </p:nvSpPr>
        <p:spPr>
          <a:xfrm>
            <a:off x="2640330" y="2903220"/>
            <a:ext cx="196977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Ishmael</a:t>
            </a:r>
          </a:p>
        </p:txBody>
      </p:sp>
      <p:sp>
        <p:nvSpPr>
          <p:cNvPr id="24" name="TextBox 23">
            <a:extLst>
              <a:ext uri="{FF2B5EF4-FFF2-40B4-BE49-F238E27FC236}">
                <a16:creationId xmlns:a16="http://schemas.microsoft.com/office/drawing/2014/main" id="{50347C54-A53E-8D4E-3990-7CA3DDAAB5E2}"/>
              </a:ext>
            </a:extLst>
          </p:cNvPr>
          <p:cNvSpPr txBox="1"/>
          <p:nvPr/>
        </p:nvSpPr>
        <p:spPr>
          <a:xfrm>
            <a:off x="6145530" y="5516880"/>
            <a:ext cx="196977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Israelites</a:t>
            </a:r>
          </a:p>
        </p:txBody>
      </p:sp>
      <p:sp>
        <p:nvSpPr>
          <p:cNvPr id="26" name="Arrow: Down 25">
            <a:extLst>
              <a:ext uri="{FF2B5EF4-FFF2-40B4-BE49-F238E27FC236}">
                <a16:creationId xmlns:a16="http://schemas.microsoft.com/office/drawing/2014/main" id="{3F2B688C-7104-517F-7A47-9131D2356E35}"/>
              </a:ext>
            </a:extLst>
          </p:cNvPr>
          <p:cNvSpPr/>
          <p:nvPr/>
        </p:nvSpPr>
        <p:spPr>
          <a:xfrm>
            <a:off x="6713220" y="3810944"/>
            <a:ext cx="788661" cy="1776393"/>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D90D3E7C-B001-B781-9FA3-2C98B5296CD6}"/>
              </a:ext>
            </a:extLst>
          </p:cNvPr>
          <p:cNvSpPr txBox="1"/>
          <p:nvPr/>
        </p:nvSpPr>
        <p:spPr>
          <a:xfrm>
            <a:off x="6030278" y="3639312"/>
            <a:ext cx="2166747"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Jacob = Israel</a:t>
            </a:r>
          </a:p>
        </p:txBody>
      </p:sp>
      <p:sp>
        <p:nvSpPr>
          <p:cNvPr id="11" name="TextBox 10">
            <a:extLst>
              <a:ext uri="{FF2B5EF4-FFF2-40B4-BE49-F238E27FC236}">
                <a16:creationId xmlns:a16="http://schemas.microsoft.com/office/drawing/2014/main" id="{A7F21AFB-61F5-65DE-9347-B1CA1A0F13EE}"/>
              </a:ext>
            </a:extLst>
          </p:cNvPr>
          <p:cNvSpPr txBox="1"/>
          <p:nvPr/>
        </p:nvSpPr>
        <p:spPr>
          <a:xfrm>
            <a:off x="5928036" y="4002024"/>
            <a:ext cx="2383422"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Twelve Tribes</a:t>
            </a:r>
          </a:p>
        </p:txBody>
      </p:sp>
    </p:spTree>
    <p:extLst>
      <p:ext uri="{BB962C8B-B14F-4D97-AF65-F5344CB8AC3E}">
        <p14:creationId xmlns:p14="http://schemas.microsoft.com/office/powerpoint/2010/main" val="1085173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up)">
                                      <p:cBhvr>
                                        <p:cTn id="7" dur="500"/>
                                        <p:tgtEl>
                                          <p:spTgt spid="26"/>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6" grpId="0" animBg="1"/>
      <p:bldP spid="7" grpId="0"/>
      <p:bldP spid="11"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58477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Free Sons of Promise</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4AA01757-9E51-696C-E6FC-FDE78BBF5E18}"/>
              </a:ext>
            </a:extLst>
          </p:cNvPr>
          <p:cNvSpPr txBox="1"/>
          <p:nvPr/>
        </p:nvSpPr>
        <p:spPr>
          <a:xfrm>
            <a:off x="4434840" y="2274570"/>
            <a:ext cx="196977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Abraham</a:t>
            </a:r>
          </a:p>
        </p:txBody>
      </p:sp>
      <p:sp>
        <p:nvSpPr>
          <p:cNvPr id="3" name="TextBox 2">
            <a:extLst>
              <a:ext uri="{FF2B5EF4-FFF2-40B4-BE49-F238E27FC236}">
                <a16:creationId xmlns:a16="http://schemas.microsoft.com/office/drawing/2014/main" id="{02CD7260-6C57-C69F-99A4-D5E23956E05E}"/>
              </a:ext>
            </a:extLst>
          </p:cNvPr>
          <p:cNvSpPr txBox="1"/>
          <p:nvPr/>
        </p:nvSpPr>
        <p:spPr>
          <a:xfrm>
            <a:off x="7616190" y="2278380"/>
            <a:ext cx="196977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Sarah</a:t>
            </a:r>
          </a:p>
        </p:txBody>
      </p:sp>
      <p:sp>
        <p:nvSpPr>
          <p:cNvPr id="6" name="TextBox 5">
            <a:extLst>
              <a:ext uri="{FF2B5EF4-FFF2-40B4-BE49-F238E27FC236}">
                <a16:creationId xmlns:a16="http://schemas.microsoft.com/office/drawing/2014/main" id="{1E763B40-5322-8D62-196D-1C3F6E5F254E}"/>
              </a:ext>
            </a:extLst>
          </p:cNvPr>
          <p:cNvSpPr txBox="1"/>
          <p:nvPr/>
        </p:nvSpPr>
        <p:spPr>
          <a:xfrm>
            <a:off x="1261110" y="2278380"/>
            <a:ext cx="196977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Hagar</a:t>
            </a:r>
          </a:p>
        </p:txBody>
      </p:sp>
      <p:cxnSp>
        <p:nvCxnSpPr>
          <p:cNvPr id="8" name="Straight Connector 7">
            <a:extLst>
              <a:ext uri="{FF2B5EF4-FFF2-40B4-BE49-F238E27FC236}">
                <a16:creationId xmlns:a16="http://schemas.microsoft.com/office/drawing/2014/main" id="{1978D5DB-69A0-A2DA-7D5A-A24E75BF5FA2}"/>
              </a:ext>
            </a:extLst>
          </p:cNvPr>
          <p:cNvCxnSpPr/>
          <p:nvPr/>
        </p:nvCxnSpPr>
        <p:spPr>
          <a:xfrm>
            <a:off x="6206490" y="2491740"/>
            <a:ext cx="193167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FA782C1-B376-A92C-F5A3-C4AA2D3DF4DD}"/>
              </a:ext>
            </a:extLst>
          </p:cNvPr>
          <p:cNvCxnSpPr/>
          <p:nvPr/>
        </p:nvCxnSpPr>
        <p:spPr>
          <a:xfrm>
            <a:off x="6210300" y="2564130"/>
            <a:ext cx="193167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5D80202-379A-22A5-9DFC-C1DE9939E536}"/>
              </a:ext>
            </a:extLst>
          </p:cNvPr>
          <p:cNvCxnSpPr>
            <a:cxnSpLocks/>
          </p:cNvCxnSpPr>
          <p:nvPr/>
        </p:nvCxnSpPr>
        <p:spPr>
          <a:xfrm>
            <a:off x="7098030" y="2564130"/>
            <a:ext cx="0" cy="862173"/>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D845E06D-2A38-E000-7B4F-32669A2C2071}"/>
              </a:ext>
            </a:extLst>
          </p:cNvPr>
          <p:cNvSpPr txBox="1"/>
          <p:nvPr/>
        </p:nvSpPr>
        <p:spPr>
          <a:xfrm>
            <a:off x="6122670" y="3276600"/>
            <a:ext cx="196977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Isaac</a:t>
            </a:r>
          </a:p>
        </p:txBody>
      </p:sp>
      <p:cxnSp>
        <p:nvCxnSpPr>
          <p:cNvPr id="15" name="Straight Connector 14">
            <a:extLst>
              <a:ext uri="{FF2B5EF4-FFF2-40B4-BE49-F238E27FC236}">
                <a16:creationId xmlns:a16="http://schemas.microsoft.com/office/drawing/2014/main" id="{16B1F7B2-336C-5235-26BF-15D93A95E597}"/>
              </a:ext>
            </a:extLst>
          </p:cNvPr>
          <p:cNvCxnSpPr/>
          <p:nvPr/>
        </p:nvCxnSpPr>
        <p:spPr>
          <a:xfrm>
            <a:off x="2735580" y="2495550"/>
            <a:ext cx="193167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70FC15D-CD20-CCBA-951B-9F316323EF13}"/>
              </a:ext>
            </a:extLst>
          </p:cNvPr>
          <p:cNvCxnSpPr/>
          <p:nvPr/>
        </p:nvCxnSpPr>
        <p:spPr>
          <a:xfrm>
            <a:off x="2739390" y="2567940"/>
            <a:ext cx="193167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E078933-2E53-AEBB-D871-A6E8A44C43AA}"/>
              </a:ext>
            </a:extLst>
          </p:cNvPr>
          <p:cNvCxnSpPr>
            <a:cxnSpLocks/>
          </p:cNvCxnSpPr>
          <p:nvPr/>
        </p:nvCxnSpPr>
        <p:spPr>
          <a:xfrm>
            <a:off x="3627120" y="2567940"/>
            <a:ext cx="0" cy="369570"/>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A064F8B0-0AB5-5633-D89A-4E2D589DA801}"/>
              </a:ext>
            </a:extLst>
          </p:cNvPr>
          <p:cNvSpPr txBox="1"/>
          <p:nvPr/>
        </p:nvSpPr>
        <p:spPr>
          <a:xfrm>
            <a:off x="2640330" y="2903220"/>
            <a:ext cx="196977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Ishmael</a:t>
            </a:r>
          </a:p>
        </p:txBody>
      </p:sp>
      <p:sp>
        <p:nvSpPr>
          <p:cNvPr id="24" name="TextBox 23">
            <a:extLst>
              <a:ext uri="{FF2B5EF4-FFF2-40B4-BE49-F238E27FC236}">
                <a16:creationId xmlns:a16="http://schemas.microsoft.com/office/drawing/2014/main" id="{50347C54-A53E-8D4E-3990-7CA3DDAAB5E2}"/>
              </a:ext>
            </a:extLst>
          </p:cNvPr>
          <p:cNvSpPr txBox="1"/>
          <p:nvPr/>
        </p:nvSpPr>
        <p:spPr>
          <a:xfrm>
            <a:off x="6145530" y="5516880"/>
            <a:ext cx="196977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Israelites</a:t>
            </a:r>
          </a:p>
        </p:txBody>
      </p:sp>
      <p:sp>
        <p:nvSpPr>
          <p:cNvPr id="26" name="Arrow: Down 25">
            <a:extLst>
              <a:ext uri="{FF2B5EF4-FFF2-40B4-BE49-F238E27FC236}">
                <a16:creationId xmlns:a16="http://schemas.microsoft.com/office/drawing/2014/main" id="{3F2B688C-7104-517F-7A47-9131D2356E35}"/>
              </a:ext>
            </a:extLst>
          </p:cNvPr>
          <p:cNvSpPr/>
          <p:nvPr/>
        </p:nvSpPr>
        <p:spPr>
          <a:xfrm>
            <a:off x="6713220" y="3810944"/>
            <a:ext cx="788661" cy="1776393"/>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TextBox 26">
            <a:extLst>
              <a:ext uri="{FF2B5EF4-FFF2-40B4-BE49-F238E27FC236}">
                <a16:creationId xmlns:a16="http://schemas.microsoft.com/office/drawing/2014/main" id="{31FB511D-1A52-090D-E8AE-78EEBB67ECFC}"/>
              </a:ext>
            </a:extLst>
          </p:cNvPr>
          <p:cNvSpPr txBox="1"/>
          <p:nvPr/>
        </p:nvSpPr>
        <p:spPr>
          <a:xfrm>
            <a:off x="6144832" y="4026672"/>
            <a:ext cx="1969771"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outerShdw blurRad="50800" dist="50800" dir="5400000" algn="ctr" rotWithShape="0">
                    <a:prstClr val="white">
                      <a:lumMod val="95000"/>
                    </a:prstClr>
                  </a:outerShdw>
                </a:effectLst>
                <a:uLnTx/>
                <a:uFillTx/>
                <a:latin typeface="Calibri" panose="020F0502020204030204"/>
                <a:ea typeface="+mn-ea"/>
                <a:cs typeface="+mn-cs"/>
              </a:rPr>
              <a:t>Born after the flesh</a:t>
            </a:r>
          </a:p>
        </p:txBody>
      </p:sp>
    </p:spTree>
    <p:extLst>
      <p:ext uri="{BB962C8B-B14F-4D97-AF65-F5344CB8AC3E}">
        <p14:creationId xmlns:p14="http://schemas.microsoft.com/office/powerpoint/2010/main" val="3441225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p:cTn id="7" dur="500" fill="hold"/>
                                        <p:tgtEl>
                                          <p:spTgt spid="27"/>
                                        </p:tgtEl>
                                        <p:attrNameLst>
                                          <p:attrName>ppt_w</p:attrName>
                                        </p:attrNameLst>
                                      </p:cBhvr>
                                      <p:tavLst>
                                        <p:tav tm="0">
                                          <p:val>
                                            <p:fltVal val="0"/>
                                          </p:val>
                                        </p:tav>
                                        <p:tav tm="100000">
                                          <p:val>
                                            <p:strVal val="#ppt_w"/>
                                          </p:val>
                                        </p:tav>
                                      </p:tavLst>
                                    </p:anim>
                                    <p:anim calcmode="lin" valueType="num">
                                      <p:cBhvr>
                                        <p:cTn id="8" dur="500" fill="hold"/>
                                        <p:tgtEl>
                                          <p:spTgt spid="27"/>
                                        </p:tgtEl>
                                        <p:attrNameLst>
                                          <p:attrName>ppt_h</p:attrName>
                                        </p:attrNameLst>
                                      </p:cBhvr>
                                      <p:tavLst>
                                        <p:tav tm="0">
                                          <p:val>
                                            <p:fltVal val="0"/>
                                          </p:val>
                                        </p:tav>
                                        <p:tav tm="100000">
                                          <p:val>
                                            <p:strVal val="#ppt_h"/>
                                          </p:val>
                                        </p:tav>
                                      </p:tavLst>
                                    </p:anim>
                                    <p:animEffect transition="in" filter="fade">
                                      <p:cBhvr>
                                        <p:cTn id="9"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1446550"/>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Genesis 14, Melchizedek</a:t>
            </a:r>
          </a:p>
        </p:txBody>
      </p:sp>
      <p:sp>
        <p:nvSpPr>
          <p:cNvPr id="2" name="TextBox 1">
            <a:extLst>
              <a:ext uri="{FF2B5EF4-FFF2-40B4-BE49-F238E27FC236}">
                <a16:creationId xmlns:a16="http://schemas.microsoft.com/office/drawing/2014/main" id="{A7FAB25A-5BEC-2BF6-D3A7-8C9757AE1AB2}"/>
              </a:ext>
            </a:extLst>
          </p:cNvPr>
          <p:cNvSpPr txBox="1"/>
          <p:nvPr/>
        </p:nvSpPr>
        <p:spPr>
          <a:xfrm>
            <a:off x="2084294" y="2823882"/>
            <a:ext cx="8471647" cy="35394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Hebrews 7:2-3 highlights these parallels to the Christ…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Melchizedek = King of Righteousness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King of Salem = King of Peace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“without father and mother”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“without genealogy”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“made like unto the Son of God”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Genesis 14</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Psalm 110</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Zechariah 6</a:t>
            </a:r>
            <a:endPar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47143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58477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Free Sons of Promise</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4AA01757-9E51-696C-E6FC-FDE78BBF5E18}"/>
              </a:ext>
            </a:extLst>
          </p:cNvPr>
          <p:cNvSpPr txBox="1"/>
          <p:nvPr/>
        </p:nvSpPr>
        <p:spPr>
          <a:xfrm>
            <a:off x="4434840" y="2274570"/>
            <a:ext cx="196977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Abraham</a:t>
            </a:r>
          </a:p>
        </p:txBody>
      </p:sp>
      <p:sp>
        <p:nvSpPr>
          <p:cNvPr id="3" name="TextBox 2">
            <a:extLst>
              <a:ext uri="{FF2B5EF4-FFF2-40B4-BE49-F238E27FC236}">
                <a16:creationId xmlns:a16="http://schemas.microsoft.com/office/drawing/2014/main" id="{02CD7260-6C57-C69F-99A4-D5E23956E05E}"/>
              </a:ext>
            </a:extLst>
          </p:cNvPr>
          <p:cNvSpPr txBox="1"/>
          <p:nvPr/>
        </p:nvSpPr>
        <p:spPr>
          <a:xfrm>
            <a:off x="7616190" y="2278380"/>
            <a:ext cx="196977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Sarah</a:t>
            </a:r>
          </a:p>
        </p:txBody>
      </p:sp>
      <p:sp>
        <p:nvSpPr>
          <p:cNvPr id="6" name="TextBox 5">
            <a:extLst>
              <a:ext uri="{FF2B5EF4-FFF2-40B4-BE49-F238E27FC236}">
                <a16:creationId xmlns:a16="http://schemas.microsoft.com/office/drawing/2014/main" id="{1E763B40-5322-8D62-196D-1C3F6E5F254E}"/>
              </a:ext>
            </a:extLst>
          </p:cNvPr>
          <p:cNvSpPr txBox="1"/>
          <p:nvPr/>
        </p:nvSpPr>
        <p:spPr>
          <a:xfrm>
            <a:off x="1261110" y="2278380"/>
            <a:ext cx="196977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Hagar</a:t>
            </a:r>
          </a:p>
        </p:txBody>
      </p:sp>
      <p:cxnSp>
        <p:nvCxnSpPr>
          <p:cNvPr id="8" name="Straight Connector 7">
            <a:extLst>
              <a:ext uri="{FF2B5EF4-FFF2-40B4-BE49-F238E27FC236}">
                <a16:creationId xmlns:a16="http://schemas.microsoft.com/office/drawing/2014/main" id="{1978D5DB-69A0-A2DA-7D5A-A24E75BF5FA2}"/>
              </a:ext>
            </a:extLst>
          </p:cNvPr>
          <p:cNvCxnSpPr/>
          <p:nvPr/>
        </p:nvCxnSpPr>
        <p:spPr>
          <a:xfrm>
            <a:off x="6206490" y="2491740"/>
            <a:ext cx="193167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FA782C1-B376-A92C-F5A3-C4AA2D3DF4DD}"/>
              </a:ext>
            </a:extLst>
          </p:cNvPr>
          <p:cNvCxnSpPr/>
          <p:nvPr/>
        </p:nvCxnSpPr>
        <p:spPr>
          <a:xfrm>
            <a:off x="6210300" y="2564130"/>
            <a:ext cx="193167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5D80202-379A-22A5-9DFC-C1DE9939E536}"/>
              </a:ext>
            </a:extLst>
          </p:cNvPr>
          <p:cNvCxnSpPr>
            <a:cxnSpLocks/>
          </p:cNvCxnSpPr>
          <p:nvPr/>
        </p:nvCxnSpPr>
        <p:spPr>
          <a:xfrm>
            <a:off x="7098030" y="2564130"/>
            <a:ext cx="0" cy="862173"/>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D845E06D-2A38-E000-7B4F-32669A2C2071}"/>
              </a:ext>
            </a:extLst>
          </p:cNvPr>
          <p:cNvSpPr txBox="1"/>
          <p:nvPr/>
        </p:nvSpPr>
        <p:spPr>
          <a:xfrm>
            <a:off x="6122670" y="3276600"/>
            <a:ext cx="196977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Isaac</a:t>
            </a:r>
          </a:p>
        </p:txBody>
      </p:sp>
      <p:cxnSp>
        <p:nvCxnSpPr>
          <p:cNvPr id="15" name="Straight Connector 14">
            <a:extLst>
              <a:ext uri="{FF2B5EF4-FFF2-40B4-BE49-F238E27FC236}">
                <a16:creationId xmlns:a16="http://schemas.microsoft.com/office/drawing/2014/main" id="{16B1F7B2-336C-5235-26BF-15D93A95E597}"/>
              </a:ext>
            </a:extLst>
          </p:cNvPr>
          <p:cNvCxnSpPr/>
          <p:nvPr/>
        </p:nvCxnSpPr>
        <p:spPr>
          <a:xfrm>
            <a:off x="2735580" y="2495550"/>
            <a:ext cx="193167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70FC15D-CD20-CCBA-951B-9F316323EF13}"/>
              </a:ext>
            </a:extLst>
          </p:cNvPr>
          <p:cNvCxnSpPr/>
          <p:nvPr/>
        </p:nvCxnSpPr>
        <p:spPr>
          <a:xfrm>
            <a:off x="2739390" y="2567940"/>
            <a:ext cx="193167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E078933-2E53-AEBB-D871-A6E8A44C43AA}"/>
              </a:ext>
            </a:extLst>
          </p:cNvPr>
          <p:cNvCxnSpPr>
            <a:cxnSpLocks/>
          </p:cNvCxnSpPr>
          <p:nvPr/>
        </p:nvCxnSpPr>
        <p:spPr>
          <a:xfrm>
            <a:off x="3627120" y="2567940"/>
            <a:ext cx="0" cy="369570"/>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A064F8B0-0AB5-5633-D89A-4E2D589DA801}"/>
              </a:ext>
            </a:extLst>
          </p:cNvPr>
          <p:cNvSpPr txBox="1"/>
          <p:nvPr/>
        </p:nvSpPr>
        <p:spPr>
          <a:xfrm>
            <a:off x="2640330" y="2903220"/>
            <a:ext cx="196977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70C0"/>
                </a:solidFill>
                <a:effectLst/>
                <a:highlight>
                  <a:srgbClr val="FFFF00"/>
                </a:highlight>
                <a:uLnTx/>
                <a:uFillTx/>
                <a:latin typeface="Calibri" panose="020F0502020204030204"/>
                <a:ea typeface="+mn-ea"/>
                <a:cs typeface="+mn-cs"/>
              </a:rPr>
              <a:t>Israelites</a:t>
            </a:r>
          </a:p>
        </p:txBody>
      </p:sp>
      <p:sp>
        <p:nvSpPr>
          <p:cNvPr id="7" name="TextBox 6">
            <a:extLst>
              <a:ext uri="{FF2B5EF4-FFF2-40B4-BE49-F238E27FC236}">
                <a16:creationId xmlns:a16="http://schemas.microsoft.com/office/drawing/2014/main" id="{6FFE33B4-F770-5F0B-A94D-062CF32FA5A4}"/>
              </a:ext>
            </a:extLst>
          </p:cNvPr>
          <p:cNvSpPr txBox="1"/>
          <p:nvPr/>
        </p:nvSpPr>
        <p:spPr>
          <a:xfrm>
            <a:off x="2625090" y="3288030"/>
            <a:ext cx="196977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Bondage</a:t>
            </a:r>
          </a:p>
        </p:txBody>
      </p:sp>
      <p:sp>
        <p:nvSpPr>
          <p:cNvPr id="11" name="TextBox 10">
            <a:extLst>
              <a:ext uri="{FF2B5EF4-FFF2-40B4-BE49-F238E27FC236}">
                <a16:creationId xmlns:a16="http://schemas.microsoft.com/office/drawing/2014/main" id="{62EAE0EA-9AEB-4377-BDA6-493C458AE77D}"/>
              </a:ext>
            </a:extLst>
          </p:cNvPr>
          <p:cNvSpPr txBox="1"/>
          <p:nvPr/>
        </p:nvSpPr>
        <p:spPr>
          <a:xfrm>
            <a:off x="6069331" y="4115912"/>
            <a:ext cx="196977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Free</a:t>
            </a:r>
          </a:p>
        </p:txBody>
      </p:sp>
      <p:sp>
        <p:nvSpPr>
          <p:cNvPr id="12" name="TextBox 11">
            <a:extLst>
              <a:ext uri="{FF2B5EF4-FFF2-40B4-BE49-F238E27FC236}">
                <a16:creationId xmlns:a16="http://schemas.microsoft.com/office/drawing/2014/main" id="{B24A500B-C216-3AB1-E9FA-4E23B247C48F}"/>
              </a:ext>
            </a:extLst>
          </p:cNvPr>
          <p:cNvSpPr txBox="1"/>
          <p:nvPr/>
        </p:nvSpPr>
        <p:spPr>
          <a:xfrm>
            <a:off x="6144832" y="2549563"/>
            <a:ext cx="1969771"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outerShdw blurRad="50800" dist="50800" dir="5400000" algn="ctr" rotWithShape="0">
                    <a:prstClr val="white">
                      <a:lumMod val="95000"/>
                    </a:prstClr>
                  </a:outerShdw>
                </a:effectLst>
                <a:uLnTx/>
                <a:uFillTx/>
                <a:latin typeface="Calibri" panose="020F0502020204030204"/>
                <a:ea typeface="+mn-ea"/>
                <a:cs typeface="+mn-cs"/>
              </a:rPr>
              <a:t>Born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outerShdw blurRad="50800" dist="50800" dir="5400000" algn="ctr" rotWithShape="0">
                    <a:prstClr val="white">
                      <a:lumMod val="95000"/>
                    </a:prstClr>
                  </a:outerShdw>
                </a:effectLst>
                <a:uLnTx/>
                <a:uFillTx/>
                <a:latin typeface="Calibri" panose="020F0502020204030204"/>
                <a:ea typeface="+mn-ea"/>
                <a:cs typeface="+mn-cs"/>
              </a:rPr>
              <a:t>of promise</a:t>
            </a:r>
          </a:p>
        </p:txBody>
      </p:sp>
    </p:spTree>
    <p:extLst>
      <p:ext uri="{BB962C8B-B14F-4D97-AF65-F5344CB8AC3E}">
        <p14:creationId xmlns:p14="http://schemas.microsoft.com/office/powerpoint/2010/main" val="422508733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p:cTn id="15" dur="500" fill="hold"/>
                                        <p:tgtEl>
                                          <p:spTgt spid="12"/>
                                        </p:tgtEl>
                                        <p:attrNameLst>
                                          <p:attrName>ppt_w</p:attrName>
                                        </p:attrNameLst>
                                      </p:cBhvr>
                                      <p:tavLst>
                                        <p:tav tm="0">
                                          <p:val>
                                            <p:fltVal val="0"/>
                                          </p:val>
                                        </p:tav>
                                        <p:tav tm="100000">
                                          <p:val>
                                            <p:strVal val="#ppt_w"/>
                                          </p:val>
                                        </p:tav>
                                      </p:tavLst>
                                    </p:anim>
                                    <p:anim calcmode="lin" valueType="num">
                                      <p:cBhvr>
                                        <p:cTn id="16" dur="500" fill="hold"/>
                                        <p:tgtEl>
                                          <p:spTgt spid="12"/>
                                        </p:tgtEl>
                                        <p:attrNameLst>
                                          <p:attrName>ppt_h</p:attrName>
                                        </p:attrNameLst>
                                      </p:cBhvr>
                                      <p:tavLst>
                                        <p:tav tm="0">
                                          <p:val>
                                            <p:fltVal val="0"/>
                                          </p:val>
                                        </p:tav>
                                        <p:tav tm="100000">
                                          <p:val>
                                            <p:strVal val="#ppt_h"/>
                                          </p:val>
                                        </p:tav>
                                      </p:tavLst>
                                    </p:anim>
                                    <p:animEffect transition="in" filter="fade">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1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58477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Free Sons of Promise</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4AA01757-9E51-696C-E6FC-FDE78BBF5E18}"/>
              </a:ext>
            </a:extLst>
          </p:cNvPr>
          <p:cNvSpPr txBox="1"/>
          <p:nvPr/>
        </p:nvSpPr>
        <p:spPr>
          <a:xfrm>
            <a:off x="4434840" y="2274570"/>
            <a:ext cx="196977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Abraham</a:t>
            </a:r>
          </a:p>
        </p:txBody>
      </p:sp>
      <p:sp>
        <p:nvSpPr>
          <p:cNvPr id="3" name="TextBox 2">
            <a:extLst>
              <a:ext uri="{FF2B5EF4-FFF2-40B4-BE49-F238E27FC236}">
                <a16:creationId xmlns:a16="http://schemas.microsoft.com/office/drawing/2014/main" id="{02CD7260-6C57-C69F-99A4-D5E23956E05E}"/>
              </a:ext>
            </a:extLst>
          </p:cNvPr>
          <p:cNvSpPr txBox="1"/>
          <p:nvPr/>
        </p:nvSpPr>
        <p:spPr>
          <a:xfrm>
            <a:off x="7616190" y="2278380"/>
            <a:ext cx="196977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Sarah</a:t>
            </a:r>
          </a:p>
        </p:txBody>
      </p:sp>
      <p:sp>
        <p:nvSpPr>
          <p:cNvPr id="6" name="TextBox 5">
            <a:extLst>
              <a:ext uri="{FF2B5EF4-FFF2-40B4-BE49-F238E27FC236}">
                <a16:creationId xmlns:a16="http://schemas.microsoft.com/office/drawing/2014/main" id="{1E763B40-5322-8D62-196D-1C3F6E5F254E}"/>
              </a:ext>
            </a:extLst>
          </p:cNvPr>
          <p:cNvSpPr txBox="1"/>
          <p:nvPr/>
        </p:nvSpPr>
        <p:spPr>
          <a:xfrm>
            <a:off x="1261110" y="2278380"/>
            <a:ext cx="196977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Hagar</a:t>
            </a:r>
          </a:p>
        </p:txBody>
      </p:sp>
      <p:cxnSp>
        <p:nvCxnSpPr>
          <p:cNvPr id="8" name="Straight Connector 7">
            <a:extLst>
              <a:ext uri="{FF2B5EF4-FFF2-40B4-BE49-F238E27FC236}">
                <a16:creationId xmlns:a16="http://schemas.microsoft.com/office/drawing/2014/main" id="{1978D5DB-69A0-A2DA-7D5A-A24E75BF5FA2}"/>
              </a:ext>
            </a:extLst>
          </p:cNvPr>
          <p:cNvCxnSpPr/>
          <p:nvPr/>
        </p:nvCxnSpPr>
        <p:spPr>
          <a:xfrm>
            <a:off x="6206490" y="2491740"/>
            <a:ext cx="193167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FA782C1-B376-A92C-F5A3-C4AA2D3DF4DD}"/>
              </a:ext>
            </a:extLst>
          </p:cNvPr>
          <p:cNvCxnSpPr/>
          <p:nvPr/>
        </p:nvCxnSpPr>
        <p:spPr>
          <a:xfrm>
            <a:off x="6210300" y="2564130"/>
            <a:ext cx="193167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5D80202-379A-22A5-9DFC-C1DE9939E536}"/>
              </a:ext>
            </a:extLst>
          </p:cNvPr>
          <p:cNvCxnSpPr>
            <a:cxnSpLocks/>
          </p:cNvCxnSpPr>
          <p:nvPr/>
        </p:nvCxnSpPr>
        <p:spPr>
          <a:xfrm>
            <a:off x="7098030" y="2564130"/>
            <a:ext cx="0" cy="862173"/>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D845E06D-2A38-E000-7B4F-32669A2C2071}"/>
              </a:ext>
            </a:extLst>
          </p:cNvPr>
          <p:cNvSpPr txBox="1"/>
          <p:nvPr/>
        </p:nvSpPr>
        <p:spPr>
          <a:xfrm>
            <a:off x="6122670" y="3276600"/>
            <a:ext cx="1969770"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Sons of Promise</a:t>
            </a:r>
          </a:p>
        </p:txBody>
      </p:sp>
      <p:cxnSp>
        <p:nvCxnSpPr>
          <p:cNvPr id="15" name="Straight Connector 14">
            <a:extLst>
              <a:ext uri="{FF2B5EF4-FFF2-40B4-BE49-F238E27FC236}">
                <a16:creationId xmlns:a16="http://schemas.microsoft.com/office/drawing/2014/main" id="{16B1F7B2-336C-5235-26BF-15D93A95E597}"/>
              </a:ext>
            </a:extLst>
          </p:cNvPr>
          <p:cNvCxnSpPr/>
          <p:nvPr/>
        </p:nvCxnSpPr>
        <p:spPr>
          <a:xfrm>
            <a:off x="2735580" y="2495550"/>
            <a:ext cx="193167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70FC15D-CD20-CCBA-951B-9F316323EF13}"/>
              </a:ext>
            </a:extLst>
          </p:cNvPr>
          <p:cNvCxnSpPr/>
          <p:nvPr/>
        </p:nvCxnSpPr>
        <p:spPr>
          <a:xfrm>
            <a:off x="2739390" y="2567940"/>
            <a:ext cx="193167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E078933-2E53-AEBB-D871-A6E8A44C43AA}"/>
              </a:ext>
            </a:extLst>
          </p:cNvPr>
          <p:cNvCxnSpPr>
            <a:cxnSpLocks/>
          </p:cNvCxnSpPr>
          <p:nvPr/>
        </p:nvCxnSpPr>
        <p:spPr>
          <a:xfrm>
            <a:off x="3627120" y="2567940"/>
            <a:ext cx="0" cy="369570"/>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A064F8B0-0AB5-5633-D89A-4E2D589DA801}"/>
              </a:ext>
            </a:extLst>
          </p:cNvPr>
          <p:cNvSpPr txBox="1"/>
          <p:nvPr/>
        </p:nvSpPr>
        <p:spPr>
          <a:xfrm>
            <a:off x="2640330" y="2903220"/>
            <a:ext cx="196977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70C0"/>
                </a:solidFill>
                <a:effectLst/>
                <a:highlight>
                  <a:srgbClr val="FFFF00"/>
                </a:highlight>
                <a:uLnTx/>
                <a:uFillTx/>
                <a:latin typeface="Calibri" panose="020F0502020204030204"/>
                <a:ea typeface="+mn-ea"/>
                <a:cs typeface="+mn-cs"/>
              </a:rPr>
              <a:t>Israelites</a:t>
            </a:r>
          </a:p>
        </p:txBody>
      </p:sp>
      <p:sp>
        <p:nvSpPr>
          <p:cNvPr id="7" name="TextBox 6">
            <a:extLst>
              <a:ext uri="{FF2B5EF4-FFF2-40B4-BE49-F238E27FC236}">
                <a16:creationId xmlns:a16="http://schemas.microsoft.com/office/drawing/2014/main" id="{1B294FC0-FA96-28D4-AADD-40F8136540C3}"/>
              </a:ext>
            </a:extLst>
          </p:cNvPr>
          <p:cNvSpPr txBox="1"/>
          <p:nvPr/>
        </p:nvSpPr>
        <p:spPr>
          <a:xfrm>
            <a:off x="2625090" y="3288030"/>
            <a:ext cx="196977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Bondage</a:t>
            </a:r>
          </a:p>
        </p:txBody>
      </p:sp>
      <p:sp>
        <p:nvSpPr>
          <p:cNvPr id="11" name="TextBox 10">
            <a:extLst>
              <a:ext uri="{FF2B5EF4-FFF2-40B4-BE49-F238E27FC236}">
                <a16:creationId xmlns:a16="http://schemas.microsoft.com/office/drawing/2014/main" id="{8E1299A5-654E-89AB-6BE4-CA24CCC292AF}"/>
              </a:ext>
            </a:extLst>
          </p:cNvPr>
          <p:cNvSpPr txBox="1"/>
          <p:nvPr/>
        </p:nvSpPr>
        <p:spPr>
          <a:xfrm>
            <a:off x="6069331" y="4115912"/>
            <a:ext cx="196977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Free</a:t>
            </a:r>
          </a:p>
        </p:txBody>
      </p:sp>
    </p:spTree>
    <p:extLst>
      <p:ext uri="{BB962C8B-B14F-4D97-AF65-F5344CB8AC3E}">
        <p14:creationId xmlns:p14="http://schemas.microsoft.com/office/powerpoint/2010/main" val="34073540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58477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Free Sons of Promise</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4AA01757-9E51-696C-E6FC-FDE78BBF5E18}"/>
              </a:ext>
            </a:extLst>
          </p:cNvPr>
          <p:cNvSpPr txBox="1"/>
          <p:nvPr/>
        </p:nvSpPr>
        <p:spPr>
          <a:xfrm>
            <a:off x="4434840" y="2274570"/>
            <a:ext cx="196977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Abraham</a:t>
            </a:r>
          </a:p>
        </p:txBody>
      </p:sp>
      <p:sp>
        <p:nvSpPr>
          <p:cNvPr id="3" name="TextBox 2">
            <a:extLst>
              <a:ext uri="{FF2B5EF4-FFF2-40B4-BE49-F238E27FC236}">
                <a16:creationId xmlns:a16="http://schemas.microsoft.com/office/drawing/2014/main" id="{02CD7260-6C57-C69F-99A4-D5E23956E05E}"/>
              </a:ext>
            </a:extLst>
          </p:cNvPr>
          <p:cNvSpPr txBox="1"/>
          <p:nvPr/>
        </p:nvSpPr>
        <p:spPr>
          <a:xfrm>
            <a:off x="7616190" y="2278380"/>
            <a:ext cx="196977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Sarah</a:t>
            </a:r>
          </a:p>
        </p:txBody>
      </p:sp>
      <p:sp>
        <p:nvSpPr>
          <p:cNvPr id="6" name="TextBox 5">
            <a:extLst>
              <a:ext uri="{FF2B5EF4-FFF2-40B4-BE49-F238E27FC236}">
                <a16:creationId xmlns:a16="http://schemas.microsoft.com/office/drawing/2014/main" id="{1E763B40-5322-8D62-196D-1C3F6E5F254E}"/>
              </a:ext>
            </a:extLst>
          </p:cNvPr>
          <p:cNvSpPr txBox="1"/>
          <p:nvPr/>
        </p:nvSpPr>
        <p:spPr>
          <a:xfrm>
            <a:off x="1261110" y="2278380"/>
            <a:ext cx="196977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Hagar</a:t>
            </a:r>
          </a:p>
        </p:txBody>
      </p:sp>
      <p:cxnSp>
        <p:nvCxnSpPr>
          <p:cNvPr id="8" name="Straight Connector 7">
            <a:extLst>
              <a:ext uri="{FF2B5EF4-FFF2-40B4-BE49-F238E27FC236}">
                <a16:creationId xmlns:a16="http://schemas.microsoft.com/office/drawing/2014/main" id="{1978D5DB-69A0-A2DA-7D5A-A24E75BF5FA2}"/>
              </a:ext>
            </a:extLst>
          </p:cNvPr>
          <p:cNvCxnSpPr/>
          <p:nvPr/>
        </p:nvCxnSpPr>
        <p:spPr>
          <a:xfrm>
            <a:off x="6206490" y="2491740"/>
            <a:ext cx="193167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FA782C1-B376-A92C-F5A3-C4AA2D3DF4DD}"/>
              </a:ext>
            </a:extLst>
          </p:cNvPr>
          <p:cNvCxnSpPr/>
          <p:nvPr/>
        </p:nvCxnSpPr>
        <p:spPr>
          <a:xfrm>
            <a:off x="6210300" y="2564130"/>
            <a:ext cx="193167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5D80202-379A-22A5-9DFC-C1DE9939E536}"/>
              </a:ext>
            </a:extLst>
          </p:cNvPr>
          <p:cNvCxnSpPr>
            <a:cxnSpLocks/>
          </p:cNvCxnSpPr>
          <p:nvPr/>
        </p:nvCxnSpPr>
        <p:spPr>
          <a:xfrm>
            <a:off x="7098030" y="2564130"/>
            <a:ext cx="0" cy="862173"/>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D845E06D-2A38-E000-7B4F-32669A2C2071}"/>
              </a:ext>
            </a:extLst>
          </p:cNvPr>
          <p:cNvSpPr txBox="1"/>
          <p:nvPr/>
        </p:nvSpPr>
        <p:spPr>
          <a:xfrm>
            <a:off x="6122670" y="3276600"/>
            <a:ext cx="196977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Isaac</a:t>
            </a:r>
          </a:p>
        </p:txBody>
      </p:sp>
      <p:cxnSp>
        <p:nvCxnSpPr>
          <p:cNvPr id="15" name="Straight Connector 14">
            <a:extLst>
              <a:ext uri="{FF2B5EF4-FFF2-40B4-BE49-F238E27FC236}">
                <a16:creationId xmlns:a16="http://schemas.microsoft.com/office/drawing/2014/main" id="{16B1F7B2-336C-5235-26BF-15D93A95E597}"/>
              </a:ext>
            </a:extLst>
          </p:cNvPr>
          <p:cNvCxnSpPr/>
          <p:nvPr/>
        </p:nvCxnSpPr>
        <p:spPr>
          <a:xfrm>
            <a:off x="2735580" y="2495550"/>
            <a:ext cx="193167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70FC15D-CD20-CCBA-951B-9F316323EF13}"/>
              </a:ext>
            </a:extLst>
          </p:cNvPr>
          <p:cNvCxnSpPr/>
          <p:nvPr/>
        </p:nvCxnSpPr>
        <p:spPr>
          <a:xfrm>
            <a:off x="2739390" y="2567940"/>
            <a:ext cx="193167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E078933-2E53-AEBB-D871-A6E8A44C43AA}"/>
              </a:ext>
            </a:extLst>
          </p:cNvPr>
          <p:cNvCxnSpPr>
            <a:cxnSpLocks/>
          </p:cNvCxnSpPr>
          <p:nvPr/>
        </p:nvCxnSpPr>
        <p:spPr>
          <a:xfrm>
            <a:off x="3627120" y="2567940"/>
            <a:ext cx="0" cy="369570"/>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A064F8B0-0AB5-5633-D89A-4E2D589DA801}"/>
              </a:ext>
            </a:extLst>
          </p:cNvPr>
          <p:cNvSpPr txBox="1"/>
          <p:nvPr/>
        </p:nvSpPr>
        <p:spPr>
          <a:xfrm>
            <a:off x="2640330" y="2903220"/>
            <a:ext cx="196977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Ishmael</a:t>
            </a:r>
          </a:p>
        </p:txBody>
      </p:sp>
      <p:sp>
        <p:nvSpPr>
          <p:cNvPr id="27" name="TextBox 26">
            <a:extLst>
              <a:ext uri="{FF2B5EF4-FFF2-40B4-BE49-F238E27FC236}">
                <a16:creationId xmlns:a16="http://schemas.microsoft.com/office/drawing/2014/main" id="{31FB511D-1A52-090D-E8AE-78EEBB67ECFC}"/>
              </a:ext>
            </a:extLst>
          </p:cNvPr>
          <p:cNvSpPr txBox="1"/>
          <p:nvPr/>
        </p:nvSpPr>
        <p:spPr>
          <a:xfrm>
            <a:off x="2640329" y="3322766"/>
            <a:ext cx="1969771"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outerShdw blurRad="50800" dist="50800" dir="5400000" algn="ctr" rotWithShape="0">
                    <a:prstClr val="white">
                      <a:lumMod val="95000"/>
                    </a:prstClr>
                  </a:outerShdw>
                </a:effectLst>
                <a:uLnTx/>
                <a:uFillTx/>
                <a:latin typeface="Calibri" panose="020F0502020204030204"/>
                <a:ea typeface="+mn-ea"/>
                <a:cs typeface="+mn-cs"/>
              </a:rPr>
              <a:t>Born after the flesh</a:t>
            </a:r>
          </a:p>
        </p:txBody>
      </p:sp>
      <p:sp>
        <p:nvSpPr>
          <p:cNvPr id="28" name="TextBox 27">
            <a:extLst>
              <a:ext uri="{FF2B5EF4-FFF2-40B4-BE49-F238E27FC236}">
                <a16:creationId xmlns:a16="http://schemas.microsoft.com/office/drawing/2014/main" id="{67639351-EF89-94FE-9C55-A62B07C8DE10}"/>
              </a:ext>
            </a:extLst>
          </p:cNvPr>
          <p:cNvSpPr txBox="1"/>
          <p:nvPr/>
        </p:nvSpPr>
        <p:spPr>
          <a:xfrm>
            <a:off x="6144832" y="3618726"/>
            <a:ext cx="1969771"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outerShdw blurRad="50800" dist="50800" dir="5400000" algn="ctr" rotWithShape="0">
                    <a:prstClr val="white">
                      <a:lumMod val="95000"/>
                    </a:prstClr>
                  </a:outerShdw>
                </a:effectLst>
                <a:uLnTx/>
                <a:uFillTx/>
                <a:latin typeface="Calibri" panose="020F0502020204030204"/>
                <a:ea typeface="+mn-ea"/>
                <a:cs typeface="+mn-cs"/>
              </a:rPr>
              <a:t>Born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outerShdw blurRad="50800" dist="50800" dir="5400000" algn="ctr" rotWithShape="0">
                    <a:prstClr val="white">
                      <a:lumMod val="95000"/>
                    </a:prstClr>
                  </a:outerShdw>
                </a:effectLst>
                <a:uLnTx/>
                <a:uFillTx/>
                <a:latin typeface="Calibri" panose="020F0502020204030204"/>
                <a:ea typeface="+mn-ea"/>
                <a:cs typeface="+mn-cs"/>
              </a:rPr>
              <a:t>of promise</a:t>
            </a:r>
          </a:p>
        </p:txBody>
      </p:sp>
      <p:sp>
        <p:nvSpPr>
          <p:cNvPr id="7" name="Arrow: Right 6">
            <a:extLst>
              <a:ext uri="{FF2B5EF4-FFF2-40B4-BE49-F238E27FC236}">
                <a16:creationId xmlns:a16="http://schemas.microsoft.com/office/drawing/2014/main" id="{CC875B16-A18D-DABB-4C99-3682E3621101}"/>
              </a:ext>
            </a:extLst>
          </p:cNvPr>
          <p:cNvSpPr/>
          <p:nvPr/>
        </p:nvSpPr>
        <p:spPr>
          <a:xfrm rot="319256">
            <a:off x="4228971" y="2672913"/>
            <a:ext cx="2488269" cy="1479683"/>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“mocked”</a:t>
            </a:r>
          </a:p>
        </p:txBody>
      </p:sp>
    </p:spTree>
    <p:extLst>
      <p:ext uri="{BB962C8B-B14F-4D97-AF65-F5344CB8AC3E}">
        <p14:creationId xmlns:p14="http://schemas.microsoft.com/office/powerpoint/2010/main" val="9098823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rrow: Right 11">
            <a:extLst>
              <a:ext uri="{FF2B5EF4-FFF2-40B4-BE49-F238E27FC236}">
                <a16:creationId xmlns:a16="http://schemas.microsoft.com/office/drawing/2014/main" id="{9E3230AF-E5AF-7CF6-1639-042F09F6D6A7}"/>
              </a:ext>
            </a:extLst>
          </p:cNvPr>
          <p:cNvSpPr/>
          <p:nvPr/>
        </p:nvSpPr>
        <p:spPr>
          <a:xfrm rot="319256">
            <a:off x="4228971" y="2672913"/>
            <a:ext cx="2488269" cy="1479683"/>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“persecuted”</a:t>
            </a:r>
          </a:p>
        </p:txBody>
      </p:sp>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58477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Free Sons of Promise</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4AA01757-9E51-696C-E6FC-FDE78BBF5E18}"/>
              </a:ext>
            </a:extLst>
          </p:cNvPr>
          <p:cNvSpPr txBox="1"/>
          <p:nvPr/>
        </p:nvSpPr>
        <p:spPr>
          <a:xfrm>
            <a:off x="4434840" y="2274570"/>
            <a:ext cx="196977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Abraham</a:t>
            </a:r>
          </a:p>
        </p:txBody>
      </p:sp>
      <p:sp>
        <p:nvSpPr>
          <p:cNvPr id="3" name="TextBox 2">
            <a:extLst>
              <a:ext uri="{FF2B5EF4-FFF2-40B4-BE49-F238E27FC236}">
                <a16:creationId xmlns:a16="http://schemas.microsoft.com/office/drawing/2014/main" id="{02CD7260-6C57-C69F-99A4-D5E23956E05E}"/>
              </a:ext>
            </a:extLst>
          </p:cNvPr>
          <p:cNvSpPr txBox="1"/>
          <p:nvPr/>
        </p:nvSpPr>
        <p:spPr>
          <a:xfrm>
            <a:off x="7616190" y="2278380"/>
            <a:ext cx="196977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Sarah</a:t>
            </a:r>
          </a:p>
        </p:txBody>
      </p:sp>
      <p:sp>
        <p:nvSpPr>
          <p:cNvPr id="6" name="TextBox 5">
            <a:extLst>
              <a:ext uri="{FF2B5EF4-FFF2-40B4-BE49-F238E27FC236}">
                <a16:creationId xmlns:a16="http://schemas.microsoft.com/office/drawing/2014/main" id="{1E763B40-5322-8D62-196D-1C3F6E5F254E}"/>
              </a:ext>
            </a:extLst>
          </p:cNvPr>
          <p:cNvSpPr txBox="1"/>
          <p:nvPr/>
        </p:nvSpPr>
        <p:spPr>
          <a:xfrm>
            <a:off x="1261110" y="2278380"/>
            <a:ext cx="196977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Hagar</a:t>
            </a:r>
          </a:p>
        </p:txBody>
      </p:sp>
      <p:cxnSp>
        <p:nvCxnSpPr>
          <p:cNvPr id="8" name="Straight Connector 7">
            <a:extLst>
              <a:ext uri="{FF2B5EF4-FFF2-40B4-BE49-F238E27FC236}">
                <a16:creationId xmlns:a16="http://schemas.microsoft.com/office/drawing/2014/main" id="{1978D5DB-69A0-A2DA-7D5A-A24E75BF5FA2}"/>
              </a:ext>
            </a:extLst>
          </p:cNvPr>
          <p:cNvCxnSpPr/>
          <p:nvPr/>
        </p:nvCxnSpPr>
        <p:spPr>
          <a:xfrm>
            <a:off x="6206490" y="2491740"/>
            <a:ext cx="193167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FA782C1-B376-A92C-F5A3-C4AA2D3DF4DD}"/>
              </a:ext>
            </a:extLst>
          </p:cNvPr>
          <p:cNvCxnSpPr/>
          <p:nvPr/>
        </p:nvCxnSpPr>
        <p:spPr>
          <a:xfrm>
            <a:off x="6210300" y="2564130"/>
            <a:ext cx="193167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5D80202-379A-22A5-9DFC-C1DE9939E536}"/>
              </a:ext>
            </a:extLst>
          </p:cNvPr>
          <p:cNvCxnSpPr>
            <a:cxnSpLocks/>
          </p:cNvCxnSpPr>
          <p:nvPr/>
        </p:nvCxnSpPr>
        <p:spPr>
          <a:xfrm>
            <a:off x="7098030" y="2564130"/>
            <a:ext cx="0" cy="862173"/>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D845E06D-2A38-E000-7B4F-32669A2C2071}"/>
              </a:ext>
            </a:extLst>
          </p:cNvPr>
          <p:cNvSpPr txBox="1"/>
          <p:nvPr/>
        </p:nvSpPr>
        <p:spPr>
          <a:xfrm>
            <a:off x="6122670" y="3276600"/>
            <a:ext cx="1969770"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Sons of Promise</a:t>
            </a:r>
          </a:p>
        </p:txBody>
      </p:sp>
      <p:cxnSp>
        <p:nvCxnSpPr>
          <p:cNvPr id="15" name="Straight Connector 14">
            <a:extLst>
              <a:ext uri="{FF2B5EF4-FFF2-40B4-BE49-F238E27FC236}">
                <a16:creationId xmlns:a16="http://schemas.microsoft.com/office/drawing/2014/main" id="{16B1F7B2-336C-5235-26BF-15D93A95E597}"/>
              </a:ext>
            </a:extLst>
          </p:cNvPr>
          <p:cNvCxnSpPr/>
          <p:nvPr/>
        </p:nvCxnSpPr>
        <p:spPr>
          <a:xfrm>
            <a:off x="2735580" y="2495550"/>
            <a:ext cx="193167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70FC15D-CD20-CCBA-951B-9F316323EF13}"/>
              </a:ext>
            </a:extLst>
          </p:cNvPr>
          <p:cNvCxnSpPr/>
          <p:nvPr/>
        </p:nvCxnSpPr>
        <p:spPr>
          <a:xfrm>
            <a:off x="2739390" y="2567940"/>
            <a:ext cx="193167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E078933-2E53-AEBB-D871-A6E8A44C43AA}"/>
              </a:ext>
            </a:extLst>
          </p:cNvPr>
          <p:cNvCxnSpPr>
            <a:cxnSpLocks/>
          </p:cNvCxnSpPr>
          <p:nvPr/>
        </p:nvCxnSpPr>
        <p:spPr>
          <a:xfrm>
            <a:off x="3627120" y="2567940"/>
            <a:ext cx="0" cy="369570"/>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A064F8B0-0AB5-5633-D89A-4E2D589DA801}"/>
              </a:ext>
            </a:extLst>
          </p:cNvPr>
          <p:cNvSpPr txBox="1"/>
          <p:nvPr/>
        </p:nvSpPr>
        <p:spPr>
          <a:xfrm>
            <a:off x="2640330" y="2903220"/>
            <a:ext cx="196977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70C0"/>
                </a:solidFill>
                <a:effectLst/>
                <a:highlight>
                  <a:srgbClr val="FFFF00"/>
                </a:highlight>
                <a:uLnTx/>
                <a:uFillTx/>
                <a:latin typeface="Calibri" panose="020F0502020204030204"/>
                <a:ea typeface="+mn-ea"/>
                <a:cs typeface="+mn-cs"/>
              </a:rPr>
              <a:t>Israelites</a:t>
            </a:r>
          </a:p>
        </p:txBody>
      </p:sp>
      <p:sp>
        <p:nvSpPr>
          <p:cNvPr id="13" name="TextBox 12">
            <a:extLst>
              <a:ext uri="{FF2B5EF4-FFF2-40B4-BE49-F238E27FC236}">
                <a16:creationId xmlns:a16="http://schemas.microsoft.com/office/drawing/2014/main" id="{BC4C9525-238F-E6CE-6E56-930AEB41655A}"/>
              </a:ext>
            </a:extLst>
          </p:cNvPr>
          <p:cNvSpPr txBox="1"/>
          <p:nvPr/>
        </p:nvSpPr>
        <p:spPr>
          <a:xfrm>
            <a:off x="2640329" y="3322766"/>
            <a:ext cx="1969771"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outerShdw blurRad="50800" dist="50800" dir="5400000" algn="ctr" rotWithShape="0">
                    <a:prstClr val="white">
                      <a:lumMod val="95000"/>
                    </a:prstClr>
                  </a:outerShdw>
                </a:effectLst>
                <a:uLnTx/>
                <a:uFillTx/>
                <a:latin typeface="Calibri" panose="020F0502020204030204"/>
                <a:ea typeface="+mn-ea"/>
                <a:cs typeface="+mn-cs"/>
              </a:rPr>
              <a:t>Born after the flesh</a:t>
            </a:r>
          </a:p>
        </p:txBody>
      </p:sp>
      <p:sp>
        <p:nvSpPr>
          <p:cNvPr id="20" name="TextBox 19">
            <a:extLst>
              <a:ext uri="{FF2B5EF4-FFF2-40B4-BE49-F238E27FC236}">
                <a16:creationId xmlns:a16="http://schemas.microsoft.com/office/drawing/2014/main" id="{2C9BB0AE-A336-03D2-FFDF-1E6EAD83852B}"/>
              </a:ext>
            </a:extLst>
          </p:cNvPr>
          <p:cNvSpPr txBox="1"/>
          <p:nvPr/>
        </p:nvSpPr>
        <p:spPr>
          <a:xfrm>
            <a:off x="256595" y="4452353"/>
            <a:ext cx="5623561" cy="224676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srgbClr val="01103A"/>
                </a:solidFill>
                <a:effectLst/>
                <a:uLnTx/>
                <a:uFillTx/>
                <a:latin typeface="Palatino Linotype" panose="02040502050505030304" pitchFamily="18" charset="0"/>
                <a:ea typeface="+mn-ea"/>
                <a:cs typeface="+mn-cs"/>
              </a:rPr>
              <a:t>Galatians 4:29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srgbClr val="01103A"/>
                </a:solidFill>
                <a:effectLst/>
                <a:uLnTx/>
                <a:uFillTx/>
                <a:latin typeface="Palatino Linotype" panose="02040502050505030304" pitchFamily="18" charset="0"/>
                <a:ea typeface="+mn-ea"/>
                <a:cs typeface="+mn-cs"/>
              </a:rPr>
              <a:t>Cast out the servant-woman and her son, for the son of the servant-woman shall not be an heir with the son of the free woman</a:t>
            </a:r>
            <a:endParaRPr kumimoji="0" lang="en-US" sz="2800" b="0" i="1"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2926715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58477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Gave His Only Begotten Son</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FFF0CCEC-3432-285F-387B-EAC114874774}"/>
              </a:ext>
            </a:extLst>
          </p:cNvPr>
          <p:cNvSpPr txBox="1"/>
          <p:nvPr/>
        </p:nvSpPr>
        <p:spPr>
          <a:xfrm>
            <a:off x="3179298" y="3010486"/>
            <a:ext cx="579589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Genesis 22</a:t>
            </a:r>
          </a:p>
        </p:txBody>
      </p:sp>
    </p:spTree>
    <p:extLst>
      <p:ext uri="{BB962C8B-B14F-4D97-AF65-F5344CB8AC3E}">
        <p14:creationId xmlns:p14="http://schemas.microsoft.com/office/powerpoint/2010/main" val="621140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255454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Justification by Faith</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All the Seed</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Free Sons of Promise</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Gave His Only Begotten Son</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31298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1446550"/>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Genesis 14, Melchizedek</a:t>
            </a:r>
          </a:p>
        </p:txBody>
      </p:sp>
      <p:sp>
        <p:nvSpPr>
          <p:cNvPr id="2" name="TextBox 1">
            <a:extLst>
              <a:ext uri="{FF2B5EF4-FFF2-40B4-BE49-F238E27FC236}">
                <a16:creationId xmlns:a16="http://schemas.microsoft.com/office/drawing/2014/main" id="{A7FAB25A-5BEC-2BF6-D3A7-8C9757AE1AB2}"/>
              </a:ext>
            </a:extLst>
          </p:cNvPr>
          <p:cNvSpPr txBox="1"/>
          <p:nvPr/>
        </p:nvSpPr>
        <p:spPr>
          <a:xfrm>
            <a:off x="2084294" y="2823882"/>
            <a:ext cx="8471647" cy="35394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Hebrews 7:2-3 highlights these parallels to the Christ…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Melchizedek = King of Righteousness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King of Salem = King of Peace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“without father and mother”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“without genealogy”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“made like unto the Son of God”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Genesis 14</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Psalm 110</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Zechariah 6</a:t>
            </a:r>
            <a:endPar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BCE80CE2-F91B-9659-8D4C-43B191E3F6DE}"/>
              </a:ext>
            </a:extLst>
          </p:cNvPr>
          <p:cNvSpPr txBox="1"/>
          <p:nvPr/>
        </p:nvSpPr>
        <p:spPr>
          <a:xfrm>
            <a:off x="2958353" y="1881647"/>
            <a:ext cx="9039515" cy="4832092"/>
          </a:xfrm>
          <a:prstGeom prst="rect">
            <a:avLst/>
          </a:prstGeom>
          <a:solidFill>
            <a:schemeClr val="bg1">
              <a:lumMod val="95000"/>
            </a:schemeClr>
          </a:solidFill>
          <a:effectLst>
            <a:outerShdw blurRad="50800" dist="114300" dir="13500000" algn="br" rotWithShape="0">
              <a:prstClr val="black">
                <a:alpha val="40000"/>
              </a:prstClr>
            </a:outerShdw>
          </a:effec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Psalm 110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Yahweh says to my Lord:</a:t>
            </a:r>
            <a:b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b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“Sit at My right hand</a:t>
            </a:r>
            <a:b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b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Until I put Your enemies as a footstool for Your feet.”</a:t>
            </a:r>
            <a:b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b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Yahweh will stretch forth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Your strong scepter</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from Zion,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saying</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b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b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Have dominion</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in the midst of Your enemies.”…</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b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Yahweh has sworn and will not change His mind,</a:t>
            </a:r>
            <a:b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b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“You are a priest forever</a:t>
            </a:r>
            <a:b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b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According to the order of Melchizedek.”</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4039038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1446550"/>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Genesis 14, Melchizedek</a:t>
            </a:r>
          </a:p>
        </p:txBody>
      </p:sp>
      <p:sp>
        <p:nvSpPr>
          <p:cNvPr id="2" name="TextBox 1">
            <a:extLst>
              <a:ext uri="{FF2B5EF4-FFF2-40B4-BE49-F238E27FC236}">
                <a16:creationId xmlns:a16="http://schemas.microsoft.com/office/drawing/2014/main" id="{A7FAB25A-5BEC-2BF6-D3A7-8C9757AE1AB2}"/>
              </a:ext>
            </a:extLst>
          </p:cNvPr>
          <p:cNvSpPr txBox="1"/>
          <p:nvPr/>
        </p:nvSpPr>
        <p:spPr>
          <a:xfrm>
            <a:off x="2084294" y="2823882"/>
            <a:ext cx="8471647" cy="35394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Hebrews 7:2-3 highlights these parallels to the Christ…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Melchizedek = King of Righteousness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King of Salem = King of Peace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“without father and mother”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“without genealogy”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“made like unto the Son of God”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Genesis 14</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Psalm 110</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Zechariah 6</a:t>
            </a:r>
            <a:endPar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BCE80CE2-F91B-9659-8D4C-43B191E3F6DE}"/>
              </a:ext>
            </a:extLst>
          </p:cNvPr>
          <p:cNvSpPr txBox="1"/>
          <p:nvPr/>
        </p:nvSpPr>
        <p:spPr>
          <a:xfrm>
            <a:off x="2847703" y="1881647"/>
            <a:ext cx="9150165" cy="4832092"/>
          </a:xfrm>
          <a:prstGeom prst="rect">
            <a:avLst/>
          </a:prstGeom>
          <a:solidFill>
            <a:schemeClr val="bg1">
              <a:lumMod val="95000"/>
            </a:schemeClr>
          </a:solidFill>
          <a:effectLst>
            <a:outerShdw blurRad="50800" dist="114300" dir="13500000" algn="br" rotWithShape="0">
              <a:prstClr val="black">
                <a:alpha val="40000"/>
              </a:prstClr>
            </a:outerShdw>
          </a:effec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Zechariah 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take silver and gold, make an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ornate</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crown, and set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it</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on the head of Joshua the son of </a:t>
            </a:r>
            <a:r>
              <a:rPr kumimoji="0" lang="en-US" sz="2800" b="0" i="0" u="none" strike="noStrike" kern="1200" cap="none" spc="0" normalizeH="0" baseline="0" noProof="0" dirty="0" err="1">
                <a:ln>
                  <a:noFill/>
                </a:ln>
                <a:solidFill>
                  <a:srgbClr val="000000"/>
                </a:solidFill>
                <a:effectLst/>
                <a:uLnTx/>
                <a:uFillTx/>
                <a:latin typeface="Palatino Linotype" panose="02040502050505030304" pitchFamily="18" charset="0"/>
                <a:ea typeface="+mn-ea"/>
                <a:cs typeface="+mn-cs"/>
              </a:rPr>
              <a:t>Jehozadak</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the high priest.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Then you will say to him, ‘Thus says Yahweh of hosts, “Behold, a man whose name is Branch, and He will branch out from where He is; and He will build the temple of Yahweh.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Indeed, it is He who will build the temple of Yahweh, and He who will bear the splendor and sit and rule on His throne. Thus, He will be a priest on His throne, and the counsel of peace will be between the two offices.”</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01658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1446550"/>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merely our King, but also our intercessor</a:t>
            </a:r>
          </a:p>
        </p:txBody>
      </p:sp>
      <p:sp>
        <p:nvSpPr>
          <p:cNvPr id="3" name="TextBox 2">
            <a:extLst>
              <a:ext uri="{FF2B5EF4-FFF2-40B4-BE49-F238E27FC236}">
                <a16:creationId xmlns:a16="http://schemas.microsoft.com/office/drawing/2014/main" id="{AF525F12-4523-8880-B2F8-B2F9555A48B8}"/>
              </a:ext>
            </a:extLst>
          </p:cNvPr>
          <p:cNvSpPr txBox="1"/>
          <p:nvPr/>
        </p:nvSpPr>
        <p:spPr>
          <a:xfrm>
            <a:off x="3079531" y="2713423"/>
            <a:ext cx="8607972" cy="35394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Hebrews 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the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former</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priests, on the one hand, existed in greater numbers because they were prevented by death from continuing,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Jesus</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on the other hand, because He continues forever, holds His priesthood permanently.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Therefore He is able also to save forever those who draw near to God through Him, since He always lives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to make intercession for them</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4163145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1446550"/>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merely our King, but also our intercessor</a:t>
            </a:r>
          </a:p>
        </p:txBody>
      </p:sp>
      <p:sp>
        <p:nvSpPr>
          <p:cNvPr id="3" name="TextBox 2">
            <a:extLst>
              <a:ext uri="{FF2B5EF4-FFF2-40B4-BE49-F238E27FC236}">
                <a16:creationId xmlns:a16="http://schemas.microsoft.com/office/drawing/2014/main" id="{AF525F12-4523-8880-B2F8-B2F9555A48B8}"/>
              </a:ext>
            </a:extLst>
          </p:cNvPr>
          <p:cNvSpPr txBox="1"/>
          <p:nvPr/>
        </p:nvSpPr>
        <p:spPr>
          <a:xfrm>
            <a:off x="3552497" y="2713423"/>
            <a:ext cx="8135006" cy="267765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Romans 8:34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Who will bring a charge against God’s elect? God is the one who justifies;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who is the one who condemns? Christ Jesus is He who died, yes, rather who was raised, who is at the right hand of God, who also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intercedes for us</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1147704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1446550"/>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merely our King, but also our intercessor</a:t>
            </a:r>
          </a:p>
        </p:txBody>
      </p:sp>
      <p:sp>
        <p:nvSpPr>
          <p:cNvPr id="3" name="TextBox 2">
            <a:extLst>
              <a:ext uri="{FF2B5EF4-FFF2-40B4-BE49-F238E27FC236}">
                <a16:creationId xmlns:a16="http://schemas.microsoft.com/office/drawing/2014/main" id="{AF525F12-4523-8880-B2F8-B2F9555A48B8}"/>
              </a:ext>
            </a:extLst>
          </p:cNvPr>
          <p:cNvSpPr txBox="1"/>
          <p:nvPr/>
        </p:nvSpPr>
        <p:spPr>
          <a:xfrm>
            <a:off x="3552497" y="2713423"/>
            <a:ext cx="8135006" cy="35394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1 Timothy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This is good and acceptable in the sight of God our Savior,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who desires all men to be saved and to come to the full knowledge of the truth.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there is one God,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one mediator also between God and men,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man Christ Jesus,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who gave Himself as a ransom for all, the witness for this proper time.</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3819688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3655</Words>
  <Application>Microsoft Office PowerPoint</Application>
  <PresentationFormat>Widescreen</PresentationFormat>
  <Paragraphs>365</Paragraphs>
  <Slides>45</Slides>
  <Notes>0</Notes>
  <HiddenSlides>33</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45</vt:i4>
      </vt:variant>
    </vt:vector>
  </HeadingPairs>
  <TitlesOfParts>
    <vt:vector size="52" baseType="lpstr">
      <vt:lpstr>Arial</vt:lpstr>
      <vt:lpstr>Calibri</vt:lpstr>
      <vt:lpstr>Calibri Light</vt:lpstr>
      <vt:lpstr>Palatino Linotype</vt:lpstr>
      <vt:lpstr>system-ui</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Exton Class</dc:creator>
  <cp:lastModifiedBy>Exton Class</cp:lastModifiedBy>
  <cp:revision>1</cp:revision>
  <dcterms:created xsi:type="dcterms:W3CDTF">2023-08-27T16:14:09Z</dcterms:created>
  <dcterms:modified xsi:type="dcterms:W3CDTF">2023-08-27T16:42:03Z</dcterms:modified>
</cp:coreProperties>
</file>