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96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D0D48-C437-4EAF-943E-C2BF9856E718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732F-20CA-4258-A0EF-CBD38F32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D0D48-C437-4EAF-943E-C2BF9856E718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732F-20CA-4258-A0EF-CBD38F32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D0D48-C437-4EAF-943E-C2BF9856E718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732F-20CA-4258-A0EF-CBD38F32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5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D0D48-C437-4EAF-943E-C2BF9856E718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732F-20CA-4258-A0EF-CBD38F32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9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D0D48-C437-4EAF-943E-C2BF9856E718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732F-20CA-4258-A0EF-CBD38F32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4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D0D48-C437-4EAF-943E-C2BF9856E718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732F-20CA-4258-A0EF-CBD38F32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0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D0D48-C437-4EAF-943E-C2BF9856E718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732F-20CA-4258-A0EF-CBD38F32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8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D0D48-C437-4EAF-943E-C2BF9856E718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732F-20CA-4258-A0EF-CBD38F32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5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D0D48-C437-4EAF-943E-C2BF9856E718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732F-20CA-4258-A0EF-CBD38F32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68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D0D48-C437-4EAF-943E-C2BF9856E718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732F-20CA-4258-A0EF-CBD38F32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8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D0D48-C437-4EAF-943E-C2BF9856E718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732F-20CA-4258-A0EF-CBD38F32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87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D0D48-C437-4EAF-943E-C2BF9856E718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E732F-20CA-4258-A0EF-CBD38F32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6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34653"/>
            <a:ext cx="9144000" cy="97531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800080"/>
                </a:solidFill>
                <a:latin typeface="Freestyle Script" panose="030804020302050B0404" pitchFamily="66" charset="0"/>
              </a:rPr>
              <a:t>If You Were Raised: Col. 3:1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662863"/>
            <a:ext cx="9144000" cy="37699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				</a:t>
            </a:r>
            <a:r>
              <a:rPr lang="en-US" dirty="0" smtClean="0">
                <a:latin typeface="Palatino Linotype" panose="02040502050505030304" pitchFamily="18" charset="0"/>
              </a:rPr>
              <a:t>Exton, July 23, 2023</a:t>
            </a:r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81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1369"/>
            <a:ext cx="10515600" cy="85023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Freestyle Script" panose="030804020302050B0404" pitchFamily="66" charset="0"/>
              </a:rPr>
              <a:t>Col. 1:3, Raised, Why and How</a:t>
            </a:r>
            <a:endParaRPr lang="en-US" sz="4800" b="1" dirty="0">
              <a:solidFill>
                <a:srgbClr val="002060"/>
              </a:solidFill>
              <a:latin typeface="Freestyle Script" panose="030804020302050B04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937" y="1564106"/>
            <a:ext cx="10716126" cy="4868778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Eph</a:t>
            </a:r>
            <a:r>
              <a:rPr lang="en-US" sz="32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2:1, 5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Rom. 3:23, 6:23, Wages of Sin is Death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Rom. 6:3-4, Baptized into Christ, </a:t>
            </a:r>
            <a:r>
              <a:rPr lang="en-US" sz="3200" b="1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into his death</a:t>
            </a:r>
            <a:r>
              <a:rPr lang="en-US" sz="32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, there 	reconciled, Rom. 5:10</a:t>
            </a:r>
          </a:p>
          <a:p>
            <a:pPr marL="457200" lvl="1" indent="0">
              <a:buNone/>
            </a:pPr>
            <a:r>
              <a:rPr lang="en-US" sz="28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Isa. 53:4, 8 took our chastisement, for us to whom the stroke    	due,  I Pet.2:24   </a:t>
            </a:r>
          </a:p>
          <a:p>
            <a:pPr marL="457200" lvl="1" indent="0">
              <a:buNone/>
            </a:pPr>
            <a:r>
              <a:rPr lang="en-US" sz="28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In Christ, we have been </a:t>
            </a:r>
            <a:r>
              <a:rPr lang="en-US" sz="2800" b="1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crucified with him</a:t>
            </a:r>
            <a:r>
              <a:rPr lang="en-US" sz="28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, Rom 6:5-6</a:t>
            </a:r>
          </a:p>
          <a:p>
            <a:pPr marL="457200" lvl="1" indent="0">
              <a:buNone/>
            </a:pPr>
            <a:r>
              <a:rPr lang="en-US" sz="28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Thus we </a:t>
            </a:r>
            <a:r>
              <a:rPr lang="en-US" sz="2800" b="1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raised</a:t>
            </a:r>
            <a:r>
              <a:rPr lang="en-US" sz="28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to walk in “newness of life”, Rom. 6:4</a:t>
            </a:r>
          </a:p>
          <a:p>
            <a:pPr marL="457200" lvl="1" indent="0">
              <a:buNone/>
            </a:pPr>
            <a:endParaRPr lang="en-US" sz="3200" dirty="0" smtClean="0">
              <a:latin typeface="Palatino Linotype" panose="02040502050505030304" pitchFamily="18" charset="0"/>
            </a:endParaRPr>
          </a:p>
          <a:p>
            <a:pPr lvl="1"/>
            <a:r>
              <a:rPr lang="en-US" sz="2800" dirty="0" smtClean="0">
                <a:solidFill>
                  <a:srgbClr val="7030A0"/>
                </a:solidFill>
                <a:latin typeface="Palatino Linotype" panose="02040502050505030304" pitchFamily="18" charset="0"/>
              </a:rPr>
              <a:t>If Raised, Seek the above…Things to Put to death….To Put on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033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5222"/>
            <a:ext cx="10515600" cy="85023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Freestyle Script" panose="030804020302050B0404" pitchFamily="66" charset="0"/>
              </a:rPr>
              <a:t>If Raised, “Put </a:t>
            </a:r>
            <a:r>
              <a:rPr lang="en-US" sz="4800" b="1" dirty="0" smtClean="0">
                <a:solidFill>
                  <a:srgbClr val="7030A0"/>
                </a:solidFill>
                <a:latin typeface="Freestyle Script" panose="030804020302050B0404" pitchFamily="66" charset="0"/>
              </a:rPr>
              <a:t>to</a:t>
            </a:r>
            <a:r>
              <a:rPr lang="en-US" b="1" dirty="0" smtClean="0">
                <a:solidFill>
                  <a:srgbClr val="7030A0"/>
                </a:solidFill>
                <a:latin typeface="Freestyle Script" panose="030804020302050B0404" pitchFamily="66" charset="0"/>
              </a:rPr>
              <a:t> Death” the Worldly</a:t>
            </a:r>
            <a:endParaRPr lang="en-US" b="1" dirty="0">
              <a:solidFill>
                <a:srgbClr val="7030A0"/>
              </a:solidFill>
              <a:latin typeface="Freestyle Script" panose="030804020302050B04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853" y="1488740"/>
            <a:ext cx="10756231" cy="4671427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Fornication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: Defined, Illustrated, I Cor. 7:2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“Because of”… “to avoid” (KJV) An 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adversative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 article, the idea being “contrary to” fornication, thus the sense,  “to avoid.”</a:t>
            </a:r>
          </a:p>
          <a:p>
            <a:endParaRPr lang="en-US" dirty="0" smtClean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Thus any sexual relation apart from that between husband and wife. For example the “strange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fleshness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” desire of Sodom, Jude 7</a:t>
            </a:r>
          </a:p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“Jesus never condemned homosexuality?” (Really? Eph. 3:4-5;  	Jn.16: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14)</a:t>
            </a:r>
          </a:p>
          <a:p>
            <a:endParaRPr lang="en-US" dirty="0" smtClean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Jesus: “Out of the </a:t>
            </a:r>
            <a:r>
              <a:rPr lang="en-US" sz="2800" b="1" i="1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heart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 comes…murders, </a:t>
            </a:r>
            <a:r>
              <a:rPr lang="en-US" sz="2800" b="1" i="1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fornications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…which 	defile”   Mt. 15:19-20</a:t>
            </a:r>
          </a:p>
        </p:txBody>
      </p:sp>
    </p:spTree>
    <p:extLst>
      <p:ext uri="{BB962C8B-B14F-4D97-AF65-F5344CB8AC3E}">
        <p14:creationId xmlns:p14="http://schemas.microsoft.com/office/powerpoint/2010/main" val="421305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242"/>
            <a:ext cx="10515600" cy="59355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Freestyle Script" panose="030804020302050B0404" pitchFamily="66" charset="0"/>
              </a:rPr>
              <a:t>Put to Death</a:t>
            </a:r>
            <a:endParaRPr lang="en-US" b="1" dirty="0">
              <a:solidFill>
                <a:srgbClr val="7030A0"/>
              </a:solidFill>
              <a:latin typeface="Freestyle Script" panose="030804020302050B04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5558"/>
            <a:ext cx="10515600" cy="495701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Palatino Linotype" panose="02040502050505030304" pitchFamily="18" charset="0"/>
              </a:rPr>
              <a:t>Uncleanness </a:t>
            </a:r>
            <a:r>
              <a:rPr lang="en-US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(degraded, ignoble morality), </a:t>
            </a:r>
            <a:r>
              <a:rPr lang="en-US" dirty="0">
                <a:solidFill>
                  <a:srgbClr val="002060"/>
                </a:solidFill>
                <a:latin typeface="Palatino Linotype" panose="02040502050505030304" pitchFamily="18" charset="0"/>
              </a:rPr>
              <a:t>passion, evil </a:t>
            </a:r>
            <a:r>
              <a:rPr lang="en-US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desire</a:t>
            </a:r>
          </a:p>
          <a:p>
            <a:r>
              <a:rPr lang="en-US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Behaviors which contribute to those</a:t>
            </a:r>
          </a:p>
          <a:p>
            <a:r>
              <a:rPr lang="en-US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Pornography as well as attire or lack.</a:t>
            </a:r>
            <a:endParaRPr lang="en-US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Nakedness, which </a:t>
            </a:r>
            <a:r>
              <a:rPr lang="en-US" dirty="0">
                <a:solidFill>
                  <a:srgbClr val="002060"/>
                </a:solidFill>
                <a:latin typeface="Palatino Linotype" panose="02040502050505030304" pitchFamily="18" charset="0"/>
              </a:rPr>
              <a:t>connotes shame; Rev</a:t>
            </a:r>
            <a:r>
              <a:rPr lang="en-US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. 3:18; </a:t>
            </a:r>
            <a:r>
              <a:rPr lang="en-US" dirty="0">
                <a:solidFill>
                  <a:srgbClr val="002060"/>
                </a:solidFill>
                <a:latin typeface="Palatino Linotype" panose="02040502050505030304" pitchFamily="18" charset="0"/>
              </a:rPr>
              <a:t>Isa 47:2-3</a:t>
            </a:r>
          </a:p>
          <a:p>
            <a:r>
              <a:rPr lang="en-US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Complete nudity</a:t>
            </a:r>
            <a:r>
              <a:rPr lang="en-US" dirty="0">
                <a:solidFill>
                  <a:srgbClr val="002060"/>
                </a:solidFill>
                <a:latin typeface="Palatino Linotype" panose="02040502050505030304" pitchFamily="18" charset="0"/>
              </a:rPr>
              <a:t>? </a:t>
            </a:r>
            <a:r>
              <a:rPr lang="en-US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When </a:t>
            </a:r>
            <a:r>
              <a:rPr lang="en-US" dirty="0">
                <a:solidFill>
                  <a:srgbClr val="002060"/>
                </a:solidFill>
                <a:latin typeface="Palatino Linotype" panose="02040502050505030304" pitchFamily="18" charset="0"/>
              </a:rPr>
              <a:t>the Persians enslave you, </a:t>
            </a:r>
            <a:r>
              <a:rPr lang="en-US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no genteel exodus as </a:t>
            </a:r>
            <a:r>
              <a:rPr lang="en-US" dirty="0">
                <a:solidFill>
                  <a:srgbClr val="002060"/>
                </a:solidFill>
                <a:latin typeface="Palatino Linotype" panose="02040502050505030304" pitchFamily="18" charset="0"/>
              </a:rPr>
              <a:t>forced from homes and </a:t>
            </a:r>
            <a:r>
              <a:rPr lang="en-US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land. Or </a:t>
            </a:r>
            <a:r>
              <a:rPr lang="en-US" dirty="0">
                <a:solidFill>
                  <a:srgbClr val="002060"/>
                </a:solidFill>
                <a:latin typeface="Palatino Linotype" panose="02040502050505030304" pitchFamily="18" charset="0"/>
              </a:rPr>
              <a:t>Gen. 3:21; </a:t>
            </a:r>
          </a:p>
          <a:p>
            <a:r>
              <a:rPr lang="en-US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Note</a:t>
            </a:r>
            <a:r>
              <a:rPr lang="en-US" dirty="0">
                <a:solidFill>
                  <a:srgbClr val="002060"/>
                </a:solidFill>
                <a:latin typeface="Palatino Linotype" panose="02040502050505030304" pitchFamily="18" charset="0"/>
              </a:rPr>
              <a:t>: </a:t>
            </a:r>
            <a:r>
              <a:rPr lang="en-US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One’s </a:t>
            </a:r>
            <a:r>
              <a:rPr lang="en-US" dirty="0">
                <a:solidFill>
                  <a:srgbClr val="002060"/>
                </a:solidFill>
                <a:latin typeface="Palatino Linotype" panose="02040502050505030304" pitchFamily="18" charset="0"/>
              </a:rPr>
              <a:t>exposed nakedness is shame. </a:t>
            </a:r>
            <a:endParaRPr lang="en-US" dirty="0" smtClean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  Then, Forced</a:t>
            </a:r>
            <a:r>
              <a:rPr lang="en-US" dirty="0">
                <a:solidFill>
                  <a:srgbClr val="002060"/>
                </a:solidFill>
                <a:latin typeface="Palatino Linotype" panose="02040502050505030304" pitchFamily="18" charset="0"/>
              </a:rPr>
              <a:t>, </a:t>
            </a:r>
            <a:r>
              <a:rPr lang="en-US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on captives, now </a:t>
            </a:r>
            <a:r>
              <a:rPr lang="en-US" dirty="0">
                <a:solidFill>
                  <a:srgbClr val="002060"/>
                </a:solidFill>
                <a:latin typeface="Palatino Linotype" panose="02040502050505030304" pitchFamily="18" charset="0"/>
              </a:rPr>
              <a:t>done </a:t>
            </a:r>
            <a:r>
              <a:rPr lang="en-US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freely with no thought of 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Palatino Linotype" panose="02040502050505030304" pitchFamily="18" charset="0"/>
              </a:rPr>
              <a:t>shame</a:t>
            </a:r>
            <a:r>
              <a:rPr lang="en-US" dirty="0" smtClean="0">
                <a:latin typeface="Palatino Linotype" panose="02040502050505030304" pitchFamily="18" charset="0"/>
              </a:rPr>
              <a:t>.</a:t>
            </a:r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26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4906"/>
            <a:ext cx="10515600" cy="5454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Freestyle Script" panose="030804020302050B0404" pitchFamily="66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Freestyle Script" panose="030804020302050B0404" pitchFamily="66" charset="0"/>
              </a:rPr>
              <a:t>I Tim. </a:t>
            </a:r>
            <a:r>
              <a:rPr lang="en-US" sz="4000" b="1" dirty="0" smtClean="0">
                <a:solidFill>
                  <a:srgbClr val="7030A0"/>
                </a:solidFill>
                <a:latin typeface="Freestyle Script" panose="030804020302050B0404" pitchFamily="66" charset="0"/>
              </a:rPr>
              <a:t>2:9-10</a:t>
            </a:r>
            <a:r>
              <a:rPr lang="en-US" b="1" dirty="0" smtClean="0">
                <a:solidFill>
                  <a:srgbClr val="7030A0"/>
                </a:solidFill>
                <a:latin typeface="Freestyle Script" panose="030804020302050B0404" pitchFamily="66" charset="0"/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  <a:latin typeface="Freestyle Script" panose="030804020302050B0404" pitchFamily="66" charset="0"/>
              </a:rPr>
              <a:t>Determining</a:t>
            </a:r>
            <a:r>
              <a:rPr lang="en-US" b="1" dirty="0" smtClean="0">
                <a:solidFill>
                  <a:srgbClr val="7030A0"/>
                </a:solidFill>
                <a:latin typeface="Freestyle Script" panose="030804020302050B0404" pitchFamily="66" charset="0"/>
              </a:rPr>
              <a:t> Attire</a:t>
            </a:r>
            <a:endParaRPr lang="en-US" b="1" dirty="0">
              <a:solidFill>
                <a:srgbClr val="7030A0"/>
              </a:solidFill>
              <a:latin typeface="Freestyle Script" panose="030804020302050B04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6906"/>
            <a:ext cx="10515600" cy="5550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660066"/>
                </a:solidFill>
              </a:rPr>
              <a:t>The  </a:t>
            </a:r>
            <a:r>
              <a:rPr lang="en-US" b="1" i="1" dirty="0">
                <a:solidFill>
                  <a:srgbClr val="660066"/>
                </a:solidFill>
              </a:rPr>
              <a:t>Application</a:t>
            </a:r>
            <a:r>
              <a:rPr lang="en-US" dirty="0">
                <a:solidFill>
                  <a:srgbClr val="660066"/>
                </a:solidFill>
              </a:rPr>
              <a:t> here is </a:t>
            </a:r>
            <a:r>
              <a:rPr lang="en-US" dirty="0" smtClean="0">
                <a:solidFill>
                  <a:srgbClr val="660066"/>
                </a:solidFill>
              </a:rPr>
              <a:t>of focused </a:t>
            </a:r>
            <a:r>
              <a:rPr lang="en-US" i="1" dirty="0">
                <a:solidFill>
                  <a:srgbClr val="660066"/>
                </a:solidFill>
              </a:rPr>
              <a:t>extravagance</a:t>
            </a:r>
            <a:r>
              <a:rPr lang="en-US" dirty="0">
                <a:solidFill>
                  <a:srgbClr val="660066"/>
                </a:solidFill>
              </a:rPr>
              <a:t> </a:t>
            </a:r>
            <a:r>
              <a:rPr lang="en-US" dirty="0" smtClean="0">
                <a:solidFill>
                  <a:srgbClr val="660066"/>
                </a:solidFill>
              </a:rPr>
              <a:t>on </a:t>
            </a:r>
            <a:r>
              <a:rPr lang="en-US" dirty="0">
                <a:solidFill>
                  <a:srgbClr val="660066"/>
                </a:solidFill>
              </a:rPr>
              <a:t>apparel.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660066"/>
                </a:solidFill>
              </a:rPr>
              <a:t>But the words </a:t>
            </a:r>
            <a:r>
              <a:rPr lang="en-US" dirty="0">
                <a:solidFill>
                  <a:srgbClr val="660066"/>
                </a:solidFill>
              </a:rPr>
              <a:t>used, </a:t>
            </a:r>
            <a:r>
              <a:rPr lang="en-US" b="1" i="1" dirty="0" smtClean="0">
                <a:solidFill>
                  <a:srgbClr val="660066"/>
                </a:solidFill>
              </a:rPr>
              <a:t>principles stated, </a:t>
            </a:r>
            <a:r>
              <a:rPr lang="en-US" dirty="0" smtClean="0">
                <a:solidFill>
                  <a:srgbClr val="660066"/>
                </a:solidFill>
              </a:rPr>
              <a:t>also condemn dress behavior 	that provokes lust, passion, and sexual provocation.</a:t>
            </a:r>
            <a:endParaRPr lang="en-US" dirty="0">
              <a:solidFill>
                <a:srgbClr val="660066"/>
              </a:solidFill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rgbClr val="660066"/>
                </a:solidFill>
              </a:rPr>
              <a:t>Modest</a:t>
            </a:r>
            <a:r>
              <a:rPr lang="en-US" dirty="0" smtClean="0">
                <a:solidFill>
                  <a:srgbClr val="660066"/>
                </a:solidFill>
              </a:rPr>
              <a:t>: </a:t>
            </a:r>
            <a:r>
              <a:rPr lang="en-US" dirty="0">
                <a:solidFill>
                  <a:srgbClr val="660066"/>
                </a:solidFill>
              </a:rPr>
              <a:t>seemly, orderly, appropriate (to women professing </a:t>
            </a:r>
            <a:r>
              <a:rPr lang="en-US" dirty="0" smtClean="0">
                <a:solidFill>
                  <a:srgbClr val="660066"/>
                </a:solidFill>
              </a:rPr>
              <a:t>godliness)</a:t>
            </a:r>
          </a:p>
          <a:p>
            <a:pPr marL="0" indent="0">
              <a:buNone/>
            </a:pPr>
            <a:r>
              <a:rPr lang="en-US" b="1" i="1" dirty="0" err="1" smtClean="0">
                <a:solidFill>
                  <a:srgbClr val="660066"/>
                </a:solidFill>
              </a:rPr>
              <a:t>Shamefastness</a:t>
            </a:r>
            <a:r>
              <a:rPr lang="en-US" b="1" i="1" dirty="0" smtClean="0">
                <a:solidFill>
                  <a:srgbClr val="660066"/>
                </a:solidFill>
              </a:rPr>
              <a:t>: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>
                <a:solidFill>
                  <a:srgbClr val="660066"/>
                </a:solidFill>
              </a:rPr>
              <a:t>a sense of reverence, </a:t>
            </a:r>
            <a:r>
              <a:rPr lang="en-US" dirty="0" smtClean="0">
                <a:solidFill>
                  <a:srgbClr val="660066"/>
                </a:solidFill>
              </a:rPr>
              <a:t>respect for self and others 	sense of decency </a:t>
            </a:r>
            <a:r>
              <a:rPr lang="en-US" dirty="0">
                <a:solidFill>
                  <a:srgbClr val="660066"/>
                </a:solidFill>
              </a:rPr>
              <a:t>rooted fast in the </a:t>
            </a:r>
            <a:r>
              <a:rPr lang="en-US" dirty="0" smtClean="0">
                <a:solidFill>
                  <a:srgbClr val="660066"/>
                </a:solidFill>
              </a:rPr>
              <a:t>character</a:t>
            </a:r>
            <a:r>
              <a:rPr lang="en-US" dirty="0">
                <a:solidFill>
                  <a:srgbClr val="660066"/>
                </a:solidFill>
              </a:rPr>
              <a:t>, 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660066"/>
                </a:solidFill>
              </a:rPr>
              <a:t>Sobriety: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>
                <a:solidFill>
                  <a:srgbClr val="660066"/>
                </a:solidFill>
              </a:rPr>
              <a:t>Soundness of mind (class, </a:t>
            </a:r>
            <a:r>
              <a:rPr lang="en-US" dirty="0" smtClean="0">
                <a:solidFill>
                  <a:srgbClr val="660066"/>
                </a:solidFill>
              </a:rPr>
              <a:t>quality, </a:t>
            </a:r>
            <a:r>
              <a:rPr lang="en-US" dirty="0">
                <a:solidFill>
                  <a:srgbClr val="660066"/>
                </a:solidFill>
              </a:rPr>
              <a:t>rather </a:t>
            </a:r>
            <a:r>
              <a:rPr lang="en-US" dirty="0" smtClean="0">
                <a:solidFill>
                  <a:srgbClr val="660066"/>
                </a:solidFill>
              </a:rPr>
              <a:t>than </a:t>
            </a:r>
            <a:r>
              <a:rPr lang="en-US" dirty="0" err="1" smtClean="0">
                <a:solidFill>
                  <a:srgbClr val="660066"/>
                </a:solidFill>
              </a:rPr>
              <a:t>frivololity</a:t>
            </a:r>
            <a:r>
              <a:rPr lang="en-US" dirty="0" smtClean="0">
                <a:solidFill>
                  <a:srgbClr val="660066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>
                <a:solidFill>
                  <a:srgbClr val="660066"/>
                </a:solidFill>
              </a:rPr>
              <a:t>	</a:t>
            </a:r>
            <a:r>
              <a:rPr lang="en-US" dirty="0" smtClean="0">
                <a:solidFill>
                  <a:srgbClr val="660066"/>
                </a:solidFill>
              </a:rPr>
              <a:t>All these qualities are forfeited in </a:t>
            </a:r>
            <a:r>
              <a:rPr lang="en-US" b="1" i="1" dirty="0" smtClean="0">
                <a:solidFill>
                  <a:srgbClr val="660066"/>
                </a:solidFill>
              </a:rPr>
              <a:t>racy</a:t>
            </a:r>
            <a:r>
              <a:rPr lang="en-US" dirty="0" smtClean="0">
                <a:solidFill>
                  <a:srgbClr val="660066"/>
                </a:solidFill>
              </a:rPr>
              <a:t> attire.	</a:t>
            </a:r>
            <a:endParaRPr lang="en-US" dirty="0">
              <a:solidFill>
                <a:srgbClr val="660066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660066"/>
                </a:solidFill>
              </a:rPr>
              <a:t>Men? </a:t>
            </a:r>
            <a:r>
              <a:rPr lang="en-US" dirty="0">
                <a:solidFill>
                  <a:srgbClr val="660066"/>
                </a:solidFill>
              </a:rPr>
              <a:t>Heb. 12:28 (reverence); I Tim. 3:2 (sober</a:t>
            </a:r>
            <a:r>
              <a:rPr lang="en-US" dirty="0" smtClean="0">
                <a:solidFill>
                  <a:srgbClr val="660066"/>
                </a:solidFill>
              </a:rPr>
              <a:t>), of those exemplary for 	the rest (I </a:t>
            </a:r>
            <a:r>
              <a:rPr lang="en-US" dirty="0">
                <a:solidFill>
                  <a:srgbClr val="660066"/>
                </a:solidFill>
              </a:rPr>
              <a:t>Pet. </a:t>
            </a:r>
            <a:r>
              <a:rPr lang="en-US" dirty="0" smtClean="0">
                <a:solidFill>
                  <a:srgbClr val="660066"/>
                </a:solidFill>
              </a:rPr>
              <a:t>5:3).</a:t>
            </a:r>
            <a:endParaRPr lang="en-US" dirty="0">
              <a:solidFill>
                <a:srgbClr val="660066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660066"/>
                </a:solidFill>
              </a:rPr>
              <a:t>Men possessing, </a:t>
            </a:r>
            <a:r>
              <a:rPr lang="en-US" dirty="0">
                <a:solidFill>
                  <a:srgbClr val="660066"/>
                </a:solidFill>
              </a:rPr>
              <a:t>will </a:t>
            </a:r>
            <a:r>
              <a:rPr lang="en-US" dirty="0" smtClean="0">
                <a:solidFill>
                  <a:srgbClr val="660066"/>
                </a:solidFill>
              </a:rPr>
              <a:t>have attire</a:t>
            </a:r>
            <a:r>
              <a:rPr lang="en-US" dirty="0">
                <a:solidFill>
                  <a:srgbClr val="660066"/>
                </a:solidFill>
              </a:rPr>
              <a:t>, </a:t>
            </a:r>
            <a:r>
              <a:rPr lang="en-US" dirty="0" smtClean="0">
                <a:solidFill>
                  <a:srgbClr val="660066"/>
                </a:solidFill>
              </a:rPr>
              <a:t>behavior, impacted (cp. I Tim. 5:16)</a:t>
            </a:r>
            <a:endParaRPr lang="en-US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4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4905"/>
            <a:ext cx="10515600" cy="6336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Freestyle Script" panose="030804020302050B0404" pitchFamily="66" charset="0"/>
              </a:rPr>
              <a:t>More to Put to Death</a:t>
            </a:r>
            <a:endParaRPr lang="en-US" dirty="0">
              <a:latin typeface="Freestyle Script" panose="030804020302050B04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0653"/>
            <a:ext cx="10515600" cy="5550568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Covetousn</a:t>
            </a:r>
            <a:r>
              <a:rPr lang="en-US" sz="46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ess </a:t>
            </a:r>
            <a:r>
              <a:rPr lang="en-US" sz="40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(Col. 3:5): Hard to Define</a:t>
            </a:r>
          </a:p>
          <a:p>
            <a:pPr lvl="1"/>
            <a:r>
              <a:rPr lang="en-US" sz="36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“To want more in a bad way”</a:t>
            </a:r>
          </a:p>
          <a:p>
            <a:pPr lvl="1"/>
            <a:r>
              <a:rPr lang="en-US" sz="36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Like envy, “rottenness of the bones” (Prov. 14:30)? Jealous feeling?</a:t>
            </a:r>
          </a:p>
          <a:p>
            <a:pPr lvl="1"/>
            <a:r>
              <a:rPr lang="en-US" sz="36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The text tells us: Covetousness </a:t>
            </a:r>
            <a:r>
              <a:rPr lang="en-US" sz="3600" b="1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is</a:t>
            </a:r>
            <a:r>
              <a:rPr lang="en-US" sz="36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Idolatry</a:t>
            </a:r>
          </a:p>
          <a:p>
            <a:pPr lvl="1"/>
            <a:r>
              <a:rPr lang="en-US" sz="36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The physical more important than the spiritual. Sinai</a:t>
            </a:r>
          </a:p>
          <a:p>
            <a:pPr lvl="1"/>
            <a:r>
              <a:rPr lang="en-US" sz="36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Idolatry, material things served and sought in place of God</a:t>
            </a:r>
          </a:p>
          <a:p>
            <a:pPr lvl="1"/>
            <a:r>
              <a:rPr lang="en-US" sz="36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When the material is the focus of my life, I am covetous!</a:t>
            </a:r>
          </a:p>
          <a:p>
            <a:pPr marL="457200" lvl="1" indent="0">
              <a:buNone/>
            </a:pPr>
            <a:endParaRPr lang="en-US" sz="3000" dirty="0" smtClean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r>
              <a:rPr lang="en-US" sz="40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Wrath</a:t>
            </a:r>
            <a:r>
              <a:rPr lang="en-US" sz="4000" dirty="0">
                <a:solidFill>
                  <a:srgbClr val="002060"/>
                </a:solidFill>
                <a:latin typeface="Palatino Linotype" panose="02040502050505030304" pitchFamily="18" charset="0"/>
              </a:rPr>
              <a:t>, Malice, Railing (insults, </a:t>
            </a:r>
            <a:r>
              <a:rPr lang="en-US" sz="40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derogation </a:t>
            </a:r>
            <a:r>
              <a:rPr lang="en-US" sz="4000" dirty="0">
                <a:solidFill>
                  <a:srgbClr val="002060"/>
                </a:solidFill>
                <a:latin typeface="Palatino Linotype" panose="02040502050505030304" pitchFamily="18" charset="0"/>
              </a:rPr>
              <a:t>of the higher, nobler</a:t>
            </a:r>
            <a:r>
              <a:rPr lang="en-US" sz="40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), </a:t>
            </a:r>
            <a:r>
              <a:rPr lang="en-US" sz="4000" dirty="0">
                <a:solidFill>
                  <a:srgbClr val="002060"/>
                </a:solidFill>
                <a:latin typeface="Palatino Linotype" panose="02040502050505030304" pitchFamily="18" charset="0"/>
              </a:rPr>
              <a:t>shameful </a:t>
            </a:r>
            <a:r>
              <a:rPr lang="en-US" sz="40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speaking. </a:t>
            </a:r>
            <a:endParaRPr lang="en-US" sz="40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3000" dirty="0" smtClean="0">
              <a:solidFill>
                <a:srgbClr val="002060"/>
              </a:solidFill>
            </a:endParaRPr>
          </a:p>
          <a:p>
            <a:r>
              <a:rPr lang="en-US" sz="40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Wherein </a:t>
            </a:r>
            <a:r>
              <a:rPr lang="en-US" sz="4000" dirty="0">
                <a:solidFill>
                  <a:srgbClr val="002060"/>
                </a:solidFill>
                <a:latin typeface="Palatino Linotype" panose="02040502050505030304" pitchFamily="18" charset="0"/>
              </a:rPr>
              <a:t>once lived.  But </a:t>
            </a:r>
            <a:r>
              <a:rPr lang="en-US" sz="40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having put on the </a:t>
            </a:r>
            <a:r>
              <a:rPr lang="en-US" sz="4000" dirty="0">
                <a:solidFill>
                  <a:srgbClr val="002060"/>
                </a:solidFill>
                <a:latin typeface="Palatino Linotype" panose="02040502050505030304" pitchFamily="18" charset="0"/>
              </a:rPr>
              <a:t>new man </a:t>
            </a:r>
            <a:r>
              <a:rPr lang="en-US" sz="4000" u="sng" dirty="0">
                <a:solidFill>
                  <a:srgbClr val="002060"/>
                </a:solidFill>
                <a:latin typeface="Palatino Linotype" panose="02040502050505030304" pitchFamily="18" charset="0"/>
              </a:rPr>
              <a:t>being renewed</a:t>
            </a:r>
            <a:r>
              <a:rPr lang="en-US" sz="4000" dirty="0">
                <a:solidFill>
                  <a:srgbClr val="002060"/>
                </a:solidFill>
                <a:latin typeface="Palatino Linotype" panose="02040502050505030304" pitchFamily="18" charset="0"/>
              </a:rPr>
              <a:t> in the image God made </a:t>
            </a:r>
            <a:r>
              <a:rPr lang="en-US" sz="40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you (Col. 3:8)</a:t>
            </a:r>
            <a:endParaRPr lang="en-US" sz="40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66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7315"/>
            <a:ext cx="10515600" cy="76584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Freestyle Script" panose="030804020302050B0404" pitchFamily="66" charset="0"/>
              </a:rPr>
              <a:t>Put on as God’s Elect, Col. 3:12-14</a:t>
            </a:r>
            <a:endParaRPr lang="en-US" b="1" dirty="0">
              <a:solidFill>
                <a:srgbClr val="002060"/>
              </a:solidFill>
              <a:latin typeface="Freestyle Script" panose="030804020302050B04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0066"/>
                </a:solidFill>
                <a:latin typeface="Palatino Linotype" panose="02040502050505030304" pitchFamily="18" charset="0"/>
              </a:rPr>
              <a:t>Compassion, Lk.7:11</a:t>
            </a:r>
          </a:p>
          <a:p>
            <a:r>
              <a:rPr lang="en-US" dirty="0" smtClean="0">
                <a:solidFill>
                  <a:srgbClr val="660066"/>
                </a:solidFill>
                <a:latin typeface="Palatino Linotype" panose="02040502050505030304" pitchFamily="18" charset="0"/>
              </a:rPr>
              <a:t>Kindness, Acts 28:2</a:t>
            </a:r>
          </a:p>
          <a:p>
            <a:r>
              <a:rPr lang="en-US" dirty="0" smtClean="0">
                <a:solidFill>
                  <a:srgbClr val="660066"/>
                </a:solidFill>
                <a:latin typeface="Palatino Linotype" panose="02040502050505030304" pitchFamily="18" charset="0"/>
              </a:rPr>
              <a:t>Lowliness, Phil. 2:3; opposite of self centeredness </a:t>
            </a:r>
          </a:p>
          <a:p>
            <a:r>
              <a:rPr lang="en-US" dirty="0" smtClean="0">
                <a:solidFill>
                  <a:srgbClr val="660066"/>
                </a:solidFill>
                <a:latin typeface="Palatino Linotype" panose="02040502050505030304" pitchFamily="18" charset="0"/>
              </a:rPr>
              <a:t>Meekness, Mt. 5:5; strength under control, yielded to another</a:t>
            </a:r>
          </a:p>
          <a:p>
            <a:r>
              <a:rPr lang="en-US" dirty="0" smtClean="0">
                <a:solidFill>
                  <a:srgbClr val="660066"/>
                </a:solidFill>
                <a:latin typeface="Palatino Linotype" panose="02040502050505030304" pitchFamily="18" charset="0"/>
              </a:rPr>
              <a:t>Longsuffering, forbearing, forgiving as Christ forgave (Mt. 18:32-35)</a:t>
            </a:r>
          </a:p>
          <a:p>
            <a:r>
              <a:rPr lang="en-US" dirty="0" smtClean="0">
                <a:solidFill>
                  <a:srgbClr val="660066"/>
                </a:solidFill>
                <a:latin typeface="Palatino Linotype" panose="02040502050505030304" pitchFamily="18" charset="0"/>
              </a:rPr>
              <a:t>Above all put on love – “and the greatest of these…”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660066"/>
                </a:solidFill>
                <a:latin typeface="Palatino Linotype" panose="02040502050505030304" pitchFamily="18" charset="0"/>
              </a:rPr>
              <a:t>                                   What the world need’s now</a:t>
            </a:r>
          </a:p>
        </p:txBody>
      </p:sp>
    </p:spTree>
    <p:extLst>
      <p:ext uri="{BB962C8B-B14F-4D97-AF65-F5344CB8AC3E}">
        <p14:creationId xmlns:p14="http://schemas.microsoft.com/office/powerpoint/2010/main" val="406703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5536"/>
            <a:ext cx="10515600" cy="73793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Freestyle Script" panose="030804020302050B0404" pitchFamily="66" charset="0"/>
              </a:rPr>
              <a:t>Review</a:t>
            </a:r>
            <a:endParaRPr lang="en-US" dirty="0">
              <a:solidFill>
                <a:srgbClr val="002060"/>
              </a:solidFill>
              <a:latin typeface="Freestyle Script" panose="030804020302050B04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0358"/>
            <a:ext cx="10515600" cy="462012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In our faith, “Baptized into Christ,” Rom. 6:3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In the likeness of the resurrection of Christ,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Buried and raised in newness of life, Rom. 6:4; II Cor. 5:17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As forgiven new creatures, past things gone, new emphasis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Some things to put to death, Some things to put on</a:t>
            </a:r>
            <a:endParaRPr lang="en-US" sz="3200" dirty="0">
              <a:solidFill>
                <a:srgbClr val="002060"/>
              </a:solidFill>
            </a:endParaRPr>
          </a:p>
          <a:p>
            <a:r>
              <a:rPr lang="en-US" sz="3200" dirty="0" smtClean="0">
                <a:solidFill>
                  <a:srgbClr val="002060"/>
                </a:solidFill>
              </a:rPr>
              <a:t>A Celebration of: Col. 3:15-16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44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517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Freestyle Script</vt:lpstr>
      <vt:lpstr>Palatino Linotype</vt:lpstr>
      <vt:lpstr>Office Theme</vt:lpstr>
      <vt:lpstr>If You Were Raised: Col. 3:1</vt:lpstr>
      <vt:lpstr>Col. 1:3, Raised, Why and How</vt:lpstr>
      <vt:lpstr>If Raised, “Put to Death” the Worldly</vt:lpstr>
      <vt:lpstr>Put to Death</vt:lpstr>
      <vt:lpstr> I Tim. 2:9-10 Determining Attire</vt:lpstr>
      <vt:lpstr>More to Put to Death</vt:lpstr>
      <vt:lpstr>Put on as God’s Elect, Col. 3:12-14</vt:lpstr>
      <vt:lpstr>Review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You Were Raised: Col. 3:1</dc:title>
  <dc:creator>Burris Smelser</dc:creator>
  <cp:lastModifiedBy>Burris Smelser</cp:lastModifiedBy>
  <cp:revision>53</cp:revision>
  <dcterms:created xsi:type="dcterms:W3CDTF">2023-07-21T17:25:34Z</dcterms:created>
  <dcterms:modified xsi:type="dcterms:W3CDTF">2023-07-23T02:53:38Z</dcterms:modified>
</cp:coreProperties>
</file>