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74" r:id="rId2"/>
    <p:sldId id="775" r:id="rId3"/>
    <p:sldId id="776" r:id="rId4"/>
    <p:sldId id="777" r:id="rId5"/>
    <p:sldId id="778" r:id="rId6"/>
    <p:sldId id="779" r:id="rId7"/>
    <p:sldId id="780" r:id="rId8"/>
    <p:sldId id="781" r:id="rId9"/>
    <p:sldId id="782" r:id="rId10"/>
    <p:sldId id="783" r:id="rId11"/>
    <p:sldId id="784" r:id="rId12"/>
    <p:sldId id="785" r:id="rId13"/>
    <p:sldId id="786" r:id="rId14"/>
    <p:sldId id="787" r:id="rId15"/>
    <p:sldId id="788" r:id="rId16"/>
    <p:sldId id="789" r:id="rId17"/>
    <p:sldId id="790" r:id="rId18"/>
    <p:sldId id="791" r:id="rId19"/>
    <p:sldId id="792" r:id="rId20"/>
    <p:sldId id="793" r:id="rId21"/>
    <p:sldId id="794" r:id="rId22"/>
    <p:sldId id="795" r:id="rId23"/>
    <p:sldId id="797" r:id="rId24"/>
    <p:sldId id="798" r:id="rId25"/>
    <p:sldId id="799" r:id="rId26"/>
    <p:sldId id="800" r:id="rId27"/>
    <p:sldId id="801" r:id="rId28"/>
    <p:sldId id="802" r:id="rId29"/>
    <p:sldId id="803" r:id="rId30"/>
    <p:sldId id="804" r:id="rId31"/>
    <p:sldId id="805" r:id="rId32"/>
    <p:sldId id="806" r:id="rId33"/>
    <p:sldId id="807" r:id="rId34"/>
    <p:sldId id="808" r:id="rId35"/>
    <p:sldId id="809" r:id="rId36"/>
    <p:sldId id="810" r:id="rId37"/>
    <p:sldId id="811" r:id="rId38"/>
    <p:sldId id="812" r:id="rId39"/>
    <p:sldId id="813" r:id="rId40"/>
    <p:sldId id="814" r:id="rId41"/>
    <p:sldId id="815" r:id="rId42"/>
    <p:sldId id="816" r:id="rId43"/>
    <p:sldId id="817" r:id="rId44"/>
    <p:sldId id="81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A406-3CA9-37FB-FD5C-4D580F7BB6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343A21-1247-1675-7D27-68275FCB30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9CA2B2-C65F-9D55-D2D9-0D1878B220DD}"/>
              </a:ext>
            </a:extLst>
          </p:cNvPr>
          <p:cNvSpPr>
            <a:spLocks noGrp="1"/>
          </p:cNvSpPr>
          <p:nvPr>
            <p:ph type="dt" sz="half" idx="10"/>
          </p:nvPr>
        </p:nvSpPr>
        <p:spPr/>
        <p:txBody>
          <a:bodyPr/>
          <a:lstStyle/>
          <a:p>
            <a:fld id="{192D015A-D974-4A8E-A409-ADC5857B7921}" type="datetimeFigureOut">
              <a:rPr lang="en-US" smtClean="0"/>
              <a:t>7/2/2023</a:t>
            </a:fld>
            <a:endParaRPr lang="en-US"/>
          </a:p>
        </p:txBody>
      </p:sp>
      <p:sp>
        <p:nvSpPr>
          <p:cNvPr id="5" name="Footer Placeholder 4">
            <a:extLst>
              <a:ext uri="{FF2B5EF4-FFF2-40B4-BE49-F238E27FC236}">
                <a16:creationId xmlns:a16="http://schemas.microsoft.com/office/drawing/2014/main" id="{CADC7E5B-B2B4-0CB6-192C-8F3AC5C8C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A0F75-CA29-7DFB-EA70-E3DE2706A3CD}"/>
              </a:ext>
            </a:extLst>
          </p:cNvPr>
          <p:cNvSpPr>
            <a:spLocks noGrp="1"/>
          </p:cNvSpPr>
          <p:nvPr>
            <p:ph type="sldNum" sz="quarter" idx="12"/>
          </p:nvPr>
        </p:nvSpPr>
        <p:spPr/>
        <p:txBody>
          <a:bodyPr/>
          <a:lstStyle/>
          <a:p>
            <a:fld id="{C2B391CC-1088-4807-84D5-136428A737A1}" type="slidenum">
              <a:rPr lang="en-US" smtClean="0"/>
              <a:t>‹#›</a:t>
            </a:fld>
            <a:endParaRPr lang="en-US"/>
          </a:p>
        </p:txBody>
      </p:sp>
    </p:spTree>
    <p:extLst>
      <p:ext uri="{BB962C8B-B14F-4D97-AF65-F5344CB8AC3E}">
        <p14:creationId xmlns:p14="http://schemas.microsoft.com/office/powerpoint/2010/main" val="3385248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C0C78-3634-97E6-C23A-0D06EFB113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5ABBDC-6C98-DBA4-849A-AA60162067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37A9C7-FCB1-A550-7695-5F533FEDB04B}"/>
              </a:ext>
            </a:extLst>
          </p:cNvPr>
          <p:cNvSpPr>
            <a:spLocks noGrp="1"/>
          </p:cNvSpPr>
          <p:nvPr>
            <p:ph type="dt" sz="half" idx="10"/>
          </p:nvPr>
        </p:nvSpPr>
        <p:spPr/>
        <p:txBody>
          <a:bodyPr/>
          <a:lstStyle/>
          <a:p>
            <a:fld id="{192D015A-D974-4A8E-A409-ADC5857B7921}" type="datetimeFigureOut">
              <a:rPr lang="en-US" smtClean="0"/>
              <a:t>7/2/2023</a:t>
            </a:fld>
            <a:endParaRPr lang="en-US"/>
          </a:p>
        </p:txBody>
      </p:sp>
      <p:sp>
        <p:nvSpPr>
          <p:cNvPr id="5" name="Footer Placeholder 4">
            <a:extLst>
              <a:ext uri="{FF2B5EF4-FFF2-40B4-BE49-F238E27FC236}">
                <a16:creationId xmlns:a16="http://schemas.microsoft.com/office/drawing/2014/main" id="{AEA6A476-6F37-542A-2AA2-7E71D39B1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66CB5-7FA1-54AF-F1A8-82A43866B978}"/>
              </a:ext>
            </a:extLst>
          </p:cNvPr>
          <p:cNvSpPr>
            <a:spLocks noGrp="1"/>
          </p:cNvSpPr>
          <p:nvPr>
            <p:ph type="sldNum" sz="quarter" idx="12"/>
          </p:nvPr>
        </p:nvSpPr>
        <p:spPr/>
        <p:txBody>
          <a:bodyPr/>
          <a:lstStyle/>
          <a:p>
            <a:fld id="{C2B391CC-1088-4807-84D5-136428A737A1}" type="slidenum">
              <a:rPr lang="en-US" smtClean="0"/>
              <a:t>‹#›</a:t>
            </a:fld>
            <a:endParaRPr lang="en-US"/>
          </a:p>
        </p:txBody>
      </p:sp>
    </p:spTree>
    <p:extLst>
      <p:ext uri="{BB962C8B-B14F-4D97-AF65-F5344CB8AC3E}">
        <p14:creationId xmlns:p14="http://schemas.microsoft.com/office/powerpoint/2010/main" val="1273639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2D6A9E-89A0-FCEA-7EAD-882DC32BF5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DFB017-FEE5-FC19-B0F5-620802509E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63769-9780-4FDF-C526-E9C16B77A810}"/>
              </a:ext>
            </a:extLst>
          </p:cNvPr>
          <p:cNvSpPr>
            <a:spLocks noGrp="1"/>
          </p:cNvSpPr>
          <p:nvPr>
            <p:ph type="dt" sz="half" idx="10"/>
          </p:nvPr>
        </p:nvSpPr>
        <p:spPr/>
        <p:txBody>
          <a:bodyPr/>
          <a:lstStyle/>
          <a:p>
            <a:fld id="{192D015A-D974-4A8E-A409-ADC5857B7921}" type="datetimeFigureOut">
              <a:rPr lang="en-US" smtClean="0"/>
              <a:t>7/2/2023</a:t>
            </a:fld>
            <a:endParaRPr lang="en-US"/>
          </a:p>
        </p:txBody>
      </p:sp>
      <p:sp>
        <p:nvSpPr>
          <p:cNvPr id="5" name="Footer Placeholder 4">
            <a:extLst>
              <a:ext uri="{FF2B5EF4-FFF2-40B4-BE49-F238E27FC236}">
                <a16:creationId xmlns:a16="http://schemas.microsoft.com/office/drawing/2014/main" id="{DD682BBE-0306-83E3-F580-3B03A06EB4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EA44C-D6A8-C074-F11D-FC1E898C170C}"/>
              </a:ext>
            </a:extLst>
          </p:cNvPr>
          <p:cNvSpPr>
            <a:spLocks noGrp="1"/>
          </p:cNvSpPr>
          <p:nvPr>
            <p:ph type="sldNum" sz="quarter" idx="12"/>
          </p:nvPr>
        </p:nvSpPr>
        <p:spPr/>
        <p:txBody>
          <a:bodyPr/>
          <a:lstStyle/>
          <a:p>
            <a:fld id="{C2B391CC-1088-4807-84D5-136428A737A1}" type="slidenum">
              <a:rPr lang="en-US" smtClean="0"/>
              <a:t>‹#›</a:t>
            </a:fld>
            <a:endParaRPr lang="en-US"/>
          </a:p>
        </p:txBody>
      </p:sp>
    </p:spTree>
    <p:extLst>
      <p:ext uri="{BB962C8B-B14F-4D97-AF65-F5344CB8AC3E}">
        <p14:creationId xmlns:p14="http://schemas.microsoft.com/office/powerpoint/2010/main" val="411394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C31F-C64A-0882-5455-10D28E7A50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94814-71F2-38BC-C6FA-B7634AB393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C30C5A-3E8F-7A55-708B-9858F1C75325}"/>
              </a:ext>
            </a:extLst>
          </p:cNvPr>
          <p:cNvSpPr>
            <a:spLocks noGrp="1"/>
          </p:cNvSpPr>
          <p:nvPr>
            <p:ph type="dt" sz="half" idx="10"/>
          </p:nvPr>
        </p:nvSpPr>
        <p:spPr/>
        <p:txBody>
          <a:bodyPr/>
          <a:lstStyle/>
          <a:p>
            <a:fld id="{192D015A-D974-4A8E-A409-ADC5857B7921}" type="datetimeFigureOut">
              <a:rPr lang="en-US" smtClean="0"/>
              <a:t>7/2/2023</a:t>
            </a:fld>
            <a:endParaRPr lang="en-US"/>
          </a:p>
        </p:txBody>
      </p:sp>
      <p:sp>
        <p:nvSpPr>
          <p:cNvPr id="5" name="Footer Placeholder 4">
            <a:extLst>
              <a:ext uri="{FF2B5EF4-FFF2-40B4-BE49-F238E27FC236}">
                <a16:creationId xmlns:a16="http://schemas.microsoft.com/office/drawing/2014/main" id="{7805AA22-5ECA-63A9-DFEA-27000D8D4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16B45-1BBD-CB2B-6461-3176A5BF953A}"/>
              </a:ext>
            </a:extLst>
          </p:cNvPr>
          <p:cNvSpPr>
            <a:spLocks noGrp="1"/>
          </p:cNvSpPr>
          <p:nvPr>
            <p:ph type="sldNum" sz="quarter" idx="12"/>
          </p:nvPr>
        </p:nvSpPr>
        <p:spPr/>
        <p:txBody>
          <a:bodyPr/>
          <a:lstStyle/>
          <a:p>
            <a:fld id="{C2B391CC-1088-4807-84D5-136428A737A1}" type="slidenum">
              <a:rPr lang="en-US" smtClean="0"/>
              <a:t>‹#›</a:t>
            </a:fld>
            <a:endParaRPr lang="en-US"/>
          </a:p>
        </p:txBody>
      </p:sp>
    </p:spTree>
    <p:extLst>
      <p:ext uri="{BB962C8B-B14F-4D97-AF65-F5344CB8AC3E}">
        <p14:creationId xmlns:p14="http://schemas.microsoft.com/office/powerpoint/2010/main" val="409497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73CFE-7D66-44FA-3411-35697BC6E1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F64A50-AEED-D5F5-0C74-8962214050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028F23-BBE9-122D-0D0E-1CC93177AC59}"/>
              </a:ext>
            </a:extLst>
          </p:cNvPr>
          <p:cNvSpPr>
            <a:spLocks noGrp="1"/>
          </p:cNvSpPr>
          <p:nvPr>
            <p:ph type="dt" sz="half" idx="10"/>
          </p:nvPr>
        </p:nvSpPr>
        <p:spPr/>
        <p:txBody>
          <a:bodyPr/>
          <a:lstStyle/>
          <a:p>
            <a:fld id="{192D015A-D974-4A8E-A409-ADC5857B7921}" type="datetimeFigureOut">
              <a:rPr lang="en-US" smtClean="0"/>
              <a:t>7/2/2023</a:t>
            </a:fld>
            <a:endParaRPr lang="en-US"/>
          </a:p>
        </p:txBody>
      </p:sp>
      <p:sp>
        <p:nvSpPr>
          <p:cNvPr id="5" name="Footer Placeholder 4">
            <a:extLst>
              <a:ext uri="{FF2B5EF4-FFF2-40B4-BE49-F238E27FC236}">
                <a16:creationId xmlns:a16="http://schemas.microsoft.com/office/drawing/2014/main" id="{04344EFD-534B-225A-D3A8-C6852332F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FBA6D9-B2B2-571F-D697-6D840A905FA6}"/>
              </a:ext>
            </a:extLst>
          </p:cNvPr>
          <p:cNvSpPr>
            <a:spLocks noGrp="1"/>
          </p:cNvSpPr>
          <p:nvPr>
            <p:ph type="sldNum" sz="quarter" idx="12"/>
          </p:nvPr>
        </p:nvSpPr>
        <p:spPr/>
        <p:txBody>
          <a:bodyPr/>
          <a:lstStyle/>
          <a:p>
            <a:fld id="{C2B391CC-1088-4807-84D5-136428A737A1}" type="slidenum">
              <a:rPr lang="en-US" smtClean="0"/>
              <a:t>‹#›</a:t>
            </a:fld>
            <a:endParaRPr lang="en-US"/>
          </a:p>
        </p:txBody>
      </p:sp>
    </p:spTree>
    <p:extLst>
      <p:ext uri="{BB962C8B-B14F-4D97-AF65-F5344CB8AC3E}">
        <p14:creationId xmlns:p14="http://schemas.microsoft.com/office/powerpoint/2010/main" val="159646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7082-2B66-5028-A422-67C93478D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B9EB07-D762-338E-7C16-4EADBC3015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A82867-F73B-DB2D-F425-B239D87DDC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C31CCA-0512-F7B9-FA1B-50816089CB8F}"/>
              </a:ext>
            </a:extLst>
          </p:cNvPr>
          <p:cNvSpPr>
            <a:spLocks noGrp="1"/>
          </p:cNvSpPr>
          <p:nvPr>
            <p:ph type="dt" sz="half" idx="10"/>
          </p:nvPr>
        </p:nvSpPr>
        <p:spPr/>
        <p:txBody>
          <a:bodyPr/>
          <a:lstStyle/>
          <a:p>
            <a:fld id="{192D015A-D974-4A8E-A409-ADC5857B7921}" type="datetimeFigureOut">
              <a:rPr lang="en-US" smtClean="0"/>
              <a:t>7/2/2023</a:t>
            </a:fld>
            <a:endParaRPr lang="en-US"/>
          </a:p>
        </p:txBody>
      </p:sp>
      <p:sp>
        <p:nvSpPr>
          <p:cNvPr id="6" name="Footer Placeholder 5">
            <a:extLst>
              <a:ext uri="{FF2B5EF4-FFF2-40B4-BE49-F238E27FC236}">
                <a16:creationId xmlns:a16="http://schemas.microsoft.com/office/drawing/2014/main" id="{BC6F8190-0807-0E0D-2476-746547A9E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90AF6-8DDE-9EA4-686C-AE138653C3D9}"/>
              </a:ext>
            </a:extLst>
          </p:cNvPr>
          <p:cNvSpPr>
            <a:spLocks noGrp="1"/>
          </p:cNvSpPr>
          <p:nvPr>
            <p:ph type="sldNum" sz="quarter" idx="12"/>
          </p:nvPr>
        </p:nvSpPr>
        <p:spPr/>
        <p:txBody>
          <a:bodyPr/>
          <a:lstStyle/>
          <a:p>
            <a:fld id="{C2B391CC-1088-4807-84D5-136428A737A1}" type="slidenum">
              <a:rPr lang="en-US" smtClean="0"/>
              <a:t>‹#›</a:t>
            </a:fld>
            <a:endParaRPr lang="en-US"/>
          </a:p>
        </p:txBody>
      </p:sp>
    </p:spTree>
    <p:extLst>
      <p:ext uri="{BB962C8B-B14F-4D97-AF65-F5344CB8AC3E}">
        <p14:creationId xmlns:p14="http://schemas.microsoft.com/office/powerpoint/2010/main" val="1648982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E38F-B2B5-3C77-D67F-255B5A2E68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DA3622-A36B-050B-F61C-715677FD3B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627BAA-0EE3-9D67-80DA-83688952A9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FD1E40-A732-468D-5D8F-CCF66FC75D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1F52DE-61D9-16C1-6476-A155D1C42C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3B8D9E-CC79-7DB4-3D23-3E2186939F14}"/>
              </a:ext>
            </a:extLst>
          </p:cNvPr>
          <p:cNvSpPr>
            <a:spLocks noGrp="1"/>
          </p:cNvSpPr>
          <p:nvPr>
            <p:ph type="dt" sz="half" idx="10"/>
          </p:nvPr>
        </p:nvSpPr>
        <p:spPr/>
        <p:txBody>
          <a:bodyPr/>
          <a:lstStyle/>
          <a:p>
            <a:fld id="{192D015A-D974-4A8E-A409-ADC5857B7921}" type="datetimeFigureOut">
              <a:rPr lang="en-US" smtClean="0"/>
              <a:t>7/2/2023</a:t>
            </a:fld>
            <a:endParaRPr lang="en-US"/>
          </a:p>
        </p:txBody>
      </p:sp>
      <p:sp>
        <p:nvSpPr>
          <p:cNvPr id="8" name="Footer Placeholder 7">
            <a:extLst>
              <a:ext uri="{FF2B5EF4-FFF2-40B4-BE49-F238E27FC236}">
                <a16:creationId xmlns:a16="http://schemas.microsoft.com/office/drawing/2014/main" id="{E9DA6EBE-2F75-B866-A746-4E4D9DCA8B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69F48A-4F92-33C4-D924-7117AF6AAB25}"/>
              </a:ext>
            </a:extLst>
          </p:cNvPr>
          <p:cNvSpPr>
            <a:spLocks noGrp="1"/>
          </p:cNvSpPr>
          <p:nvPr>
            <p:ph type="sldNum" sz="quarter" idx="12"/>
          </p:nvPr>
        </p:nvSpPr>
        <p:spPr/>
        <p:txBody>
          <a:bodyPr/>
          <a:lstStyle/>
          <a:p>
            <a:fld id="{C2B391CC-1088-4807-84D5-136428A737A1}" type="slidenum">
              <a:rPr lang="en-US" smtClean="0"/>
              <a:t>‹#›</a:t>
            </a:fld>
            <a:endParaRPr lang="en-US"/>
          </a:p>
        </p:txBody>
      </p:sp>
    </p:spTree>
    <p:extLst>
      <p:ext uri="{BB962C8B-B14F-4D97-AF65-F5344CB8AC3E}">
        <p14:creationId xmlns:p14="http://schemas.microsoft.com/office/powerpoint/2010/main" val="1912386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DD85-D11F-3CC1-ACF5-E33B5EE5D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4C745A-1BD6-F170-E5DC-6F3CD2B0CD6A}"/>
              </a:ext>
            </a:extLst>
          </p:cNvPr>
          <p:cNvSpPr>
            <a:spLocks noGrp="1"/>
          </p:cNvSpPr>
          <p:nvPr>
            <p:ph type="dt" sz="half" idx="10"/>
          </p:nvPr>
        </p:nvSpPr>
        <p:spPr/>
        <p:txBody>
          <a:bodyPr/>
          <a:lstStyle/>
          <a:p>
            <a:fld id="{192D015A-D974-4A8E-A409-ADC5857B7921}" type="datetimeFigureOut">
              <a:rPr lang="en-US" smtClean="0"/>
              <a:t>7/2/2023</a:t>
            </a:fld>
            <a:endParaRPr lang="en-US"/>
          </a:p>
        </p:txBody>
      </p:sp>
      <p:sp>
        <p:nvSpPr>
          <p:cNvPr id="4" name="Footer Placeholder 3">
            <a:extLst>
              <a:ext uri="{FF2B5EF4-FFF2-40B4-BE49-F238E27FC236}">
                <a16:creationId xmlns:a16="http://schemas.microsoft.com/office/drawing/2014/main" id="{10F1F711-DC63-5E78-BBEB-A3765DE261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618D02-FB65-3A81-041E-C15B41BD235C}"/>
              </a:ext>
            </a:extLst>
          </p:cNvPr>
          <p:cNvSpPr>
            <a:spLocks noGrp="1"/>
          </p:cNvSpPr>
          <p:nvPr>
            <p:ph type="sldNum" sz="quarter" idx="12"/>
          </p:nvPr>
        </p:nvSpPr>
        <p:spPr/>
        <p:txBody>
          <a:bodyPr/>
          <a:lstStyle/>
          <a:p>
            <a:fld id="{C2B391CC-1088-4807-84D5-136428A737A1}" type="slidenum">
              <a:rPr lang="en-US" smtClean="0"/>
              <a:t>‹#›</a:t>
            </a:fld>
            <a:endParaRPr lang="en-US"/>
          </a:p>
        </p:txBody>
      </p:sp>
    </p:spTree>
    <p:extLst>
      <p:ext uri="{BB962C8B-B14F-4D97-AF65-F5344CB8AC3E}">
        <p14:creationId xmlns:p14="http://schemas.microsoft.com/office/powerpoint/2010/main" val="350188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031393-3B09-A60A-5987-6B5F0B798C60}"/>
              </a:ext>
            </a:extLst>
          </p:cNvPr>
          <p:cNvSpPr>
            <a:spLocks noGrp="1"/>
          </p:cNvSpPr>
          <p:nvPr>
            <p:ph type="dt" sz="half" idx="10"/>
          </p:nvPr>
        </p:nvSpPr>
        <p:spPr/>
        <p:txBody>
          <a:bodyPr/>
          <a:lstStyle/>
          <a:p>
            <a:fld id="{192D015A-D974-4A8E-A409-ADC5857B7921}" type="datetimeFigureOut">
              <a:rPr lang="en-US" smtClean="0"/>
              <a:t>7/2/2023</a:t>
            </a:fld>
            <a:endParaRPr lang="en-US"/>
          </a:p>
        </p:txBody>
      </p:sp>
      <p:sp>
        <p:nvSpPr>
          <p:cNvPr id="3" name="Footer Placeholder 2">
            <a:extLst>
              <a:ext uri="{FF2B5EF4-FFF2-40B4-BE49-F238E27FC236}">
                <a16:creationId xmlns:a16="http://schemas.microsoft.com/office/drawing/2014/main" id="{444B633B-6A6A-E301-21AE-6CD712194C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97C982-7429-FBF1-E4CD-96CE6813909A}"/>
              </a:ext>
            </a:extLst>
          </p:cNvPr>
          <p:cNvSpPr>
            <a:spLocks noGrp="1"/>
          </p:cNvSpPr>
          <p:nvPr>
            <p:ph type="sldNum" sz="quarter" idx="12"/>
          </p:nvPr>
        </p:nvSpPr>
        <p:spPr/>
        <p:txBody>
          <a:bodyPr/>
          <a:lstStyle/>
          <a:p>
            <a:fld id="{C2B391CC-1088-4807-84D5-136428A737A1}" type="slidenum">
              <a:rPr lang="en-US" smtClean="0"/>
              <a:t>‹#›</a:t>
            </a:fld>
            <a:endParaRPr lang="en-US"/>
          </a:p>
        </p:txBody>
      </p:sp>
    </p:spTree>
    <p:extLst>
      <p:ext uri="{BB962C8B-B14F-4D97-AF65-F5344CB8AC3E}">
        <p14:creationId xmlns:p14="http://schemas.microsoft.com/office/powerpoint/2010/main" val="186253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71F35-BFDA-3A0B-F961-6F74328D8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36F42D-116D-DE7D-74F9-87D3BC47E3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D66ECE-DAE1-DE09-AA66-E78F77BA4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F999E7-6FA0-B36F-EB8F-1635174B6103}"/>
              </a:ext>
            </a:extLst>
          </p:cNvPr>
          <p:cNvSpPr>
            <a:spLocks noGrp="1"/>
          </p:cNvSpPr>
          <p:nvPr>
            <p:ph type="dt" sz="half" idx="10"/>
          </p:nvPr>
        </p:nvSpPr>
        <p:spPr/>
        <p:txBody>
          <a:bodyPr/>
          <a:lstStyle/>
          <a:p>
            <a:fld id="{192D015A-D974-4A8E-A409-ADC5857B7921}" type="datetimeFigureOut">
              <a:rPr lang="en-US" smtClean="0"/>
              <a:t>7/2/2023</a:t>
            </a:fld>
            <a:endParaRPr lang="en-US"/>
          </a:p>
        </p:txBody>
      </p:sp>
      <p:sp>
        <p:nvSpPr>
          <p:cNvPr id="6" name="Footer Placeholder 5">
            <a:extLst>
              <a:ext uri="{FF2B5EF4-FFF2-40B4-BE49-F238E27FC236}">
                <a16:creationId xmlns:a16="http://schemas.microsoft.com/office/drawing/2014/main" id="{1EB3B90E-0212-91FC-5730-43A510EEBF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9E421A-E17C-836E-C1BC-8061707FF4E6}"/>
              </a:ext>
            </a:extLst>
          </p:cNvPr>
          <p:cNvSpPr>
            <a:spLocks noGrp="1"/>
          </p:cNvSpPr>
          <p:nvPr>
            <p:ph type="sldNum" sz="quarter" idx="12"/>
          </p:nvPr>
        </p:nvSpPr>
        <p:spPr/>
        <p:txBody>
          <a:bodyPr/>
          <a:lstStyle/>
          <a:p>
            <a:fld id="{C2B391CC-1088-4807-84D5-136428A737A1}" type="slidenum">
              <a:rPr lang="en-US" smtClean="0"/>
              <a:t>‹#›</a:t>
            </a:fld>
            <a:endParaRPr lang="en-US"/>
          </a:p>
        </p:txBody>
      </p:sp>
    </p:spTree>
    <p:extLst>
      <p:ext uri="{BB962C8B-B14F-4D97-AF65-F5344CB8AC3E}">
        <p14:creationId xmlns:p14="http://schemas.microsoft.com/office/powerpoint/2010/main" val="108526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4DED0-77A5-4F89-C842-6C50B00ED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DAED26-A8B3-EB94-8F96-A676930A19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E26D4B-38E4-A7B7-222D-FF43A0469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458E4C-1645-FAE0-F3F1-E01D024508A9}"/>
              </a:ext>
            </a:extLst>
          </p:cNvPr>
          <p:cNvSpPr>
            <a:spLocks noGrp="1"/>
          </p:cNvSpPr>
          <p:nvPr>
            <p:ph type="dt" sz="half" idx="10"/>
          </p:nvPr>
        </p:nvSpPr>
        <p:spPr/>
        <p:txBody>
          <a:bodyPr/>
          <a:lstStyle/>
          <a:p>
            <a:fld id="{192D015A-D974-4A8E-A409-ADC5857B7921}" type="datetimeFigureOut">
              <a:rPr lang="en-US" smtClean="0"/>
              <a:t>7/2/2023</a:t>
            </a:fld>
            <a:endParaRPr lang="en-US"/>
          </a:p>
        </p:txBody>
      </p:sp>
      <p:sp>
        <p:nvSpPr>
          <p:cNvPr id="6" name="Footer Placeholder 5">
            <a:extLst>
              <a:ext uri="{FF2B5EF4-FFF2-40B4-BE49-F238E27FC236}">
                <a16:creationId xmlns:a16="http://schemas.microsoft.com/office/drawing/2014/main" id="{C83D7438-6DD1-10D5-B483-A3E18E053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01E679-112C-3E05-7BC7-60541352BCEF}"/>
              </a:ext>
            </a:extLst>
          </p:cNvPr>
          <p:cNvSpPr>
            <a:spLocks noGrp="1"/>
          </p:cNvSpPr>
          <p:nvPr>
            <p:ph type="sldNum" sz="quarter" idx="12"/>
          </p:nvPr>
        </p:nvSpPr>
        <p:spPr/>
        <p:txBody>
          <a:bodyPr/>
          <a:lstStyle/>
          <a:p>
            <a:fld id="{C2B391CC-1088-4807-84D5-136428A737A1}" type="slidenum">
              <a:rPr lang="en-US" smtClean="0"/>
              <a:t>‹#›</a:t>
            </a:fld>
            <a:endParaRPr lang="en-US"/>
          </a:p>
        </p:txBody>
      </p:sp>
    </p:spTree>
    <p:extLst>
      <p:ext uri="{BB962C8B-B14F-4D97-AF65-F5344CB8AC3E}">
        <p14:creationId xmlns:p14="http://schemas.microsoft.com/office/powerpoint/2010/main" val="699119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85FEA5-3C2A-CD63-0F82-06813AE0A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D6633C-3974-0E68-4513-0AAB6BDD31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638FE3-FA29-E310-F366-19A8FFB2B6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D015A-D974-4A8E-A409-ADC5857B7921}" type="datetimeFigureOut">
              <a:rPr lang="en-US" smtClean="0"/>
              <a:t>7/2/2023</a:t>
            </a:fld>
            <a:endParaRPr lang="en-US"/>
          </a:p>
        </p:txBody>
      </p:sp>
      <p:sp>
        <p:nvSpPr>
          <p:cNvPr id="5" name="Footer Placeholder 4">
            <a:extLst>
              <a:ext uri="{FF2B5EF4-FFF2-40B4-BE49-F238E27FC236}">
                <a16:creationId xmlns:a16="http://schemas.microsoft.com/office/drawing/2014/main" id="{A95F4E5B-B88D-9363-6889-4A5CB465BB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B47A88-B126-28EA-7C01-A8AAFB5786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391CC-1088-4807-84D5-136428A737A1}" type="slidenum">
              <a:rPr lang="en-US" smtClean="0"/>
              <a:t>‹#›</a:t>
            </a:fld>
            <a:endParaRPr lang="en-US"/>
          </a:p>
        </p:txBody>
      </p:sp>
    </p:spTree>
    <p:extLst>
      <p:ext uri="{BB962C8B-B14F-4D97-AF65-F5344CB8AC3E}">
        <p14:creationId xmlns:p14="http://schemas.microsoft.com/office/powerpoint/2010/main" val="1284143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news.usc.edu/134536/yes-its-true-wine-is-good-for-you-but-dont-drink-too-much-alcohol/" TargetMode="External"/><Relationship Id="rId3" Type="http://schemas.openxmlformats.org/officeDocument/2006/relationships/hyperlink" Target="https://www.foxnews.com/health/drinking-alcohol-weekly-could-connected-61-different-diseases-study-finds" TargetMode="External"/><Relationship Id="rId7" Type="http://schemas.openxmlformats.org/officeDocument/2006/relationships/hyperlink" Target="https://www.ctvnews.ca/health/a-glass-of-wine-or-beer-per-day-is-fine-for-your-health-new-study-1.6338521" TargetMode="External"/><Relationship Id="rId2" Type="http://schemas.openxmlformats.org/officeDocument/2006/relationships/hyperlink" Target="https://time.com/6286889/alcohol-heart-health-stress/" TargetMode="External"/><Relationship Id="rId1" Type="http://schemas.openxmlformats.org/officeDocument/2006/relationships/slideLayout" Target="../slideLayouts/slideLayout1.xml"/><Relationship Id="rId6" Type="http://schemas.openxmlformats.org/officeDocument/2006/relationships/hyperlink" Target="https://www.dailymail.co.uk/health/article-11807817/Red-wine-good-long-drink-different-varieties-possible.html" TargetMode="External"/><Relationship Id="rId5" Type="http://schemas.openxmlformats.org/officeDocument/2006/relationships/hyperlink" Target="https://www.washingtonpost.com/wellness/2023/03/31/moderate-drinking-alcohol-wine-risks/" TargetMode="External"/><Relationship Id="rId10" Type="http://schemas.openxmlformats.org/officeDocument/2006/relationships/hyperlink" Target="https://www.dailymail.co.uk/health/article-12238183/Research-dispute-claims-light-alcohol-consumption-protect-against-diabetes-obesity.html" TargetMode="External"/><Relationship Id="rId4" Type="http://schemas.openxmlformats.org/officeDocument/2006/relationships/hyperlink" Target="https://www.nytimes.com/2023/01/13/well/mind/alcohol-health-effects.html" TargetMode="External"/><Relationship Id="rId9" Type="http://schemas.openxmlformats.org/officeDocument/2006/relationships/hyperlink" Target="https://www.1news.co.nz/2023/06/27/no-amount-of-alcohol-is-healthy-heart-foundation-warn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nn.com/2023/06/12/health/alcohol-stress-heart-disease/index.html" TargetMode="External"/><Relationship Id="rId2" Type="http://schemas.openxmlformats.org/officeDocument/2006/relationships/hyperlink" Target="https://www.dailymail.co.uk/health/article-12238183/Research-dispute-claims-light-alcohol-consumption-protect-against-diabetes-obesity.html" TargetMode="External"/><Relationship Id="rId1" Type="http://schemas.openxmlformats.org/officeDocument/2006/relationships/slideLayout" Target="../slideLayouts/slideLayout1.xml"/><Relationship Id="rId5" Type="http://schemas.openxmlformats.org/officeDocument/2006/relationships/hyperlink" Target="https://www.rockdalenewtoncitizen.com/local/health/light-alcohol-consumption-won-t-save-us-from-obesity-and-diabetes/article_50d193fc-36c2-574e-9dc1-7fa95b9abfaa.html" TargetMode="External"/><Relationship Id="rId4" Type="http://schemas.openxmlformats.org/officeDocument/2006/relationships/hyperlink" Target="https://consumer.healthday.com/alcohol-2659678028.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8EAC2D-54E8-CF56-A65D-C24CF2CD864B}"/>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Christians and Drinking</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1D44C09-DACA-088A-98A4-EADF0440F3FA}"/>
              </a:ext>
            </a:extLst>
          </p:cNvPr>
          <p:cNvSpPr txBox="1"/>
          <p:nvPr/>
        </p:nvSpPr>
        <p:spPr>
          <a:xfrm>
            <a:off x="2057400" y="2185032"/>
            <a:ext cx="80772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Sunday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July 2, 2023</a:t>
            </a:r>
          </a:p>
        </p:txBody>
      </p:sp>
    </p:spTree>
    <p:extLst>
      <p:ext uri="{BB962C8B-B14F-4D97-AF65-F5344CB8AC3E}">
        <p14:creationId xmlns:p14="http://schemas.microsoft.com/office/powerpoint/2010/main" val="3855570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8EAC2D-54E8-CF56-A65D-C24CF2CD864B}"/>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The Bible: A Mixed Message?</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A03D3A5-A790-9B43-21B7-F24D1A65C749}"/>
              </a:ext>
            </a:extLst>
          </p:cNvPr>
          <p:cNvSpPr txBox="1"/>
          <p:nvPr/>
        </p:nvSpPr>
        <p:spPr>
          <a:xfrm>
            <a:off x="5952173" y="1184255"/>
            <a:ext cx="6097904"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Romans 13:13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Let us walk properly as in the day, not in carousing and drunkenness, not in sexual promiscuity and sensuality, not in strife and jealousy.</a:t>
            </a:r>
          </a:p>
        </p:txBody>
      </p:sp>
      <p:sp>
        <p:nvSpPr>
          <p:cNvPr id="6" name="TextBox 5">
            <a:extLst>
              <a:ext uri="{FF2B5EF4-FFF2-40B4-BE49-F238E27FC236}">
                <a16:creationId xmlns:a16="http://schemas.microsoft.com/office/drawing/2014/main" id="{B60B7496-A087-2EEB-2D75-8287985E375B}"/>
              </a:ext>
            </a:extLst>
          </p:cNvPr>
          <p:cNvSpPr txBox="1"/>
          <p:nvPr/>
        </p:nvSpPr>
        <p:spPr>
          <a:xfrm>
            <a:off x="141923" y="1184255"/>
            <a:ext cx="5641658"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John 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And when the wine ran out, the mother of Jesus said to Him, “They have no wine.”</a:t>
            </a:r>
          </a:p>
        </p:txBody>
      </p:sp>
      <p:sp>
        <p:nvSpPr>
          <p:cNvPr id="7" name="TextBox 6">
            <a:extLst>
              <a:ext uri="{FF2B5EF4-FFF2-40B4-BE49-F238E27FC236}">
                <a16:creationId xmlns:a16="http://schemas.microsoft.com/office/drawing/2014/main" id="{BD2AC4FB-E2B3-1A8D-6721-0F2DB9FB9103}"/>
              </a:ext>
            </a:extLst>
          </p:cNvPr>
          <p:cNvSpPr txBox="1"/>
          <p:nvPr/>
        </p:nvSpPr>
        <p:spPr>
          <a:xfrm>
            <a:off x="548640" y="3771900"/>
            <a:ext cx="10321290"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Popular solution: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Calibri" panose="020F0502020204030204"/>
                <a:ea typeface="+mn-ea"/>
                <a:cs typeface="+mn-cs"/>
              </a:rPr>
              <a:t>“It’s alright to drink, just don’t get drunk”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That’s Not the Whole Story</a:t>
            </a:r>
          </a:p>
        </p:txBody>
      </p:sp>
    </p:spTree>
    <p:extLst>
      <p:ext uri="{BB962C8B-B14F-4D97-AF65-F5344CB8AC3E}">
        <p14:creationId xmlns:p14="http://schemas.microsoft.com/office/powerpoint/2010/main" val="100747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8EAC2D-54E8-CF56-A65D-C24CF2CD864B}"/>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Wine in the Bible was Typically Heavily Diluted</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50062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693D9B-D2A7-CF8C-4453-1E3EDD5AAC91}"/>
              </a:ext>
            </a:extLst>
          </p:cNvPr>
          <p:cNvSpPr/>
          <p:nvPr/>
        </p:nvSpPr>
        <p:spPr>
          <a:xfrm>
            <a:off x="2904710" y="2762248"/>
            <a:ext cx="9289576" cy="397031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International Standard Bible Encyclopedia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 later period, however, the Gr use of diluted wines had attained such sway that the writer of 2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Macc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speaks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15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39) of undiluted wine as "distasteful"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polémion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This dilution is so normal in the following centuries that the Mish can take it for granted and, indeed, R. Eliezer even forbade saying the table-blessing over undiluted wine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B</a:t>
            </a:r>
            <a:r>
              <a:rPr kumimoji="0" lang="en-US" sz="2800" b="1" i="1" u="none" strike="noStrike" kern="1200" cap="none" spc="0" normalizeH="0" baseline="30000" noProof="0" dirty="0" err="1">
                <a:ln>
                  <a:noFill/>
                </a:ln>
                <a:solidFill>
                  <a:prstClr val="black"/>
                </a:solidFill>
                <a:effectLst/>
                <a:uLnTx/>
                <a:uFillTx/>
                <a:latin typeface="Constantia" panose="02030602050306030303" pitchFamily="18" charset="0"/>
                <a:ea typeface="+mn-ea"/>
                <a:cs typeface="+mn-cs"/>
              </a:rPr>
              <a:t>e</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rākhō</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7</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5). The proportion of water was large, only one-third or one-fourth of the total mixture being wine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Niddāh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7;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P</a:t>
            </a:r>
            <a:r>
              <a:rPr kumimoji="0" lang="en-US" sz="2800" b="1" i="1" u="none" strike="noStrike" kern="1200" cap="none" spc="0" normalizeH="0" baseline="30000" noProof="0" dirty="0" err="1">
                <a:ln>
                  <a:noFill/>
                </a:ln>
                <a:solidFill>
                  <a:prstClr val="black"/>
                </a:solidFill>
                <a:effectLst/>
                <a:uLnTx/>
                <a:uFillTx/>
                <a:latin typeface="Constantia" panose="02030602050306030303" pitchFamily="18" charset="0"/>
                <a:ea typeface="+mn-ea"/>
                <a:cs typeface="+mn-cs"/>
              </a:rPr>
              <a:t>e</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ṣāḥīm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108</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b</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 name="Rectangle 2">
            <a:extLst>
              <a:ext uri="{FF2B5EF4-FFF2-40B4-BE49-F238E27FC236}">
                <a16:creationId xmlns:a16="http://schemas.microsoft.com/office/drawing/2014/main" id="{A94E5699-6337-E4D1-E0E3-514B9635077C}"/>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Wine in the Bible was Typically Heavily Diluted</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8953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E3FF5A-098D-7627-E9CF-ED6CE32BD46F}"/>
              </a:ext>
            </a:extLst>
          </p:cNvPr>
          <p:cNvSpPr/>
          <p:nvPr/>
        </p:nvSpPr>
        <p:spPr>
          <a:xfrm>
            <a:off x="2904710" y="2762248"/>
            <a:ext cx="9289576" cy="397031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International Standard Bible Encyclopedia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 later period, however, the Gr use of diluted wines had attained such sway that </a:t>
            </a:r>
            <a:r>
              <a:rPr kumimoji="0" lang="en-US"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the writer of 2 </a:t>
            </a:r>
            <a:r>
              <a:rPr kumimoji="0" lang="en-US" sz="28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Macc</a:t>
            </a:r>
            <a:r>
              <a:rPr kumimoji="0" lang="en-US"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speaks (</a:t>
            </a:r>
            <a:r>
              <a:rPr kumimoji="0" lang="en-US" sz="2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15 </a:t>
            </a:r>
            <a:r>
              <a:rPr kumimoji="0" lang="en-US"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39) of undiluted wine as "distasteful"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polémion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This dilution is so normal in the following centuries that the Mish can take it for granted and, indeed, R. Eliezer even forbade saying the table-blessing over undiluted wine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B</a:t>
            </a:r>
            <a:r>
              <a:rPr kumimoji="0" lang="en-US" sz="2800" b="1" i="1" u="none" strike="noStrike" kern="1200" cap="none" spc="0" normalizeH="0" baseline="30000" noProof="0" dirty="0" err="1">
                <a:ln>
                  <a:noFill/>
                </a:ln>
                <a:solidFill>
                  <a:prstClr val="black"/>
                </a:solidFill>
                <a:effectLst/>
                <a:uLnTx/>
                <a:uFillTx/>
                <a:latin typeface="Constantia" panose="02030602050306030303" pitchFamily="18" charset="0"/>
                <a:ea typeface="+mn-ea"/>
                <a:cs typeface="+mn-cs"/>
              </a:rPr>
              <a:t>e</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rākhō</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7</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5). The proportion of water was large, only one-third or one-fourth of the total mixture being wine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Niddāh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7;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P</a:t>
            </a:r>
            <a:r>
              <a:rPr kumimoji="0" lang="en-US" sz="2800" b="1" i="1" u="none" strike="noStrike" kern="1200" cap="none" spc="0" normalizeH="0" baseline="30000" noProof="0" dirty="0" err="1">
                <a:ln>
                  <a:noFill/>
                </a:ln>
                <a:solidFill>
                  <a:prstClr val="black"/>
                </a:solidFill>
                <a:effectLst/>
                <a:uLnTx/>
                <a:uFillTx/>
                <a:latin typeface="Constantia" panose="02030602050306030303" pitchFamily="18" charset="0"/>
                <a:ea typeface="+mn-ea"/>
                <a:cs typeface="+mn-cs"/>
              </a:rPr>
              <a:t>e</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ṣāḥīm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108</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b</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4" name="Picture 2">
            <a:extLst>
              <a:ext uri="{FF2B5EF4-FFF2-40B4-BE49-F238E27FC236}">
                <a16:creationId xmlns:a16="http://schemas.microsoft.com/office/drawing/2014/main" id="{14941754-7C61-A2C4-C273-46532F419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895350"/>
            <a:ext cx="91154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7C603073-5633-C56E-E58D-1C8C47BB1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5452" y="1642449"/>
            <a:ext cx="648748" cy="462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rrow: Up 5">
            <a:extLst>
              <a:ext uri="{FF2B5EF4-FFF2-40B4-BE49-F238E27FC236}">
                <a16:creationId xmlns:a16="http://schemas.microsoft.com/office/drawing/2014/main" id="{2F0F8828-592B-24B0-9315-82B4C8066A45}"/>
              </a:ext>
            </a:extLst>
          </p:cNvPr>
          <p:cNvSpPr/>
          <p:nvPr/>
        </p:nvSpPr>
        <p:spPr>
          <a:xfrm>
            <a:off x="6987654" y="2104572"/>
            <a:ext cx="2462285" cy="1566676"/>
          </a:xfrm>
          <a:prstGeom prst="upArrow">
            <a:avLst>
              <a:gd name="adj1" fmla="val 50000"/>
              <a:gd name="adj2" fmla="val 41288"/>
            </a:avLst>
          </a:prstGeom>
          <a:solidFill>
            <a:srgbClr val="FFFF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Non-scripture writings</a:t>
            </a: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C76E438-8F9F-8039-7DDC-A223BD1DC549}"/>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Wine in the Bible was Typically Heavily Diluted</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78104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601844-220A-19E9-4CED-C015A59E23B0}"/>
              </a:ext>
            </a:extLst>
          </p:cNvPr>
          <p:cNvSpPr/>
          <p:nvPr/>
        </p:nvSpPr>
        <p:spPr>
          <a:xfrm>
            <a:off x="1437564" y="1621808"/>
            <a:ext cx="9385111" cy="397031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2 Maccabees 15:37-39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37 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…So I too will here end my story.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38 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If it is well told and to the point, that is what I myself desired; if it is poorly done and mediocre, that was the best I could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39 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For just as it is harmful to drink wine alone, or, again, to drink water alone, while wine mixed with water is sweet and delicious and enhances one’s enjoyment, so also the style of the story delights the ears of those who read the work. And here will be the end.</a:t>
            </a:r>
          </a:p>
        </p:txBody>
      </p:sp>
      <p:sp>
        <p:nvSpPr>
          <p:cNvPr id="3" name="Rectangle 2">
            <a:extLst>
              <a:ext uri="{FF2B5EF4-FFF2-40B4-BE49-F238E27FC236}">
                <a16:creationId xmlns:a16="http://schemas.microsoft.com/office/drawing/2014/main" id="{9756AE20-C11B-302F-FAE8-D23A2D739773}"/>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Wine in the Bible was Typically Heavily Diluted</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6539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C:\Users\Jeff Smelser\Pictures\wine to water proportions.png">
            <a:extLst>
              <a:ext uri="{FF2B5EF4-FFF2-40B4-BE49-F238E27FC236}">
                <a16:creationId xmlns:a16="http://schemas.microsoft.com/office/drawing/2014/main" id="{516B45B1-69C4-D564-9076-1E9FC277B8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84" t="19182"/>
          <a:stretch/>
        </p:blipFill>
        <p:spPr bwMode="auto">
          <a:xfrm>
            <a:off x="1187245" y="680203"/>
            <a:ext cx="8785430" cy="61587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2D9D0A0-1186-862D-4FA9-50007DC29991}"/>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Wine to Water Proportions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5" name="Picture 2" descr="C:\Users\Jeff Smelser\Pictures\wine to water proportions.png">
            <a:extLst>
              <a:ext uri="{FF2B5EF4-FFF2-40B4-BE49-F238E27FC236}">
                <a16:creationId xmlns:a16="http://schemas.microsoft.com/office/drawing/2014/main" id="{ADC1653A-382F-2284-8228-C0FA266D68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787" t="41737" r="42246" b="52672"/>
          <a:stretch/>
        </p:blipFill>
        <p:spPr bwMode="auto">
          <a:xfrm>
            <a:off x="502919" y="2405066"/>
            <a:ext cx="9124725" cy="1138234"/>
          </a:xfrm>
          <a:prstGeom prst="rect">
            <a:avLst/>
          </a:prstGeom>
          <a:noFill/>
          <a:ln>
            <a:solidFill>
              <a:schemeClr val="tx1"/>
            </a:solidFill>
          </a:ln>
          <a:effectLst>
            <a:outerShdw blurRad="50800" dist="1016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401ACDD-F302-6D12-8CFB-AB9FFC3562F6}"/>
              </a:ext>
            </a:extLst>
          </p:cNvPr>
          <p:cNvSpPr txBox="1"/>
          <p:nvPr/>
        </p:nvSpPr>
        <p:spPr>
          <a:xfrm>
            <a:off x="5258937" y="874684"/>
            <a:ext cx="6933063" cy="13234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rPr>
              <a:t>3 water : 1 wine</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43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C:\Users\Jeff Smelser\Pictures\wine to water proportions.png">
            <a:extLst>
              <a:ext uri="{FF2B5EF4-FFF2-40B4-BE49-F238E27FC236}">
                <a16:creationId xmlns:a16="http://schemas.microsoft.com/office/drawing/2014/main" id="{516B45B1-69C4-D564-9076-1E9FC277B8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84" t="19182"/>
          <a:stretch/>
        </p:blipFill>
        <p:spPr bwMode="auto">
          <a:xfrm>
            <a:off x="1187245" y="680203"/>
            <a:ext cx="8785430" cy="61587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2D9D0A0-1186-862D-4FA9-50007DC29991}"/>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Wine to Water Proportions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4" name="Picture 2" descr="C:\Users\Jeff Smelser\Pictures\wine to water proportions.png">
            <a:extLst>
              <a:ext uri="{FF2B5EF4-FFF2-40B4-BE49-F238E27FC236}">
                <a16:creationId xmlns:a16="http://schemas.microsoft.com/office/drawing/2014/main" id="{CC13D9FD-BC83-3B43-F8CF-22F6C0BA73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79" t="54330" r="39387" b="31688"/>
          <a:stretch/>
        </p:blipFill>
        <p:spPr bwMode="auto">
          <a:xfrm>
            <a:off x="294840" y="2500316"/>
            <a:ext cx="9034633" cy="2471740"/>
          </a:xfrm>
          <a:prstGeom prst="rect">
            <a:avLst/>
          </a:prstGeom>
          <a:noFill/>
          <a:ln>
            <a:solidFill>
              <a:schemeClr val="tx1"/>
            </a:solidFill>
          </a:ln>
          <a:effectLst>
            <a:outerShdw blurRad="50800" dist="1143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24B133ED-6E83-C453-574F-5653C0F88197}"/>
              </a:ext>
            </a:extLst>
          </p:cNvPr>
          <p:cNvGrpSpPr/>
          <p:nvPr/>
        </p:nvGrpSpPr>
        <p:grpSpPr>
          <a:xfrm>
            <a:off x="7738280" y="3821379"/>
            <a:ext cx="1342028" cy="2349692"/>
            <a:chOff x="7765576" y="1487606"/>
            <a:chExt cx="1342028" cy="2349692"/>
          </a:xfrm>
        </p:grpSpPr>
        <p:sp>
          <p:nvSpPr>
            <p:cNvPr id="6" name="Oval 5">
              <a:extLst>
                <a:ext uri="{FF2B5EF4-FFF2-40B4-BE49-F238E27FC236}">
                  <a16:creationId xmlns:a16="http://schemas.microsoft.com/office/drawing/2014/main" id="{E483292E-C09E-CF8B-2B69-2560291E292D}"/>
                </a:ext>
              </a:extLst>
            </p:cNvPr>
            <p:cNvSpPr/>
            <p:nvPr/>
          </p:nvSpPr>
          <p:spPr>
            <a:xfrm>
              <a:off x="7765576" y="1487606"/>
              <a:ext cx="1296537" cy="3684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A545D1BF-4895-48E0-5B07-92F06B982D53}"/>
                </a:ext>
              </a:extLst>
            </p:cNvPr>
            <p:cNvSpPr/>
            <p:nvPr/>
          </p:nvSpPr>
          <p:spPr>
            <a:xfrm>
              <a:off x="7808792" y="3468808"/>
              <a:ext cx="1296537" cy="368490"/>
            </a:xfrm>
            <a:prstGeom prst="ellipse">
              <a:avLst/>
            </a:prstGeom>
            <a:gradFill>
              <a:gsLst>
                <a:gs pos="37000">
                  <a:srgbClr val="C00000">
                    <a:alpha val="35000"/>
                  </a:srgbClr>
                </a:gs>
                <a:gs pos="0">
                  <a:srgbClr val="FF0000">
                    <a:alpha val="30000"/>
                  </a:srgbClr>
                </a:gs>
                <a:gs pos="74000">
                  <a:srgbClr val="C00000">
                    <a:alpha val="40000"/>
                  </a:srgbClr>
                </a:gs>
                <a:gs pos="83000">
                  <a:srgbClr val="C00000">
                    <a:alpha val="45000"/>
                  </a:srgbClr>
                </a:gs>
                <a:gs pos="100000">
                  <a:srgbClr val="C00000">
                    <a:alpha val="4000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0B7AB295-E27C-B847-A8F8-244F30A64D45}"/>
                </a:ext>
              </a:extLst>
            </p:cNvPr>
            <p:cNvCxnSpPr/>
            <p:nvPr/>
          </p:nvCxnSpPr>
          <p:spPr>
            <a:xfrm>
              <a:off x="9062113" y="1662600"/>
              <a:ext cx="43216" cy="2032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D0B52D-2E0D-5D8F-9544-56D075F5E145}"/>
                </a:ext>
              </a:extLst>
            </p:cNvPr>
            <p:cNvCxnSpPr/>
            <p:nvPr/>
          </p:nvCxnSpPr>
          <p:spPr>
            <a:xfrm>
              <a:off x="7767849" y="1678520"/>
              <a:ext cx="43216" cy="203214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B87DF44-F54D-D034-ED23-92ED7B517004}"/>
                </a:ext>
              </a:extLst>
            </p:cNvPr>
            <p:cNvSpPr/>
            <p:nvPr/>
          </p:nvSpPr>
          <p:spPr>
            <a:xfrm>
              <a:off x="7808792" y="3350820"/>
              <a:ext cx="1294264" cy="348551"/>
            </a:xfrm>
            <a:custGeom>
              <a:avLst/>
              <a:gdLst>
                <a:gd name="connsiteX0" fmla="*/ 0 w 1294264"/>
                <a:gd name="connsiteY0" fmla="*/ 0 h 455610"/>
                <a:gd name="connsiteX1" fmla="*/ 1294264 w 1294264"/>
                <a:gd name="connsiteY1" fmla="*/ 0 h 455610"/>
                <a:gd name="connsiteX2" fmla="*/ 1294264 w 1294264"/>
                <a:gd name="connsiteY2" fmla="*/ 455610 h 455610"/>
                <a:gd name="connsiteX3" fmla="*/ 0 w 1294264"/>
                <a:gd name="connsiteY3" fmla="*/ 455610 h 455610"/>
                <a:gd name="connsiteX4" fmla="*/ 0 w 1294264"/>
                <a:gd name="connsiteY4" fmla="*/ 0 h 455610"/>
                <a:gd name="connsiteX0" fmla="*/ 0 w 1294264"/>
                <a:gd name="connsiteY0" fmla="*/ 0 h 522332"/>
                <a:gd name="connsiteX1" fmla="*/ 1294264 w 1294264"/>
                <a:gd name="connsiteY1" fmla="*/ 0 h 522332"/>
                <a:gd name="connsiteX2" fmla="*/ 1294264 w 1294264"/>
                <a:gd name="connsiteY2" fmla="*/ 455610 h 522332"/>
                <a:gd name="connsiteX3" fmla="*/ 0 w 1294264"/>
                <a:gd name="connsiteY3" fmla="*/ 455610 h 522332"/>
                <a:gd name="connsiteX4" fmla="*/ 0 w 1294264"/>
                <a:gd name="connsiteY4" fmla="*/ 0 h 522332"/>
                <a:gd name="connsiteX0" fmla="*/ 0 w 1294264"/>
                <a:gd name="connsiteY0" fmla="*/ 0 h 617479"/>
                <a:gd name="connsiteX1" fmla="*/ 1294264 w 1294264"/>
                <a:gd name="connsiteY1" fmla="*/ 0 h 617479"/>
                <a:gd name="connsiteX2" fmla="*/ 1294264 w 1294264"/>
                <a:gd name="connsiteY2" fmla="*/ 455610 h 617479"/>
                <a:gd name="connsiteX3" fmla="*/ 0 w 1294264"/>
                <a:gd name="connsiteY3" fmla="*/ 455610 h 617479"/>
                <a:gd name="connsiteX4" fmla="*/ 0 w 1294264"/>
                <a:gd name="connsiteY4" fmla="*/ 0 h 61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64" h="617479">
                  <a:moveTo>
                    <a:pt x="0" y="0"/>
                  </a:moveTo>
                  <a:lnTo>
                    <a:pt x="1294264" y="0"/>
                  </a:lnTo>
                  <a:lnTo>
                    <a:pt x="1294264" y="455610"/>
                  </a:lnTo>
                  <a:cubicBezTo>
                    <a:pt x="849195" y="728566"/>
                    <a:pt x="267647" y="605735"/>
                    <a:pt x="0" y="455610"/>
                  </a:cubicBezTo>
                  <a:lnTo>
                    <a:pt x="0" y="0"/>
                  </a:lnTo>
                  <a:close/>
                </a:path>
              </a:pathLst>
            </a:custGeom>
            <a:gradFill>
              <a:gsLst>
                <a:gs pos="37000">
                  <a:srgbClr val="C00000">
                    <a:alpha val="35000"/>
                  </a:srgbClr>
                </a:gs>
                <a:gs pos="0">
                  <a:srgbClr val="FF0000">
                    <a:alpha val="30000"/>
                  </a:srgbClr>
                </a:gs>
                <a:gs pos="74000">
                  <a:srgbClr val="C00000">
                    <a:alpha val="40000"/>
                  </a:srgbClr>
                </a:gs>
                <a:gs pos="83000">
                  <a:srgbClr val="C00000">
                    <a:alpha val="45000"/>
                  </a:srgbClr>
                </a:gs>
                <a:gs pos="100000">
                  <a:srgbClr val="C00000">
                    <a:alpha val="4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D217DE25-873C-5C47-A38A-37EAD9F10FEE}"/>
                </a:ext>
              </a:extLst>
            </p:cNvPr>
            <p:cNvSpPr/>
            <p:nvPr/>
          </p:nvSpPr>
          <p:spPr>
            <a:xfrm>
              <a:off x="7811067" y="3170834"/>
              <a:ext cx="1296537" cy="368490"/>
            </a:xfrm>
            <a:prstGeom prst="ellipse">
              <a:avLst/>
            </a:prstGeom>
            <a:gradFill flip="none" rotWithShape="1">
              <a:gsLst>
                <a:gs pos="37000">
                  <a:srgbClr val="C00000">
                    <a:alpha val="5000"/>
                  </a:srgbClr>
                </a:gs>
                <a:gs pos="0">
                  <a:srgbClr val="FF0000">
                    <a:alpha val="0"/>
                  </a:srgbClr>
                </a:gs>
                <a:gs pos="74000">
                  <a:srgbClr val="C00000">
                    <a:alpha val="40000"/>
                  </a:srgbClr>
                </a:gs>
                <a:gs pos="83000">
                  <a:srgbClr val="C00000">
                    <a:alpha val="45000"/>
                  </a:srgbClr>
                </a:gs>
                <a:gs pos="100000">
                  <a:srgbClr val="C00000">
                    <a:alpha val="4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8AEADA66-758D-A8F9-B3F5-749D4FB13610}"/>
                </a:ext>
              </a:extLst>
            </p:cNvPr>
            <p:cNvSpPr/>
            <p:nvPr/>
          </p:nvSpPr>
          <p:spPr>
            <a:xfrm>
              <a:off x="7786043" y="1849270"/>
              <a:ext cx="1296537" cy="368490"/>
            </a:xfrm>
            <a:prstGeom prst="ellipse">
              <a:avLst/>
            </a:prstGeom>
            <a:solidFill>
              <a:schemeClr val="accent5">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0">
              <a:extLst>
                <a:ext uri="{FF2B5EF4-FFF2-40B4-BE49-F238E27FC236}">
                  <a16:creationId xmlns:a16="http://schemas.microsoft.com/office/drawing/2014/main" id="{72A63863-D524-AA67-240B-33682E6D307F}"/>
                </a:ext>
              </a:extLst>
            </p:cNvPr>
            <p:cNvSpPr/>
            <p:nvPr/>
          </p:nvSpPr>
          <p:spPr>
            <a:xfrm>
              <a:off x="7797416" y="2672720"/>
              <a:ext cx="1294264" cy="673476"/>
            </a:xfrm>
            <a:custGeom>
              <a:avLst/>
              <a:gdLst>
                <a:gd name="connsiteX0" fmla="*/ 0 w 1294264"/>
                <a:gd name="connsiteY0" fmla="*/ 0 h 455610"/>
                <a:gd name="connsiteX1" fmla="*/ 1294264 w 1294264"/>
                <a:gd name="connsiteY1" fmla="*/ 0 h 455610"/>
                <a:gd name="connsiteX2" fmla="*/ 1294264 w 1294264"/>
                <a:gd name="connsiteY2" fmla="*/ 455610 h 455610"/>
                <a:gd name="connsiteX3" fmla="*/ 0 w 1294264"/>
                <a:gd name="connsiteY3" fmla="*/ 455610 h 455610"/>
                <a:gd name="connsiteX4" fmla="*/ 0 w 1294264"/>
                <a:gd name="connsiteY4" fmla="*/ 0 h 455610"/>
                <a:gd name="connsiteX0" fmla="*/ 0 w 1294264"/>
                <a:gd name="connsiteY0" fmla="*/ 0 h 522332"/>
                <a:gd name="connsiteX1" fmla="*/ 1294264 w 1294264"/>
                <a:gd name="connsiteY1" fmla="*/ 0 h 522332"/>
                <a:gd name="connsiteX2" fmla="*/ 1294264 w 1294264"/>
                <a:gd name="connsiteY2" fmla="*/ 455610 h 522332"/>
                <a:gd name="connsiteX3" fmla="*/ 0 w 1294264"/>
                <a:gd name="connsiteY3" fmla="*/ 455610 h 522332"/>
                <a:gd name="connsiteX4" fmla="*/ 0 w 1294264"/>
                <a:gd name="connsiteY4" fmla="*/ 0 h 522332"/>
                <a:gd name="connsiteX0" fmla="*/ 0 w 1294264"/>
                <a:gd name="connsiteY0" fmla="*/ 0 h 617479"/>
                <a:gd name="connsiteX1" fmla="*/ 1294264 w 1294264"/>
                <a:gd name="connsiteY1" fmla="*/ 0 h 617479"/>
                <a:gd name="connsiteX2" fmla="*/ 1294264 w 1294264"/>
                <a:gd name="connsiteY2" fmla="*/ 455610 h 617479"/>
                <a:gd name="connsiteX3" fmla="*/ 0 w 1294264"/>
                <a:gd name="connsiteY3" fmla="*/ 455610 h 617479"/>
                <a:gd name="connsiteX4" fmla="*/ 0 w 1294264"/>
                <a:gd name="connsiteY4" fmla="*/ 0 h 61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64" h="617479">
                  <a:moveTo>
                    <a:pt x="0" y="0"/>
                  </a:moveTo>
                  <a:lnTo>
                    <a:pt x="1294264" y="0"/>
                  </a:lnTo>
                  <a:lnTo>
                    <a:pt x="1294264" y="455610"/>
                  </a:lnTo>
                  <a:cubicBezTo>
                    <a:pt x="849195" y="728566"/>
                    <a:pt x="267647" y="605735"/>
                    <a:pt x="0" y="455610"/>
                  </a:cubicBezTo>
                  <a:lnTo>
                    <a:pt x="0" y="0"/>
                  </a:lnTo>
                  <a:close/>
                </a:path>
              </a:pathLst>
            </a:custGeom>
            <a:solidFill>
              <a:schemeClr val="accent5">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0">
              <a:extLst>
                <a:ext uri="{FF2B5EF4-FFF2-40B4-BE49-F238E27FC236}">
                  <a16:creationId xmlns:a16="http://schemas.microsoft.com/office/drawing/2014/main" id="{D58BF0AC-7E20-9AF0-4EFC-A3F20BB9D526}"/>
                </a:ext>
              </a:extLst>
            </p:cNvPr>
            <p:cNvSpPr/>
            <p:nvPr/>
          </p:nvSpPr>
          <p:spPr>
            <a:xfrm>
              <a:off x="7772393" y="2054034"/>
              <a:ext cx="1294264" cy="904052"/>
            </a:xfrm>
            <a:custGeom>
              <a:avLst/>
              <a:gdLst>
                <a:gd name="connsiteX0" fmla="*/ 0 w 1294264"/>
                <a:gd name="connsiteY0" fmla="*/ 0 h 455610"/>
                <a:gd name="connsiteX1" fmla="*/ 1294264 w 1294264"/>
                <a:gd name="connsiteY1" fmla="*/ 0 h 455610"/>
                <a:gd name="connsiteX2" fmla="*/ 1294264 w 1294264"/>
                <a:gd name="connsiteY2" fmla="*/ 455610 h 455610"/>
                <a:gd name="connsiteX3" fmla="*/ 0 w 1294264"/>
                <a:gd name="connsiteY3" fmla="*/ 455610 h 455610"/>
                <a:gd name="connsiteX4" fmla="*/ 0 w 1294264"/>
                <a:gd name="connsiteY4" fmla="*/ 0 h 455610"/>
                <a:gd name="connsiteX0" fmla="*/ 0 w 1294264"/>
                <a:gd name="connsiteY0" fmla="*/ 0 h 522332"/>
                <a:gd name="connsiteX1" fmla="*/ 1294264 w 1294264"/>
                <a:gd name="connsiteY1" fmla="*/ 0 h 522332"/>
                <a:gd name="connsiteX2" fmla="*/ 1294264 w 1294264"/>
                <a:gd name="connsiteY2" fmla="*/ 455610 h 522332"/>
                <a:gd name="connsiteX3" fmla="*/ 0 w 1294264"/>
                <a:gd name="connsiteY3" fmla="*/ 455610 h 522332"/>
                <a:gd name="connsiteX4" fmla="*/ 0 w 1294264"/>
                <a:gd name="connsiteY4" fmla="*/ 0 h 522332"/>
                <a:gd name="connsiteX0" fmla="*/ 0 w 1294264"/>
                <a:gd name="connsiteY0" fmla="*/ 0 h 617479"/>
                <a:gd name="connsiteX1" fmla="*/ 1294264 w 1294264"/>
                <a:gd name="connsiteY1" fmla="*/ 0 h 617479"/>
                <a:gd name="connsiteX2" fmla="*/ 1294264 w 1294264"/>
                <a:gd name="connsiteY2" fmla="*/ 455610 h 617479"/>
                <a:gd name="connsiteX3" fmla="*/ 0 w 1294264"/>
                <a:gd name="connsiteY3" fmla="*/ 455610 h 617479"/>
                <a:gd name="connsiteX4" fmla="*/ 0 w 1294264"/>
                <a:gd name="connsiteY4" fmla="*/ 0 h 61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64" h="617479">
                  <a:moveTo>
                    <a:pt x="0" y="0"/>
                  </a:moveTo>
                  <a:lnTo>
                    <a:pt x="1294264" y="0"/>
                  </a:lnTo>
                  <a:lnTo>
                    <a:pt x="1294264" y="455610"/>
                  </a:lnTo>
                  <a:cubicBezTo>
                    <a:pt x="849195" y="728566"/>
                    <a:pt x="267647" y="605735"/>
                    <a:pt x="0" y="455610"/>
                  </a:cubicBezTo>
                  <a:lnTo>
                    <a:pt x="0" y="0"/>
                  </a:lnTo>
                  <a:close/>
                </a:path>
              </a:pathLst>
            </a:custGeom>
            <a:solidFill>
              <a:schemeClr val="accent5">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67C95DBA-28AA-F7B5-BA5A-5F0733EA73C0}"/>
              </a:ext>
            </a:extLst>
          </p:cNvPr>
          <p:cNvSpPr txBox="1"/>
          <p:nvPr/>
        </p:nvSpPr>
        <p:spPr>
          <a:xfrm>
            <a:off x="5258937" y="874684"/>
            <a:ext cx="6933063" cy="13234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rPr>
              <a:t>4 water : 1 wine</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54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C:\Users\Jeff Smelser\Pictures\wine to water proportions.png">
            <a:extLst>
              <a:ext uri="{FF2B5EF4-FFF2-40B4-BE49-F238E27FC236}">
                <a16:creationId xmlns:a16="http://schemas.microsoft.com/office/drawing/2014/main" id="{516B45B1-69C4-D564-9076-1E9FC277B8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84" t="19182"/>
          <a:stretch/>
        </p:blipFill>
        <p:spPr bwMode="auto">
          <a:xfrm>
            <a:off x="1187245" y="680203"/>
            <a:ext cx="8785430" cy="61587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2D9D0A0-1186-862D-4FA9-50007DC29991}"/>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Wine to Water Proportions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5" name="Picture 2" descr="C:\Users\Jeff Smelser\Pictures\wine to water proportions.png">
            <a:extLst>
              <a:ext uri="{FF2B5EF4-FFF2-40B4-BE49-F238E27FC236}">
                <a16:creationId xmlns:a16="http://schemas.microsoft.com/office/drawing/2014/main" id="{78F0ACB1-FE1D-6EF7-6267-0D7317377F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84" t="67768" r="37258"/>
          <a:stretch/>
        </p:blipFill>
        <p:spPr bwMode="auto">
          <a:xfrm>
            <a:off x="309250" y="1910688"/>
            <a:ext cx="8807101" cy="4924606"/>
          </a:xfrm>
          <a:prstGeom prst="rect">
            <a:avLst/>
          </a:prstGeom>
          <a:noFill/>
          <a:ln>
            <a:solidFill>
              <a:schemeClr val="tx1"/>
            </a:solidFill>
          </a:ln>
          <a:effectLst>
            <a:outerShdw blurRad="50800" dist="1270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857BD93-8A57-AFCB-5B09-6ED2DFAFD5F5}"/>
              </a:ext>
            </a:extLst>
          </p:cNvPr>
          <p:cNvSpPr txBox="1"/>
          <p:nvPr/>
        </p:nvSpPr>
        <p:spPr>
          <a:xfrm>
            <a:off x="5258937" y="874684"/>
            <a:ext cx="6933063" cy="13234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rPr>
              <a:t>4 water : 2 wine</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04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C:\Users\Jeff Smelser\Pictures\wine to water proportions.png">
            <a:extLst>
              <a:ext uri="{FF2B5EF4-FFF2-40B4-BE49-F238E27FC236}">
                <a16:creationId xmlns:a16="http://schemas.microsoft.com/office/drawing/2014/main" id="{516B45B1-69C4-D564-9076-1E9FC277B8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84" t="19182"/>
          <a:stretch/>
        </p:blipFill>
        <p:spPr bwMode="auto">
          <a:xfrm>
            <a:off x="1187245" y="680203"/>
            <a:ext cx="8785430" cy="61587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2D9D0A0-1186-862D-4FA9-50007DC29991}"/>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Wine to Water Proportions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5" name="Picture 2" descr="C:\Users\Jeff Smelser\Pictures\wine to water proportions.png">
            <a:extLst>
              <a:ext uri="{FF2B5EF4-FFF2-40B4-BE49-F238E27FC236}">
                <a16:creationId xmlns:a16="http://schemas.microsoft.com/office/drawing/2014/main" id="{78F0ACB1-FE1D-6EF7-6267-0D7317377F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84" t="67768" r="37258"/>
          <a:stretch/>
        </p:blipFill>
        <p:spPr bwMode="auto">
          <a:xfrm>
            <a:off x="309250" y="1910688"/>
            <a:ext cx="8807101" cy="4924606"/>
          </a:xfrm>
          <a:prstGeom prst="rect">
            <a:avLst/>
          </a:prstGeom>
          <a:noFill/>
          <a:ln>
            <a:solidFill>
              <a:schemeClr val="tx1"/>
            </a:solidFill>
          </a:ln>
          <a:effectLst>
            <a:outerShdw blurRad="50800" dist="1270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857BD93-8A57-AFCB-5B09-6ED2DFAFD5F5}"/>
              </a:ext>
            </a:extLst>
          </p:cNvPr>
          <p:cNvSpPr txBox="1"/>
          <p:nvPr/>
        </p:nvSpPr>
        <p:spPr>
          <a:xfrm>
            <a:off x="3166281" y="874684"/>
            <a:ext cx="9025719" cy="378565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rPr>
              <a:t>5 water : 2 wine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rPr>
              <a:t>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rPr>
              <a:t>3 water : 1 wine</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98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C:\Users\Jeff Smelser\Pictures\wine to water proportions.png">
            <a:extLst>
              <a:ext uri="{FF2B5EF4-FFF2-40B4-BE49-F238E27FC236}">
                <a16:creationId xmlns:a16="http://schemas.microsoft.com/office/drawing/2014/main" id="{516B45B1-69C4-D564-9076-1E9FC277B8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84" t="19182"/>
          <a:stretch/>
        </p:blipFill>
        <p:spPr bwMode="auto">
          <a:xfrm>
            <a:off x="1187245" y="680203"/>
            <a:ext cx="8785430" cy="61587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2D9D0A0-1186-862D-4FA9-50007DC29991}"/>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Wine to Water Proportions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4" name="Picture 2" descr="C:\Users\Jeff Smelser\Pictures\wine to water proportions.png">
            <a:extLst>
              <a:ext uri="{FF2B5EF4-FFF2-40B4-BE49-F238E27FC236}">
                <a16:creationId xmlns:a16="http://schemas.microsoft.com/office/drawing/2014/main" id="{CAF04084-E5A1-326C-F1F6-F36C144CC7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078" t="34080" r="7339" b="55652"/>
          <a:stretch/>
        </p:blipFill>
        <p:spPr bwMode="auto">
          <a:xfrm>
            <a:off x="4408226" y="1767384"/>
            <a:ext cx="7726011" cy="1859128"/>
          </a:xfrm>
          <a:prstGeom prst="rect">
            <a:avLst/>
          </a:prstGeom>
          <a:noFill/>
          <a:ln>
            <a:solidFill>
              <a:schemeClr val="tx1"/>
            </a:solidFill>
          </a:ln>
          <a:effectLst>
            <a:outerShdw blurRad="50800" dist="1143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5E7282F-1771-AC2A-9D7F-FCCBE4CC5CC7}"/>
              </a:ext>
            </a:extLst>
          </p:cNvPr>
          <p:cNvSpPr txBox="1"/>
          <p:nvPr/>
        </p:nvSpPr>
        <p:spPr>
          <a:xfrm>
            <a:off x="13637" y="874684"/>
            <a:ext cx="9025719" cy="13234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rPr>
              <a:t>5 water : 2 wine</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53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8EAC2D-54E8-CF56-A65D-C24CF2CD864B}"/>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Alcohol in the headlines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0732823-3EB3-F23F-7D98-BE4F237FF35B}"/>
              </a:ext>
            </a:extLst>
          </p:cNvPr>
          <p:cNvSpPr txBox="1"/>
          <p:nvPr/>
        </p:nvSpPr>
        <p:spPr>
          <a:xfrm>
            <a:off x="27605" y="947522"/>
            <a:ext cx="585003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white"/>
                </a:solidFill>
                <a:effectLst/>
                <a:uLnTx/>
                <a:uFillTx/>
                <a:latin typeface="Roboto" panose="02000000000000000000" pitchFamily="2" charset="0"/>
                <a:ea typeface="+mn-ea"/>
                <a:cs typeface="+mn-cs"/>
                <a:hlinkClick r:id="rId2">
                  <a:extLst>
                    <a:ext uri="{A12FA001-AC4F-418D-AE19-62706E023703}">
                      <ahyp:hlinkClr xmlns:ahyp="http://schemas.microsoft.com/office/drawing/2018/hyperlinkcolor" val="tx"/>
                    </a:ext>
                  </a:extLst>
                </a:hlinkClick>
              </a:rPr>
              <a:t>Alcohol Might Improve Heart Health by Reducing Your Stress</a:t>
            </a:r>
          </a:p>
        </p:txBody>
      </p:sp>
      <p:sp>
        <p:nvSpPr>
          <p:cNvPr id="9" name="TextBox 8">
            <a:extLst>
              <a:ext uri="{FF2B5EF4-FFF2-40B4-BE49-F238E27FC236}">
                <a16:creationId xmlns:a16="http://schemas.microsoft.com/office/drawing/2014/main" id="{D4BB286B-60D7-5BBC-B7A6-F36ED084AC78}"/>
              </a:ext>
            </a:extLst>
          </p:cNvPr>
          <p:cNvSpPr txBox="1"/>
          <p:nvPr/>
        </p:nvSpPr>
        <p:spPr>
          <a:xfrm>
            <a:off x="0" y="4904890"/>
            <a:ext cx="609599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white"/>
                </a:solidFill>
                <a:effectLst/>
                <a:uLnTx/>
                <a:uFillTx/>
                <a:latin typeface="Roboto" panose="02000000000000000000" pitchFamily="2" charset="0"/>
                <a:ea typeface="+mn-ea"/>
                <a:cs typeface="+mn-cs"/>
                <a:hlinkClick r:id="rId3">
                  <a:extLst>
                    <a:ext uri="{A12FA001-AC4F-418D-AE19-62706E023703}">
                      <ahyp:hlinkClr xmlns:ahyp="http://schemas.microsoft.com/office/drawing/2018/hyperlinkcolor" val="tx"/>
                    </a:ext>
                  </a:extLst>
                </a:hlinkClick>
              </a:rPr>
              <a:t>Drinking alcohol weekly could be connected to 61 different diseases, study finds</a:t>
            </a:r>
          </a:p>
        </p:txBody>
      </p:sp>
      <p:sp>
        <p:nvSpPr>
          <p:cNvPr id="15" name="TextBox 14">
            <a:extLst>
              <a:ext uri="{FF2B5EF4-FFF2-40B4-BE49-F238E27FC236}">
                <a16:creationId xmlns:a16="http://schemas.microsoft.com/office/drawing/2014/main" id="{3F045E3B-A9CB-B020-AB43-3A680E3102F3}"/>
              </a:ext>
            </a:extLst>
          </p:cNvPr>
          <p:cNvSpPr txBox="1"/>
          <p:nvPr/>
        </p:nvSpPr>
        <p:spPr>
          <a:xfrm>
            <a:off x="13955" y="2081372"/>
            <a:ext cx="5850029"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white"/>
                </a:solidFill>
                <a:effectLst/>
                <a:uLnTx/>
                <a:uFillTx/>
                <a:latin typeface="Roboto" panose="02000000000000000000" pitchFamily="2" charset="0"/>
                <a:ea typeface="+mn-ea"/>
                <a:cs typeface="+mn-cs"/>
                <a:hlinkClick r:id="rId4">
                  <a:extLst>
                    <a:ext uri="{A12FA001-AC4F-418D-AE19-62706E023703}">
                      <ahyp:hlinkClr xmlns:ahyp="http://schemas.microsoft.com/office/drawing/2018/hyperlinkcolor" val="tx"/>
                    </a:ext>
                  </a:extLst>
                </a:hlinkClick>
              </a:rPr>
              <a:t>Even a Little Alcohol Can Harm Your Health</a:t>
            </a:r>
          </a:p>
        </p:txBody>
      </p:sp>
      <p:sp>
        <p:nvSpPr>
          <p:cNvPr id="17" name="TextBox 16">
            <a:extLst>
              <a:ext uri="{FF2B5EF4-FFF2-40B4-BE49-F238E27FC236}">
                <a16:creationId xmlns:a16="http://schemas.microsoft.com/office/drawing/2014/main" id="{0D98BB8E-5F6D-276B-A38A-5FEB3FF87965}"/>
              </a:ext>
            </a:extLst>
          </p:cNvPr>
          <p:cNvSpPr txBox="1"/>
          <p:nvPr/>
        </p:nvSpPr>
        <p:spPr>
          <a:xfrm>
            <a:off x="6387005" y="2063755"/>
            <a:ext cx="5763596"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white"/>
                </a:solidFill>
                <a:effectLst/>
                <a:uLnTx/>
                <a:uFillTx/>
                <a:latin typeface="Roboto" panose="02000000000000000000" pitchFamily="2" charset="0"/>
                <a:ea typeface="+mn-ea"/>
                <a:cs typeface="+mn-cs"/>
                <a:hlinkClick r:id="rId5">
                  <a:extLst>
                    <a:ext uri="{A12FA001-AC4F-418D-AE19-62706E023703}">
                      <ahyp:hlinkClr xmlns:ahyp="http://schemas.microsoft.com/office/drawing/2018/hyperlinkcolor" val="tx"/>
                    </a:ext>
                  </a:extLst>
                </a:hlinkClick>
              </a:rPr>
              <a:t>No, moderate drinking isn't good for your health</a:t>
            </a:r>
          </a:p>
        </p:txBody>
      </p:sp>
      <p:sp>
        <p:nvSpPr>
          <p:cNvPr id="21" name="TextBox 20">
            <a:extLst>
              <a:ext uri="{FF2B5EF4-FFF2-40B4-BE49-F238E27FC236}">
                <a16:creationId xmlns:a16="http://schemas.microsoft.com/office/drawing/2014/main" id="{ECF15B6F-9330-BA3E-F08F-77BEBA3D85B3}"/>
              </a:ext>
            </a:extLst>
          </p:cNvPr>
          <p:cNvSpPr txBox="1"/>
          <p:nvPr/>
        </p:nvSpPr>
        <p:spPr>
          <a:xfrm>
            <a:off x="0" y="3242899"/>
            <a:ext cx="609599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oboto" panose="02000000000000000000" pitchFamily="2" charset="0"/>
                <a:ea typeface="+mn-ea"/>
                <a:cs typeface="+mn-cs"/>
                <a:hlinkClick r:id="rId6">
                  <a:extLst>
                    <a:ext uri="{A12FA001-AC4F-418D-AE19-62706E023703}">
                      <ahyp:hlinkClr xmlns:ahyp="http://schemas.microsoft.com/office/drawing/2018/hyperlinkcolor" val="tx"/>
                    </a:ext>
                  </a:extLst>
                </a:hlinkClick>
              </a:rPr>
              <a:t>Red wine is good for you - as long as you drink as many different varieties as possible</a:t>
            </a:r>
          </a:p>
        </p:txBody>
      </p:sp>
      <p:sp>
        <p:nvSpPr>
          <p:cNvPr id="23" name="TextBox 22">
            <a:extLst>
              <a:ext uri="{FF2B5EF4-FFF2-40B4-BE49-F238E27FC236}">
                <a16:creationId xmlns:a16="http://schemas.microsoft.com/office/drawing/2014/main" id="{84054E9C-A999-4877-DB83-1401225D7CC5}"/>
              </a:ext>
            </a:extLst>
          </p:cNvPr>
          <p:cNvSpPr txBox="1"/>
          <p:nvPr/>
        </p:nvSpPr>
        <p:spPr>
          <a:xfrm>
            <a:off x="6373505" y="3244536"/>
            <a:ext cx="5333222"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white"/>
                </a:solidFill>
                <a:effectLst/>
                <a:uLnTx/>
                <a:uFillTx/>
                <a:latin typeface="Roboto" panose="02000000000000000000" pitchFamily="2" charset="0"/>
                <a:ea typeface="+mn-ea"/>
                <a:cs typeface="+mn-cs"/>
                <a:hlinkClick r:id="rId7">
                  <a:extLst>
                    <a:ext uri="{A12FA001-AC4F-418D-AE19-62706E023703}">
                      <ahyp:hlinkClr xmlns:ahyp="http://schemas.microsoft.com/office/drawing/2018/hyperlinkcolor" val="tx"/>
                    </a:ext>
                  </a:extLst>
                </a:hlinkClick>
              </a:rPr>
              <a:t>A glass of wine or beer per day is fine for your health: new study</a:t>
            </a:r>
          </a:p>
        </p:txBody>
      </p:sp>
      <p:sp>
        <p:nvSpPr>
          <p:cNvPr id="25" name="TextBox 24">
            <a:extLst>
              <a:ext uri="{FF2B5EF4-FFF2-40B4-BE49-F238E27FC236}">
                <a16:creationId xmlns:a16="http://schemas.microsoft.com/office/drawing/2014/main" id="{5B26F4BD-B8F2-637F-44EF-5E645C98CD36}"/>
              </a:ext>
            </a:extLst>
          </p:cNvPr>
          <p:cNvSpPr txBox="1"/>
          <p:nvPr/>
        </p:nvSpPr>
        <p:spPr>
          <a:xfrm>
            <a:off x="6373505" y="953007"/>
            <a:ext cx="576359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white"/>
                </a:solidFill>
                <a:effectLst/>
                <a:uLnTx/>
                <a:uFillTx/>
                <a:latin typeface="Roboto" panose="02000000000000000000" pitchFamily="2" charset="0"/>
                <a:ea typeface="+mn-ea"/>
                <a:cs typeface="+mn-cs"/>
                <a:hlinkClick r:id="rId8">
                  <a:extLst>
                    <a:ext uri="{A12FA001-AC4F-418D-AE19-62706E023703}">
                      <ahyp:hlinkClr xmlns:ahyp="http://schemas.microsoft.com/office/drawing/2018/hyperlinkcolor" val="tx"/>
                    </a:ext>
                  </a:extLst>
                </a:hlinkClick>
              </a:rPr>
              <a:t>Yes, it's true: Wine is good for you — to a point</a:t>
            </a:r>
          </a:p>
        </p:txBody>
      </p:sp>
      <p:sp>
        <p:nvSpPr>
          <p:cNvPr id="5" name="TextBox 4">
            <a:extLst>
              <a:ext uri="{FF2B5EF4-FFF2-40B4-BE49-F238E27FC236}">
                <a16:creationId xmlns:a16="http://schemas.microsoft.com/office/drawing/2014/main" id="{DE87855E-E45C-21BC-6FE2-15FB195DDEA7}"/>
              </a:ext>
            </a:extLst>
          </p:cNvPr>
          <p:cNvSpPr txBox="1"/>
          <p:nvPr/>
        </p:nvSpPr>
        <p:spPr>
          <a:xfrm>
            <a:off x="6449600" y="4365167"/>
            <a:ext cx="5972013"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white"/>
                </a:solidFill>
                <a:effectLst/>
                <a:uLnTx/>
                <a:uFillTx/>
                <a:latin typeface="Roboto" panose="02000000000000000000" pitchFamily="2" charset="0"/>
                <a:ea typeface="+mn-ea"/>
                <a:cs typeface="+mn-cs"/>
                <a:hlinkClick r:id="rId9">
                  <a:extLst>
                    <a:ext uri="{A12FA001-AC4F-418D-AE19-62706E023703}">
                      <ahyp:hlinkClr xmlns:ahyp="http://schemas.microsoft.com/office/drawing/2018/hyperlinkcolor" val="tx"/>
                    </a:ext>
                  </a:extLst>
                </a:hlinkClick>
              </a:rPr>
              <a:t>No amount of alcohol is healthy, Heart Foundation warns</a:t>
            </a:r>
            <a:endParaRPr kumimoji="0" lang="en-US" sz="2800" b="0" i="0" u="sng" strike="noStrike" kern="1200" cap="none" spc="0" normalizeH="0" baseline="0" noProof="0" dirty="0">
              <a:ln>
                <a:noFill/>
              </a:ln>
              <a:solidFill>
                <a:prstClr val="white"/>
              </a:solidFill>
              <a:effectLst/>
              <a:uLnTx/>
              <a:uFillTx/>
              <a:latin typeface="Roboto" panose="02000000000000000000" pitchFamily="2" charset="0"/>
              <a:ea typeface="+mn-ea"/>
              <a:cs typeface="+mn-cs"/>
              <a:hlinkClick r:id="rId10">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401297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5" grpId="0"/>
      <p:bldP spid="17" grpId="0"/>
      <p:bldP spid="21" grpId="0"/>
      <p:bldP spid="23" grpId="0"/>
      <p:bldP spid="25"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C:\Users\Jeff Smelser\Pictures\wine to water proportions.png">
            <a:extLst>
              <a:ext uri="{FF2B5EF4-FFF2-40B4-BE49-F238E27FC236}">
                <a16:creationId xmlns:a16="http://schemas.microsoft.com/office/drawing/2014/main" id="{516B45B1-69C4-D564-9076-1E9FC277B8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84" t="19182"/>
          <a:stretch/>
        </p:blipFill>
        <p:spPr bwMode="auto">
          <a:xfrm>
            <a:off x="1187245" y="680203"/>
            <a:ext cx="8785430" cy="61587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2D9D0A0-1186-862D-4FA9-50007DC29991}"/>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Wine to Water Proportions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5E7282F-1771-AC2A-9D7F-FCCBE4CC5CC7}"/>
              </a:ext>
            </a:extLst>
          </p:cNvPr>
          <p:cNvSpPr txBox="1"/>
          <p:nvPr/>
        </p:nvSpPr>
        <p:spPr>
          <a:xfrm>
            <a:off x="13637" y="874684"/>
            <a:ext cx="9025719" cy="13234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rPr>
              <a:t>2 water : 1 wine</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2" descr="C:\Users\Jeff Smelser\Pictures\wine to water proportions.png">
            <a:extLst>
              <a:ext uri="{FF2B5EF4-FFF2-40B4-BE49-F238E27FC236}">
                <a16:creationId xmlns:a16="http://schemas.microsoft.com/office/drawing/2014/main" id="{4DF8A1FB-9C3C-E1EE-FDD7-B99E39C743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412" t="44349" r="1111" b="40918"/>
          <a:stretch/>
        </p:blipFill>
        <p:spPr bwMode="auto">
          <a:xfrm>
            <a:off x="2729761" y="1981200"/>
            <a:ext cx="9395716" cy="2672687"/>
          </a:xfrm>
          <a:prstGeom prst="rect">
            <a:avLst/>
          </a:prstGeom>
          <a:noFill/>
          <a:ln>
            <a:solidFill>
              <a:schemeClr val="tx1"/>
            </a:solidFill>
          </a:ln>
          <a:effectLst>
            <a:outerShdw blurRad="50800" dist="1143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9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C:\Users\Jeff Smelser\Pictures\wine to water proportions.png">
            <a:extLst>
              <a:ext uri="{FF2B5EF4-FFF2-40B4-BE49-F238E27FC236}">
                <a16:creationId xmlns:a16="http://schemas.microsoft.com/office/drawing/2014/main" id="{516B45B1-69C4-D564-9076-1E9FC277B8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84" t="19182"/>
          <a:stretch/>
        </p:blipFill>
        <p:spPr bwMode="auto">
          <a:xfrm>
            <a:off x="1187245" y="680203"/>
            <a:ext cx="8785430" cy="61587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2D9D0A0-1186-862D-4FA9-50007DC29991}"/>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Wine to Water Proportions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5E7282F-1771-AC2A-9D7F-FCCBE4CC5CC7}"/>
              </a:ext>
            </a:extLst>
          </p:cNvPr>
          <p:cNvSpPr txBox="1"/>
          <p:nvPr/>
        </p:nvSpPr>
        <p:spPr>
          <a:xfrm>
            <a:off x="13637" y="874684"/>
            <a:ext cx="9025719" cy="13234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rPr>
              <a:t>2 water : 1 wine</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2" descr="C:\Users\Jeff Smelser\Pictures\wine to water proportions.png">
            <a:extLst>
              <a:ext uri="{FF2B5EF4-FFF2-40B4-BE49-F238E27FC236}">
                <a16:creationId xmlns:a16="http://schemas.microsoft.com/office/drawing/2014/main" id="{4DF8A1FB-9C3C-E1EE-FDD7-B99E39C743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412" t="44349" r="1111" b="40918"/>
          <a:stretch/>
        </p:blipFill>
        <p:spPr bwMode="auto">
          <a:xfrm>
            <a:off x="2729761" y="1981200"/>
            <a:ext cx="9395716" cy="2672687"/>
          </a:xfrm>
          <a:prstGeom prst="rect">
            <a:avLst/>
          </a:prstGeom>
          <a:noFill/>
          <a:ln>
            <a:solidFill>
              <a:schemeClr val="tx1"/>
            </a:solidFill>
          </a:ln>
          <a:effectLst>
            <a:outerShdw blurRad="50800" dist="1143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5B6FEC4-FDD8-0E92-A067-1A6B7DB56B0C}"/>
              </a:ext>
            </a:extLst>
          </p:cNvPr>
          <p:cNvSpPr txBox="1"/>
          <p:nvPr/>
        </p:nvSpPr>
        <p:spPr>
          <a:xfrm>
            <a:off x="2926081" y="3219718"/>
            <a:ext cx="6794694" cy="1569660"/>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If you want to rely on the fact that Christians in the 1</a:t>
            </a:r>
            <a:r>
              <a:rPr kumimoji="0" lang="en-US" sz="3200" b="0" i="0" u="none" strike="noStrike" kern="1200" cap="none" spc="0" normalizeH="0" baseline="30000" noProof="0" dirty="0">
                <a:ln>
                  <a:noFill/>
                </a:ln>
                <a:solidFill>
                  <a:prstClr val="white"/>
                </a:solidFill>
                <a:effectLst/>
                <a:uLnTx/>
                <a:uFillTx/>
                <a:latin typeface="Calibri" panose="020F0502020204030204"/>
                <a:ea typeface="+mn-ea"/>
                <a:cs typeface="+mn-cs"/>
              </a:rPr>
              <a:t>st</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Century drank wine, note that it was heavily diluted wine</a:t>
            </a:r>
          </a:p>
        </p:txBody>
      </p:sp>
    </p:spTree>
    <p:extLst>
      <p:ext uri="{BB962C8B-B14F-4D97-AF65-F5344CB8AC3E}">
        <p14:creationId xmlns:p14="http://schemas.microsoft.com/office/powerpoint/2010/main" val="381453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DFCC44-5B51-C721-51B2-A275B6EFD598}"/>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Even Diluted, Caution Among Christians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ED609CB-0F41-66D8-325D-344409A7D4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153" y="1265826"/>
            <a:ext cx="5715000" cy="4489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EAE78379-3D51-968E-F6F9-26626D0A584E}"/>
              </a:ext>
            </a:extLst>
          </p:cNvPr>
          <p:cNvSpPr/>
          <p:nvPr/>
        </p:nvSpPr>
        <p:spPr>
          <a:xfrm>
            <a:off x="958153" y="1723027"/>
            <a:ext cx="4572000" cy="353943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Titus 2</a:t>
            </a:r>
            <a:endParaRPr kumimoji="0" lang="en-US" sz="3200" b="1" i="0" u="none" strike="noStrike" kern="1200" cap="none" spc="0" normalizeH="0" baseline="30000" noProof="0" dirty="0">
              <a:ln>
                <a:noFill/>
              </a:ln>
              <a:solidFill>
                <a:prstClr val="black"/>
              </a:solidFill>
              <a:effectLst/>
              <a:uLnTx/>
              <a:uFillTx/>
              <a:latin typeface="Constantia" panose="0203060205030603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prstClr val="black"/>
                </a:solidFill>
                <a:effectLst/>
                <a:uLnTx/>
                <a:uFillTx/>
                <a:latin typeface="Constantia" panose="02030602050306030303" pitchFamily="18" charset="0"/>
                <a:ea typeface="+mn-ea"/>
                <a:cs typeface="+mn-cs"/>
              </a:rPr>
              <a:t>3 </a:t>
            </a:r>
            <a:r>
              <a:rPr kumimoji="0" lang="en-US" sz="32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Older women likewise are to be reverent in their behavior, not malicious gossips nor enslaved to much wine, teaching what is good</a:t>
            </a:r>
          </a:p>
        </p:txBody>
      </p:sp>
      <p:pic>
        <p:nvPicPr>
          <p:cNvPr id="11" name="Picture 10">
            <a:extLst>
              <a:ext uri="{FF2B5EF4-FFF2-40B4-BE49-F238E27FC236}">
                <a16:creationId xmlns:a16="http://schemas.microsoft.com/office/drawing/2014/main" id="{A8617409-A272-5A83-C852-43FF0FE0D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5538" y="1277495"/>
            <a:ext cx="57150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a:extLst>
              <a:ext uri="{FF2B5EF4-FFF2-40B4-BE49-F238E27FC236}">
                <a16:creationId xmlns:a16="http://schemas.microsoft.com/office/drawing/2014/main" id="{28C0F76A-A3AF-72E1-73BD-0748D664D937}"/>
              </a:ext>
            </a:extLst>
          </p:cNvPr>
          <p:cNvSpPr/>
          <p:nvPr/>
        </p:nvSpPr>
        <p:spPr>
          <a:xfrm>
            <a:off x="6967538" y="1734695"/>
            <a:ext cx="4572000" cy="255454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1 Timothy 3</a:t>
            </a:r>
            <a:endParaRPr kumimoji="0" lang="en-US" sz="3200" b="1" i="0" u="none" strike="noStrike" kern="1200" cap="none" spc="0" normalizeH="0" baseline="30000" noProof="0" dirty="0">
              <a:ln>
                <a:noFill/>
              </a:ln>
              <a:solidFill>
                <a:prstClr val="black"/>
              </a:solidFill>
              <a:effectLst/>
              <a:uLnTx/>
              <a:uFillTx/>
              <a:latin typeface="Constantia" panose="0203060205030603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prstClr val="black"/>
                </a:solidFill>
                <a:effectLst/>
                <a:uLnTx/>
                <a:uFillTx/>
                <a:latin typeface="Constantia" panose="02030602050306030303" pitchFamily="18" charset="0"/>
                <a:ea typeface="+mn-ea"/>
                <a:cs typeface="+mn-cs"/>
              </a:rPr>
              <a:t>8 </a:t>
            </a:r>
            <a:r>
              <a:rPr kumimoji="0" lang="en-US" sz="32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Deacons likewise must be men of dignity, not double-tongued, or addicted to much wine</a:t>
            </a:r>
          </a:p>
        </p:txBody>
      </p:sp>
    </p:spTree>
    <p:extLst>
      <p:ext uri="{BB962C8B-B14F-4D97-AF65-F5344CB8AC3E}">
        <p14:creationId xmlns:p14="http://schemas.microsoft.com/office/powerpoint/2010/main" val="199687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DFCC44-5B51-C721-51B2-A275B6EFD598}"/>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Even Diluted, Caution Among Christians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3AE337A-F060-2286-E05C-04C66196C5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580" y="1129749"/>
            <a:ext cx="6096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36503A0E-087A-4DE8-2CB7-0E45D832F46C}"/>
              </a:ext>
            </a:extLst>
          </p:cNvPr>
          <p:cNvSpPr/>
          <p:nvPr/>
        </p:nvSpPr>
        <p:spPr>
          <a:xfrm>
            <a:off x="732180" y="1672853"/>
            <a:ext cx="4800600" cy="32932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1 Timothy 3</a:t>
            </a:r>
            <a:endParaRPr kumimoji="0" lang="en-US" sz="3200" b="1" i="0" u="none" strike="noStrike" kern="1200" cap="none" spc="0" normalizeH="0" baseline="30000" noProof="0" dirty="0">
              <a:ln>
                <a:noFill/>
              </a:ln>
              <a:solidFill>
                <a:prstClr val="black"/>
              </a:solidFill>
              <a:effectLst/>
              <a:uLnTx/>
              <a:uFillTx/>
              <a:latin typeface="Constantia" panose="0203060205030603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30000" noProof="0" dirty="0">
                <a:ln>
                  <a:noFill/>
                </a:ln>
                <a:solidFill>
                  <a:prstClr val="black"/>
                </a:solidFill>
                <a:effectLst/>
                <a:uLnTx/>
                <a:uFillTx/>
                <a:latin typeface="Constantia" panose="02030602050306030303" pitchFamily="18" charset="0"/>
                <a:ea typeface="+mn-ea"/>
                <a:cs typeface="+mn-cs"/>
              </a:rPr>
              <a:t>2 </a:t>
            </a:r>
            <a:r>
              <a:rPr kumimoji="0" lang="en-US" sz="28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An overseer, then, must be above reproach, the husband of one wife, </a:t>
            </a:r>
            <a:r>
              <a:rPr kumimoji="0" lang="en-US"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temperate</a:t>
            </a:r>
            <a:r>
              <a:rPr kumimoji="0" lang="en-US" sz="28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prudent, respectable, hospitable, able to teach, </a:t>
            </a:r>
            <a:endParaRPr kumimoji="0" lang="en-US" sz="2800" b="1" i="0" u="none" strike="noStrike" kern="1200" cap="none" spc="0" normalizeH="0" baseline="30000" noProof="0" dirty="0">
              <a:ln>
                <a:noFill/>
              </a:ln>
              <a:solidFill>
                <a:prstClr val="black"/>
              </a:solidFill>
              <a:effectLst/>
              <a:uLnTx/>
              <a:uFillTx/>
              <a:latin typeface="Constantia" panose="0203060205030603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black"/>
                </a:solidFill>
                <a:effectLst/>
                <a:uLnTx/>
                <a:uFillTx/>
                <a:latin typeface="Constantia" panose="02030602050306030303" pitchFamily="18" charset="0"/>
                <a:ea typeface="+mn-ea"/>
                <a:cs typeface="+mn-cs"/>
              </a:rPr>
              <a:t>3 </a:t>
            </a:r>
            <a:r>
              <a:rPr kumimoji="0" lang="en-US" sz="28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not addicted </a:t>
            </a:r>
            <a:r>
              <a:rPr kumimoji="0" lang="en-US" sz="32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to wine</a:t>
            </a:r>
          </a:p>
        </p:txBody>
      </p:sp>
      <p:sp>
        <p:nvSpPr>
          <p:cNvPr id="5" name="TextBox 4">
            <a:extLst>
              <a:ext uri="{FF2B5EF4-FFF2-40B4-BE49-F238E27FC236}">
                <a16:creationId xmlns:a16="http://schemas.microsoft.com/office/drawing/2014/main" id="{4465A3C3-CFE2-2C95-432B-094A64C3ABB6}"/>
              </a:ext>
            </a:extLst>
          </p:cNvPr>
          <p:cNvSpPr txBox="1"/>
          <p:nvPr/>
        </p:nvSpPr>
        <p:spPr>
          <a:xfrm>
            <a:off x="1275519" y="3600272"/>
            <a:ext cx="4648200" cy="1200329"/>
          </a:xfrm>
          <a:prstGeom prst="rect">
            <a:avLst/>
          </a:prstGeom>
          <a:solidFill>
            <a:schemeClr val="bg1"/>
          </a:solidFill>
          <a:ln>
            <a:solidFill>
              <a:schemeClr val="tx1"/>
            </a:solidFill>
          </a:ln>
          <a:effectLst>
            <a:outerShdw blurRad="50800" dist="88900" dir="13500000" algn="br"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Pert. to being very moderate in the drinking of an alcoholic beverage,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temperate, sober</a:t>
            </a:r>
          </a:p>
        </p:txBody>
      </p:sp>
    </p:spTree>
    <p:extLst>
      <p:ext uri="{BB962C8B-B14F-4D97-AF65-F5344CB8AC3E}">
        <p14:creationId xmlns:p14="http://schemas.microsoft.com/office/powerpoint/2010/main" val="77727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DFCC44-5B51-C721-51B2-A275B6EFD598}"/>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Even Diluted, Caution Among Christians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465A3C3-CFE2-2C95-432B-094A64C3ABB6}"/>
              </a:ext>
            </a:extLst>
          </p:cNvPr>
          <p:cNvSpPr txBox="1"/>
          <p:nvPr/>
        </p:nvSpPr>
        <p:spPr>
          <a:xfrm>
            <a:off x="1275519" y="3600272"/>
            <a:ext cx="4648200" cy="1200329"/>
          </a:xfrm>
          <a:prstGeom prst="rect">
            <a:avLst/>
          </a:prstGeom>
          <a:solidFill>
            <a:schemeClr val="bg1"/>
          </a:solidFill>
          <a:ln>
            <a:solidFill>
              <a:schemeClr val="tx1"/>
            </a:solidFill>
          </a:ln>
          <a:effectLst>
            <a:outerShdw blurRad="50800" dist="88900" dir="13500000" algn="br"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Pert. to being very moderate in the drinking of an alcoholic beverage,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temperate, sober</a:t>
            </a:r>
          </a:p>
        </p:txBody>
      </p:sp>
      <p:pic>
        <p:nvPicPr>
          <p:cNvPr id="6" name="Picture 5">
            <a:extLst>
              <a:ext uri="{FF2B5EF4-FFF2-40B4-BE49-F238E27FC236}">
                <a16:creationId xmlns:a16="http://schemas.microsoft.com/office/drawing/2014/main" id="{8A189277-7332-D203-7D97-07B9ABE0BA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3298" y="2057400"/>
            <a:ext cx="6096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1DE24AC9-3095-9C3C-ACB1-75C35562CA69}"/>
              </a:ext>
            </a:extLst>
          </p:cNvPr>
          <p:cNvSpPr/>
          <p:nvPr/>
        </p:nvSpPr>
        <p:spPr>
          <a:xfrm>
            <a:off x="6602898" y="2600504"/>
            <a:ext cx="4953000"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1 Timothy 3</a:t>
            </a:r>
            <a:endParaRPr kumimoji="0" lang="en-US" sz="3200" b="1" i="0" u="none" strike="noStrike" kern="1200" cap="none" spc="0" normalizeH="0" baseline="30000" noProof="0" dirty="0">
              <a:ln>
                <a:noFill/>
              </a:ln>
              <a:solidFill>
                <a:prstClr val="black"/>
              </a:solidFill>
              <a:effectLst/>
              <a:uLnTx/>
              <a:uFillTx/>
              <a:latin typeface="Constantia" panose="0203060205030603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prstClr val="black"/>
                </a:solidFill>
                <a:effectLst/>
                <a:uLnTx/>
                <a:uFillTx/>
                <a:latin typeface="Constantia" panose="02030602050306030303" pitchFamily="18" charset="0"/>
                <a:ea typeface="+mn-ea"/>
                <a:cs typeface="+mn-cs"/>
              </a:rPr>
              <a:t>11 </a:t>
            </a:r>
            <a:r>
              <a:rPr kumimoji="0" lang="en-US" sz="32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Women must likewise be dignified, not malicious gossips, but </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temperate</a:t>
            </a:r>
            <a:r>
              <a:rPr kumimoji="0" lang="en-US" sz="32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faithful in all things.</a:t>
            </a:r>
          </a:p>
        </p:txBody>
      </p:sp>
    </p:spTree>
    <p:extLst>
      <p:ext uri="{BB962C8B-B14F-4D97-AF65-F5344CB8AC3E}">
        <p14:creationId xmlns:p14="http://schemas.microsoft.com/office/powerpoint/2010/main" val="1917850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DFCC44-5B51-C721-51B2-A275B6EFD598}"/>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Even Diluted, Caution Among Christians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465A3C3-CFE2-2C95-432B-094A64C3ABB6}"/>
              </a:ext>
            </a:extLst>
          </p:cNvPr>
          <p:cNvSpPr txBox="1"/>
          <p:nvPr/>
        </p:nvSpPr>
        <p:spPr>
          <a:xfrm>
            <a:off x="1275519" y="3600272"/>
            <a:ext cx="4648200" cy="1200329"/>
          </a:xfrm>
          <a:prstGeom prst="rect">
            <a:avLst/>
          </a:prstGeom>
          <a:solidFill>
            <a:schemeClr val="bg1"/>
          </a:solidFill>
          <a:ln>
            <a:solidFill>
              <a:schemeClr val="tx1"/>
            </a:solidFill>
          </a:ln>
          <a:effectLst>
            <a:outerShdw blurRad="50800" dist="88900" dir="13500000" algn="br"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Pert. to being very moderate in the drinking of an alcoholic beverage,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temperate, sober</a:t>
            </a:r>
          </a:p>
        </p:txBody>
      </p:sp>
      <p:pic>
        <p:nvPicPr>
          <p:cNvPr id="2" name="Picture 1">
            <a:extLst>
              <a:ext uri="{FF2B5EF4-FFF2-40B4-BE49-F238E27FC236}">
                <a16:creationId xmlns:a16="http://schemas.microsoft.com/office/drawing/2014/main" id="{8E805D4C-053B-73DD-7668-785D6CF66C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2" y="2057400"/>
            <a:ext cx="6096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D69EAA1C-8D86-DFC8-4599-87B2CB3AE049}"/>
              </a:ext>
            </a:extLst>
          </p:cNvPr>
          <p:cNvSpPr/>
          <p:nvPr/>
        </p:nvSpPr>
        <p:spPr>
          <a:xfrm>
            <a:off x="6629402" y="2600504"/>
            <a:ext cx="4953000"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Titus 2</a:t>
            </a:r>
            <a:endParaRPr kumimoji="0" lang="en-US" sz="3200" b="1" i="0" u="none" strike="noStrike" kern="1200" cap="none" spc="0" normalizeH="0" baseline="30000" noProof="0" dirty="0">
              <a:ln>
                <a:noFill/>
              </a:ln>
              <a:solidFill>
                <a:prstClr val="black"/>
              </a:solidFill>
              <a:effectLst/>
              <a:uLnTx/>
              <a:uFillTx/>
              <a:latin typeface="Constantia" panose="0203060205030603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prstClr val="black"/>
                </a:solidFill>
                <a:effectLst/>
                <a:uLnTx/>
                <a:uFillTx/>
                <a:latin typeface="Constantia" panose="02030602050306030303" pitchFamily="18" charset="0"/>
                <a:ea typeface="+mn-ea"/>
                <a:cs typeface="+mn-cs"/>
              </a:rPr>
              <a:t>2 </a:t>
            </a:r>
            <a:r>
              <a:rPr kumimoji="0" lang="en-US" sz="32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Older men are to be </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temperate</a:t>
            </a:r>
            <a:r>
              <a:rPr kumimoji="0" lang="en-US" sz="32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dignified, sensible, sound in faith, in love, in perseverance.</a:t>
            </a:r>
          </a:p>
        </p:txBody>
      </p:sp>
    </p:spTree>
    <p:extLst>
      <p:ext uri="{BB962C8B-B14F-4D97-AF65-F5344CB8AC3E}">
        <p14:creationId xmlns:p14="http://schemas.microsoft.com/office/powerpoint/2010/main" val="4004518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D88BA6-4985-41A3-677A-75A1C157F92E}"/>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Even Diluted, Some Christians Abstained</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0054748-7097-4A0C-60EB-E13335136B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057400"/>
            <a:ext cx="6096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80A1B51D-AD85-0F17-3815-28B03D03C422}"/>
              </a:ext>
            </a:extLst>
          </p:cNvPr>
          <p:cNvSpPr/>
          <p:nvPr/>
        </p:nvSpPr>
        <p:spPr>
          <a:xfrm>
            <a:off x="2667000" y="2600504"/>
            <a:ext cx="4953000"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Romans 14</a:t>
            </a:r>
            <a:endParaRPr kumimoji="0" lang="en-US" sz="3200" b="1" i="0" u="none" strike="noStrike" kern="1200" cap="none" spc="0" normalizeH="0" baseline="30000" noProof="0" dirty="0">
              <a:ln>
                <a:noFill/>
              </a:ln>
              <a:solidFill>
                <a:prstClr val="black"/>
              </a:solidFill>
              <a:effectLst/>
              <a:uLnTx/>
              <a:uFillTx/>
              <a:latin typeface="Constantia" panose="0203060205030603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prstClr val="black"/>
                </a:solidFill>
                <a:effectLst/>
                <a:uLnTx/>
                <a:uFillTx/>
                <a:latin typeface="Constantia" panose="02030602050306030303" pitchFamily="18" charset="0"/>
                <a:ea typeface="+mn-ea"/>
                <a:cs typeface="+mn-cs"/>
              </a:rPr>
              <a:t>21 </a:t>
            </a:r>
            <a:r>
              <a:rPr kumimoji="0" lang="en-US" sz="32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It is good not to eat meat or to drink wine, or to do anything by which your brother stumbles.</a:t>
            </a:r>
          </a:p>
        </p:txBody>
      </p:sp>
    </p:spTree>
    <p:extLst>
      <p:ext uri="{BB962C8B-B14F-4D97-AF65-F5344CB8AC3E}">
        <p14:creationId xmlns:p14="http://schemas.microsoft.com/office/powerpoint/2010/main" val="1274354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D88BA6-4985-41A3-677A-75A1C157F92E}"/>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Even Diluted, Some Christians Abstained</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0CF3477-16F6-2055-9DF9-51CE72E1E7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4810" y="1514060"/>
            <a:ext cx="6096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E2D71E44-D9DF-BC88-D88B-F4B26A5D7233}"/>
              </a:ext>
            </a:extLst>
          </p:cNvPr>
          <p:cNvSpPr/>
          <p:nvPr/>
        </p:nvSpPr>
        <p:spPr>
          <a:xfrm>
            <a:off x="3634410" y="2057164"/>
            <a:ext cx="4953000"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1 Timothy 5</a:t>
            </a:r>
            <a:endParaRPr kumimoji="0" lang="en-US" sz="3200" b="1" i="0" u="none" strike="noStrike" kern="1200" cap="none" spc="0" normalizeH="0" baseline="30000" noProof="0" dirty="0">
              <a:ln>
                <a:noFill/>
              </a:ln>
              <a:solidFill>
                <a:prstClr val="black"/>
              </a:solidFill>
              <a:effectLst/>
              <a:uLnTx/>
              <a:uFillTx/>
              <a:latin typeface="Constantia" panose="0203060205030603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prstClr val="black"/>
                </a:solidFill>
                <a:effectLst/>
                <a:uLnTx/>
                <a:uFillTx/>
                <a:latin typeface="Constantia" panose="02030602050306030303" pitchFamily="18" charset="0"/>
                <a:ea typeface="+mn-ea"/>
                <a:cs typeface="+mn-cs"/>
              </a:rPr>
              <a:t>23 </a:t>
            </a:r>
            <a:r>
              <a:rPr kumimoji="0" lang="en-US" sz="32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No longer drink water exclusively, but use a little wine for the sake of your stomach and your frequent ailments.</a:t>
            </a:r>
          </a:p>
        </p:txBody>
      </p:sp>
    </p:spTree>
    <p:extLst>
      <p:ext uri="{BB962C8B-B14F-4D97-AF65-F5344CB8AC3E}">
        <p14:creationId xmlns:p14="http://schemas.microsoft.com/office/powerpoint/2010/main" val="324558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D88BA6-4985-41A3-677A-75A1C157F92E}"/>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Even Diluted, Some Christians Abstained</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D0AEA14-78E4-11A4-47F7-6F6DF9A9C932}"/>
              </a:ext>
            </a:extLst>
          </p:cNvPr>
          <p:cNvSpPr txBox="1"/>
          <p:nvPr/>
        </p:nvSpPr>
        <p:spPr>
          <a:xfrm>
            <a:off x="935355" y="1914964"/>
            <a:ext cx="1032129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Popular solution: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Calibri" panose="020F0502020204030204"/>
                <a:ea typeface="+mn-ea"/>
                <a:cs typeface="+mn-cs"/>
              </a:rPr>
              <a:t>“It’s alright to drink, just don’t get drunk”</a:t>
            </a:r>
          </a:p>
        </p:txBody>
      </p:sp>
    </p:spTree>
    <p:extLst>
      <p:ext uri="{BB962C8B-B14F-4D97-AF65-F5344CB8AC3E}">
        <p14:creationId xmlns:p14="http://schemas.microsoft.com/office/powerpoint/2010/main" val="4272363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D88BA6-4985-41A3-677A-75A1C157F92E}"/>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Even Diluted, Some Christians Abstained</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D0AEA14-78E4-11A4-47F7-6F6DF9A9C932}"/>
              </a:ext>
            </a:extLst>
          </p:cNvPr>
          <p:cNvSpPr txBox="1"/>
          <p:nvPr/>
        </p:nvSpPr>
        <p:spPr>
          <a:xfrm>
            <a:off x="2438686" y="2404792"/>
            <a:ext cx="754019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Calibri" panose="020F0502020204030204"/>
                <a:ea typeface="+mn-ea"/>
                <a:cs typeface="+mn-cs"/>
              </a:rPr>
              <a:t>“It’s alright to drink </a:t>
            </a:r>
            <a:r>
              <a:rPr kumimoji="0" lang="en-US" sz="3200" b="1" i="1" u="none" strike="noStrike" kern="1200" cap="none" spc="0" normalizeH="0" baseline="0" noProof="0" dirty="0">
                <a:ln>
                  <a:noFill/>
                </a:ln>
                <a:solidFill>
                  <a:prstClr val="white"/>
                </a:solidFill>
                <a:effectLst/>
                <a:uLnTx/>
                <a:uFillTx/>
                <a:latin typeface="Calibri" panose="020F0502020204030204"/>
                <a:ea typeface="+mn-ea"/>
                <a:cs typeface="+mn-cs"/>
              </a:rPr>
              <a:t>heavily diluted wine if you’re very cautious</a:t>
            </a:r>
            <a:r>
              <a:rPr kumimoji="0" lang="en-US" sz="3200" b="0" i="1" u="none" strike="noStrike" kern="1200" cap="none" spc="0" normalizeH="0" baseline="0" noProof="0" dirty="0">
                <a:ln>
                  <a:noFill/>
                </a:ln>
                <a:solidFill>
                  <a:prstClr val="white"/>
                </a:solidFill>
                <a:effectLst/>
                <a:uLnTx/>
                <a:uFillTx/>
                <a:latin typeface="Calibri" panose="020F0502020204030204"/>
                <a:ea typeface="+mn-ea"/>
                <a:cs typeface="+mn-cs"/>
              </a:rPr>
              <a:t>, and don’t get drunk”</a:t>
            </a:r>
          </a:p>
        </p:txBody>
      </p:sp>
    </p:spTree>
    <p:extLst>
      <p:ext uri="{BB962C8B-B14F-4D97-AF65-F5344CB8AC3E}">
        <p14:creationId xmlns:p14="http://schemas.microsoft.com/office/powerpoint/2010/main" val="2094060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8EAC2D-54E8-CF56-A65D-C24CF2CD864B}"/>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Alcohol in the headlines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A395D10-CC3E-E655-5AE6-CFC26D650B37}"/>
              </a:ext>
            </a:extLst>
          </p:cNvPr>
          <p:cNvSpPr txBox="1"/>
          <p:nvPr/>
        </p:nvSpPr>
        <p:spPr>
          <a:xfrm>
            <a:off x="147420" y="5136769"/>
            <a:ext cx="11572089"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white"/>
                </a:solidFill>
                <a:effectLst/>
                <a:uLnTx/>
                <a:uFillTx/>
                <a:latin typeface="Roboto" panose="02000000000000000000" pitchFamily="2" charset="0"/>
                <a:ea typeface="+mn-ea"/>
                <a:cs typeface="+mn-cs"/>
                <a:hlinkClick r:id="rId2">
                  <a:extLst>
                    <a:ext uri="{A12FA001-AC4F-418D-AE19-62706E023703}">
                      <ahyp:hlinkClr xmlns:ahyp="http://schemas.microsoft.com/office/drawing/2018/hyperlinkcolor" val="tx"/>
                    </a:ext>
                  </a:extLst>
                </a:hlinkClick>
              </a:rPr>
              <a:t>Research dispute claims that light alcohol consumption can protect against diabetes and obesity</a:t>
            </a:r>
          </a:p>
        </p:txBody>
      </p:sp>
      <p:sp>
        <p:nvSpPr>
          <p:cNvPr id="11" name="TextBox 10">
            <a:extLst>
              <a:ext uri="{FF2B5EF4-FFF2-40B4-BE49-F238E27FC236}">
                <a16:creationId xmlns:a16="http://schemas.microsoft.com/office/drawing/2014/main" id="{06929D2B-2501-3DB2-1C29-54FCBAFDCECC}"/>
              </a:ext>
            </a:extLst>
          </p:cNvPr>
          <p:cNvSpPr txBox="1"/>
          <p:nvPr/>
        </p:nvSpPr>
        <p:spPr>
          <a:xfrm>
            <a:off x="147420" y="3684296"/>
            <a:ext cx="1048688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white"/>
                </a:solidFill>
                <a:effectLst/>
                <a:uLnTx/>
                <a:uFillTx/>
                <a:latin typeface="Roboto" panose="02000000000000000000" pitchFamily="2" charset="0"/>
                <a:ea typeface="+mn-ea"/>
                <a:cs typeface="+mn-cs"/>
                <a:hlinkClick r:id="rId3">
                  <a:extLst>
                    <a:ext uri="{A12FA001-AC4F-418D-AE19-62706E023703}">
                      <ahyp:hlinkClr xmlns:ahyp="http://schemas.microsoft.com/office/drawing/2018/hyperlinkcolor" val="tx"/>
                    </a:ext>
                  </a:extLst>
                </a:hlinkClick>
              </a:rPr>
              <a:t>Small amounts of alcohol may turn down stress in the brain, benefiting the heart, new study finds</a:t>
            </a:r>
          </a:p>
        </p:txBody>
      </p:sp>
      <p:sp>
        <p:nvSpPr>
          <p:cNvPr id="19" name="TextBox 18">
            <a:extLst>
              <a:ext uri="{FF2B5EF4-FFF2-40B4-BE49-F238E27FC236}">
                <a16:creationId xmlns:a16="http://schemas.microsoft.com/office/drawing/2014/main" id="{9AFB446A-E5EA-EBA6-C658-1F12D97D4F77}"/>
              </a:ext>
            </a:extLst>
          </p:cNvPr>
          <p:cNvSpPr txBox="1"/>
          <p:nvPr/>
        </p:nvSpPr>
        <p:spPr>
          <a:xfrm>
            <a:off x="219577" y="1431604"/>
            <a:ext cx="7859898" cy="8002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white"/>
                </a:solidFill>
                <a:effectLst/>
                <a:uLnTx/>
                <a:uFillTx/>
                <a:latin typeface="Roboto" panose="02000000000000000000" pitchFamily="2" charset="0"/>
                <a:ea typeface="+mn-ea"/>
                <a:cs typeface="+mn-cs"/>
                <a:hlinkClick r:id="rId4">
                  <a:extLst>
                    <a:ext uri="{A12FA001-AC4F-418D-AE19-62706E023703}">
                      <ahyp:hlinkClr xmlns:ahyp="http://schemas.microsoft.com/office/drawing/2018/hyperlinkcolor" val="tx"/>
                    </a:ext>
                  </a:extLst>
                </a:hlinkClick>
              </a:rPr>
              <a:t>'Moderate' Drinking May Not Shorten Life Spans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6" name="TextBox 5">
            <a:extLst>
              <a:ext uri="{FF2B5EF4-FFF2-40B4-BE49-F238E27FC236}">
                <a16:creationId xmlns:a16="http://schemas.microsoft.com/office/drawing/2014/main" id="{4E4BCF8E-B922-7337-61FF-44C76166645F}"/>
              </a:ext>
            </a:extLst>
          </p:cNvPr>
          <p:cNvSpPr txBox="1"/>
          <p:nvPr/>
        </p:nvSpPr>
        <p:spPr>
          <a:xfrm>
            <a:off x="219577" y="2373984"/>
            <a:ext cx="9463509"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white"/>
                </a:solidFill>
                <a:effectLst/>
                <a:uLnTx/>
                <a:uFillTx/>
                <a:latin typeface="Roboto" panose="02000000000000000000" pitchFamily="2" charset="0"/>
                <a:ea typeface="+mn-ea"/>
                <a:cs typeface="+mn-cs"/>
                <a:hlinkClick r:id="rId5">
                  <a:extLst>
                    <a:ext uri="{A12FA001-AC4F-418D-AE19-62706E023703}">
                      <ahyp:hlinkClr xmlns:ahyp="http://schemas.microsoft.com/office/drawing/2018/hyperlinkcolor" val="tx"/>
                    </a:ext>
                  </a:extLst>
                </a:hlinkClick>
              </a:rPr>
              <a:t>Light alcohol consumption won't save us from obesity and diabetes</a:t>
            </a:r>
          </a:p>
        </p:txBody>
      </p:sp>
    </p:spTree>
    <p:extLst>
      <p:ext uri="{BB962C8B-B14F-4D97-AF65-F5344CB8AC3E}">
        <p14:creationId xmlns:p14="http://schemas.microsoft.com/office/powerpoint/2010/main" val="284930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9"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E48E17-AA36-3769-ACBE-0DEFB9B63BB7}"/>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Why Drink?</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CAF12DF-233D-E2BB-B1BF-FF6D27CCB53A}"/>
              </a:ext>
            </a:extLst>
          </p:cNvPr>
          <p:cNvSpPr/>
          <p:nvPr/>
        </p:nvSpPr>
        <p:spPr>
          <a:xfrm>
            <a:off x="342363" y="1050969"/>
            <a:ext cx="10942883" cy="35189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Coping Mechanism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Proverbs 31:1-7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b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6 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Give strong drink to him who is perishing,</a:t>
            </a:r>
            <a:b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And wine to those whose soul is bitter.</a:t>
            </a:r>
            <a:b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b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7 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Let him drink and forget his poverty</a:t>
            </a:r>
            <a:b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And he will not remember his trouble any longer.</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12653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E48E17-AA36-3769-ACBE-0DEFB9B63BB7}"/>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Why Drink?</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CAF12DF-233D-E2BB-B1BF-FF6D27CCB53A}"/>
              </a:ext>
            </a:extLst>
          </p:cNvPr>
          <p:cNvSpPr/>
          <p:nvPr/>
        </p:nvSpPr>
        <p:spPr>
          <a:xfrm>
            <a:off x="342363" y="1050969"/>
            <a:ext cx="10942883" cy="35189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Coping Mechanism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Proverbs 31:1-7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b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6 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Give strong drink to </a:t>
            </a:r>
            <a:r>
              <a:rPr kumimoji="0" lang="en-US" sz="2800" b="1" i="0" u="sng"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him who is perishing</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t>
            </a:r>
            <a:b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And wine to those whose soul is bitter.</a:t>
            </a:r>
            <a:b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b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7 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Let him drink and forget his </a:t>
            </a:r>
            <a:r>
              <a:rPr kumimoji="0" lang="en-US" sz="2800" b="1" i="0" u="sng"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poverty</a:t>
            </a:r>
            <a:b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And he will not remember his trouble any longer.</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006858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E48E17-AA36-3769-ACBE-0DEFB9B63BB7}"/>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Why Drink?</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CAF12DF-233D-E2BB-B1BF-FF6D27CCB53A}"/>
              </a:ext>
            </a:extLst>
          </p:cNvPr>
          <p:cNvSpPr/>
          <p:nvPr/>
        </p:nvSpPr>
        <p:spPr>
          <a:xfrm>
            <a:off x="342363" y="1050969"/>
            <a:ext cx="10942883" cy="58169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Coping Mechanism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Proverbs 31:1-7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“Perish”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panose="02040502050505030304" pitchFamily="18" charset="0"/>
                <a:ea typeface="+mn-ea"/>
                <a:cs typeface="+mn-cs"/>
              </a:rPr>
              <a:t>Prov 1:32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complacency of fools </a:t>
            </a:r>
            <a:r>
              <a:rPr kumimoji="0" lang="en-US" sz="2800" b="1" i="0" u="sng"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will destroy</a:t>
            </a:r>
            <a:r>
              <a:rPr kumimoji="0" lang="en-US" sz="2800" b="0"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them</a:t>
            </a: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panose="02040502050505030304"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panose="02040502050505030304" pitchFamily="18" charset="0"/>
                <a:ea typeface="+mn-ea"/>
                <a:cs typeface="+mn-cs"/>
              </a:rPr>
              <a:t>Prov 10:28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But the hope of the wicked </a:t>
            </a:r>
            <a:r>
              <a:rPr kumimoji="0" lang="en-US" sz="2800" b="1" i="0" u="sng"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will perish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Prov 11:7</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When a wicked man dies, his hope </a:t>
            </a:r>
            <a:r>
              <a:rPr kumimoji="0" lang="en-US" sz="2800" b="1" i="0" u="sng"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will perish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Prov 11:10</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And when the wicked </a:t>
            </a:r>
            <a:r>
              <a:rPr kumimoji="0" lang="en-US" sz="2800" b="1" i="0" u="sng"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perish</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there is joyful shouting.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Prov 19:9</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And he who breathes out lies will </a:t>
            </a:r>
            <a:r>
              <a:rPr kumimoji="0" lang="en-US" sz="2800" b="1" i="0" u="sng"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perish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Prov 21:28</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 false witness will </a:t>
            </a:r>
            <a:r>
              <a:rPr kumimoji="0" lang="en-US" sz="2800" b="1" i="0" u="sng"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perish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Prov 28:28</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But when [the wicked] </a:t>
            </a:r>
            <a:r>
              <a:rPr kumimoji="0" lang="en-US" sz="2800" b="1" i="0" u="sng"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perish</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the righteous increase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Prov 29:3</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But he who befriends harlots </a:t>
            </a:r>
            <a:r>
              <a:rPr kumimoji="0" lang="en-US" sz="2800" b="1" i="0" u="sng"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destroys</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his wealth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0402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E48E17-AA36-3769-ACBE-0DEFB9B63BB7}"/>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Why Drink?</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CAF12DF-233D-E2BB-B1BF-FF6D27CCB53A}"/>
              </a:ext>
            </a:extLst>
          </p:cNvPr>
          <p:cNvSpPr/>
          <p:nvPr/>
        </p:nvSpPr>
        <p:spPr>
          <a:xfrm>
            <a:off x="342363" y="1050969"/>
            <a:ext cx="11734842" cy="53860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Coping Mechanism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Proverbs 31:1-7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“Poverty”	 USED ONLY IN PROVERBS!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Prov 6:11</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Your </a:t>
            </a:r>
            <a:r>
              <a:rPr kumimoji="0" lang="en-US" sz="2800" b="1" i="0" u="sng"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poverty</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will come in like a vagabond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Prov 10:15</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The ruin of the poor is their </a:t>
            </a:r>
            <a:r>
              <a:rPr kumimoji="0" lang="en-US" sz="2800" b="1" i="0" u="sng"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poverty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Prov 13:18</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t>
            </a:r>
            <a:r>
              <a:rPr kumimoji="0" lang="en-US" sz="2800" b="1" i="0" u="sng"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Poverty</a:t>
            </a:r>
            <a:r>
              <a:rPr kumimoji="0" lang="en-US" sz="2800" b="0"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and disgrace come to him who neglects discipline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Prov 24:34</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Then your </a:t>
            </a:r>
            <a:r>
              <a:rPr kumimoji="0" lang="en-US" sz="2800" b="1" i="0" u="sng"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poverty</a:t>
            </a:r>
            <a:r>
              <a:rPr kumimoji="0" lang="en-US" sz="2800" b="0"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will come as a robber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Prov 28:19</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he who pursues empty things will be satisfied with </a:t>
            </a:r>
            <a:r>
              <a:rPr kumimoji="0" lang="en-US" sz="2800" b="1" i="0" u="sng"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poverty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Prov 30:8</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Keep worthlessness and every false word far from 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Give me neither </a:t>
            </a:r>
            <a:r>
              <a:rPr kumimoji="0" lang="en-US" sz="2800" b="1" i="0" u="sng"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poverty</a:t>
            </a:r>
            <a:r>
              <a:rPr kumimoji="0" lang="en-US" sz="2800" b="0"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nor riches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88578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E48E17-AA36-3769-ACBE-0DEFB9B63BB7}"/>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Why Drink?</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CAF12DF-233D-E2BB-B1BF-FF6D27CCB53A}"/>
              </a:ext>
            </a:extLst>
          </p:cNvPr>
          <p:cNvSpPr/>
          <p:nvPr/>
        </p:nvSpPr>
        <p:spPr>
          <a:xfrm>
            <a:off x="342363" y="1050969"/>
            <a:ext cx="10942883" cy="35189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Coping Mechanism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Proverbs 31:1-7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b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6 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Give strong drink to </a:t>
            </a:r>
            <a:r>
              <a:rPr kumimoji="0" lang="en-US" sz="2800" b="1" i="0" u="sng"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him who is perishing</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t>
            </a:r>
            <a:b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And wine to those whose soul is bitter.</a:t>
            </a:r>
            <a:b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br>
            <a:r>
              <a:rPr kumimoji="0" lang="en-US" sz="2800" b="1" i="0" u="none" strike="noStrike" kern="1200" cap="none" spc="0" normalizeH="0" baseline="30000" noProof="0" dirty="0">
                <a:ln>
                  <a:noFill/>
                </a:ln>
                <a:solidFill>
                  <a:prstClr val="white"/>
                </a:solidFill>
                <a:effectLst/>
                <a:uLnTx/>
                <a:uFillTx/>
                <a:latin typeface="Palatino Linotype" panose="02040502050505030304" pitchFamily="18" charset="0"/>
                <a:ea typeface="+mn-ea"/>
                <a:cs typeface="+mn-cs"/>
              </a:rPr>
              <a:t>7 </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Let him drink and forget his </a:t>
            </a:r>
            <a:r>
              <a:rPr kumimoji="0" lang="en-US" sz="2800" b="1" i="0" u="sng"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poverty</a:t>
            </a:r>
            <a:b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And he will not remember his trouble any longer.</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063472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E48E17-AA36-3769-ACBE-0DEFB9B63BB7}"/>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Why Drink?</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CAF12DF-233D-E2BB-B1BF-FF6D27CCB53A}"/>
              </a:ext>
            </a:extLst>
          </p:cNvPr>
          <p:cNvSpPr/>
          <p:nvPr/>
        </p:nvSpPr>
        <p:spPr>
          <a:xfrm>
            <a:off x="342363" y="1050969"/>
            <a:ext cx="11734842"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Coping Mechanism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Escape in Alcohol is not how God’s People Cope</a:t>
            </a:r>
            <a:endPar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053751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E48E17-AA36-3769-ACBE-0DEFB9B63BB7}"/>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Why Drink?</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CAF12DF-233D-E2BB-B1BF-FF6D27CCB53A}"/>
              </a:ext>
            </a:extLst>
          </p:cNvPr>
          <p:cNvSpPr/>
          <p:nvPr/>
        </p:nvSpPr>
        <p:spPr>
          <a:xfrm>
            <a:off x="342363" y="1050969"/>
            <a:ext cx="1173484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Entertainment</a:t>
            </a:r>
          </a:p>
        </p:txBody>
      </p:sp>
      <p:sp>
        <p:nvSpPr>
          <p:cNvPr id="3" name="Rectangle 2">
            <a:extLst>
              <a:ext uri="{FF2B5EF4-FFF2-40B4-BE49-F238E27FC236}">
                <a16:creationId xmlns:a16="http://schemas.microsoft.com/office/drawing/2014/main" id="{7EE994BB-E72C-6AC6-66F0-7A6479CFDFD9}"/>
              </a:ext>
            </a:extLst>
          </p:cNvPr>
          <p:cNvSpPr>
            <a:spLocks noChangeArrowheads="1"/>
          </p:cNvSpPr>
          <p:nvPr/>
        </p:nvSpPr>
        <p:spPr bwMode="auto">
          <a:xfrm>
            <a:off x="486559" y="1871969"/>
            <a:ext cx="10317768" cy="22467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Ephesians 4:18-19</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And do not get drunk with wine, for that is dissipation, but be filled with the Spirit, speaking to one another in psalms and hymns and spiritual songs, singing and making melody with your heart to the Lord</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10751CC8-4103-F80C-7E38-EEA5A6248F93}"/>
              </a:ext>
            </a:extLst>
          </p:cNvPr>
          <p:cNvSpPr txBox="1"/>
          <p:nvPr/>
        </p:nvSpPr>
        <p:spPr>
          <a:xfrm>
            <a:off x="486559" y="4442684"/>
            <a:ext cx="10317767" cy="181588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1 Peter 4</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3 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For the time already past is sufficient for you to have worked out the desire of the Gentiles, having pursued a course of </a:t>
            </a:r>
            <a:r>
              <a:rPr kumimoji="0" lang="en-US" sz="28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sensuality, lusts, drunkenness, carousing, drinking parties</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and abominable idolatries.</a:t>
            </a:r>
          </a:p>
        </p:txBody>
      </p:sp>
    </p:spTree>
    <p:extLst>
      <p:ext uri="{BB962C8B-B14F-4D97-AF65-F5344CB8AC3E}">
        <p14:creationId xmlns:p14="http://schemas.microsoft.com/office/powerpoint/2010/main" val="52089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E48E17-AA36-3769-ACBE-0DEFB9B63BB7}"/>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Why Drink?</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CAF12DF-233D-E2BB-B1BF-FF6D27CCB53A}"/>
              </a:ext>
            </a:extLst>
          </p:cNvPr>
          <p:cNvSpPr/>
          <p:nvPr/>
        </p:nvSpPr>
        <p:spPr>
          <a:xfrm>
            <a:off x="342363" y="1050969"/>
            <a:ext cx="11734842"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Entertainment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Alcohol is not how God’s People Seek Entertainment</a:t>
            </a:r>
          </a:p>
        </p:txBody>
      </p:sp>
    </p:spTree>
    <p:extLst>
      <p:ext uri="{BB962C8B-B14F-4D97-AF65-F5344CB8AC3E}">
        <p14:creationId xmlns:p14="http://schemas.microsoft.com/office/powerpoint/2010/main" val="2148945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E48E17-AA36-3769-ACBE-0DEFB9B63BB7}"/>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Big Picture Perspective</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38CDD9F-0205-D82D-6ADD-14C6A353C1C4}"/>
              </a:ext>
            </a:extLst>
          </p:cNvPr>
          <p:cNvSpPr txBox="1"/>
          <p:nvPr/>
        </p:nvSpPr>
        <p:spPr>
          <a:xfrm>
            <a:off x="249071" y="1239503"/>
            <a:ext cx="7830403" cy="9541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2 Timothy 4</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 have fought the good fight, I have finished the course, I have kept the faith.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60134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E48E17-AA36-3769-ACBE-0DEFB9B63BB7}"/>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Big Picture Perspective</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38CDD9F-0205-D82D-6ADD-14C6A353C1C4}"/>
              </a:ext>
            </a:extLst>
          </p:cNvPr>
          <p:cNvSpPr txBox="1"/>
          <p:nvPr/>
        </p:nvSpPr>
        <p:spPr>
          <a:xfrm>
            <a:off x="249071" y="1239503"/>
            <a:ext cx="7830403" cy="9541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2 Timothy 4</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 have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fought the good fight</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 have finished the course, I have kept the faith.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 name="TextBox 1">
            <a:extLst>
              <a:ext uri="{FF2B5EF4-FFF2-40B4-BE49-F238E27FC236}">
                <a16:creationId xmlns:a16="http://schemas.microsoft.com/office/drawing/2014/main" id="{25588D22-862D-7843-07F3-5343F2B25757}"/>
              </a:ext>
            </a:extLst>
          </p:cNvPr>
          <p:cNvSpPr txBox="1"/>
          <p:nvPr/>
        </p:nvSpPr>
        <p:spPr>
          <a:xfrm>
            <a:off x="736979" y="2397948"/>
            <a:ext cx="8707272"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Let’s ask ourselves,</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1" u="none" strike="noStrike" kern="1200" cap="none" spc="0" normalizeH="0" baseline="0" noProof="0" dirty="0">
                <a:ln>
                  <a:noFill/>
                </a:ln>
                <a:solidFill>
                  <a:prstClr val="white"/>
                </a:solidFill>
                <a:effectLst/>
                <a:uLnTx/>
                <a:uFillTx/>
                <a:latin typeface="Calibri" panose="020F0502020204030204"/>
                <a:ea typeface="+mn-ea"/>
                <a:cs typeface="+mn-cs"/>
              </a:rPr>
              <a:t>“Will I be able to say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What does that mean?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34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A470AD-DDAE-74D8-AF41-3A57EA8F2861}"/>
              </a:ext>
            </a:extLst>
          </p:cNvPr>
          <p:cNvPicPr>
            <a:picLocks noChangeAspect="1"/>
          </p:cNvPicPr>
          <p:nvPr/>
        </p:nvPicPr>
        <p:blipFill rotWithShape="1">
          <a:blip r:embed="rId2"/>
          <a:srcRect t="5684" r="57798" b="34613"/>
          <a:stretch/>
        </p:blipFill>
        <p:spPr>
          <a:xfrm>
            <a:off x="13647" y="931270"/>
            <a:ext cx="12147963" cy="5524121"/>
          </a:xfrm>
          <a:prstGeom prst="rect">
            <a:avLst/>
          </a:prstGeom>
        </p:spPr>
      </p:pic>
      <p:sp>
        <p:nvSpPr>
          <p:cNvPr id="4" name="Rectangle 3">
            <a:extLst>
              <a:ext uri="{FF2B5EF4-FFF2-40B4-BE49-F238E27FC236}">
                <a16:creationId xmlns:a16="http://schemas.microsoft.com/office/drawing/2014/main" id="{CF8EAC2D-54E8-CF56-A65D-C24CF2CD864B}"/>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Alcohol in the headlines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70CC4D6-A8B6-5511-63DA-16F430DA595A}"/>
              </a:ext>
            </a:extLst>
          </p:cNvPr>
          <p:cNvSpPr txBox="1"/>
          <p:nvPr/>
        </p:nvSpPr>
        <p:spPr>
          <a:xfrm>
            <a:off x="700585" y="6041633"/>
            <a:ext cx="1149141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https://slate.com/technology/2023/04/alcohol-wine-drinking-healthy-dangerous-study.html</a:t>
            </a:r>
          </a:p>
        </p:txBody>
      </p:sp>
    </p:spTree>
    <p:extLst>
      <p:ext uri="{BB962C8B-B14F-4D97-AF65-F5344CB8AC3E}">
        <p14:creationId xmlns:p14="http://schemas.microsoft.com/office/powerpoint/2010/main" val="1674741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E48E17-AA36-3769-ACBE-0DEFB9B63BB7}"/>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Big Picture Perspective</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38CDD9F-0205-D82D-6ADD-14C6A353C1C4}"/>
              </a:ext>
            </a:extLst>
          </p:cNvPr>
          <p:cNvSpPr txBox="1"/>
          <p:nvPr/>
        </p:nvSpPr>
        <p:spPr>
          <a:xfrm>
            <a:off x="249071" y="1239503"/>
            <a:ext cx="7830403" cy="9541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2 Timothy 4</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 have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fought the good fight</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 have finished the course, I have kept the faith.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5" name="TextBox 4">
            <a:extLst>
              <a:ext uri="{FF2B5EF4-FFF2-40B4-BE49-F238E27FC236}">
                <a16:creationId xmlns:a16="http://schemas.microsoft.com/office/drawing/2014/main" id="{32EC51DF-DAE6-CE57-F727-7CC6084EA6E8}"/>
              </a:ext>
            </a:extLst>
          </p:cNvPr>
          <p:cNvSpPr txBox="1"/>
          <p:nvPr/>
        </p:nvSpPr>
        <p:spPr>
          <a:xfrm>
            <a:off x="249071" y="2372262"/>
            <a:ext cx="10014045" cy="9541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1 Peter 2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Beloved, I urge you as sojourners and exiles to abstain from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fleshly lusts which wage war against the soul</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8" name="TextBox 7">
            <a:extLst>
              <a:ext uri="{FF2B5EF4-FFF2-40B4-BE49-F238E27FC236}">
                <a16:creationId xmlns:a16="http://schemas.microsoft.com/office/drawing/2014/main" id="{CC4159C0-4ED9-A58D-88C1-5F374F7D74EB}"/>
              </a:ext>
            </a:extLst>
          </p:cNvPr>
          <p:cNvSpPr txBox="1"/>
          <p:nvPr/>
        </p:nvSpPr>
        <p:spPr>
          <a:xfrm>
            <a:off x="2452048" y="3526332"/>
            <a:ext cx="7579057"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Does drinking help you resist fleshly lusts which wage war against the soul?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Does it improve your self control?</a:t>
            </a:r>
          </a:p>
        </p:txBody>
      </p:sp>
    </p:spTree>
    <p:extLst>
      <p:ext uri="{BB962C8B-B14F-4D97-AF65-F5344CB8AC3E}">
        <p14:creationId xmlns:p14="http://schemas.microsoft.com/office/powerpoint/2010/main" val="156970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E48E17-AA36-3769-ACBE-0DEFB9B63BB7}"/>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Big Picture Perspective</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38CDD9F-0205-D82D-6ADD-14C6A353C1C4}"/>
              </a:ext>
            </a:extLst>
          </p:cNvPr>
          <p:cNvSpPr txBox="1"/>
          <p:nvPr/>
        </p:nvSpPr>
        <p:spPr>
          <a:xfrm>
            <a:off x="249071" y="1239503"/>
            <a:ext cx="7830403" cy="9541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2 Timothy 4</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 have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fought the good fight</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 have finished the course, I have kept the faith.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5" name="TextBox 4">
            <a:extLst>
              <a:ext uri="{FF2B5EF4-FFF2-40B4-BE49-F238E27FC236}">
                <a16:creationId xmlns:a16="http://schemas.microsoft.com/office/drawing/2014/main" id="{32EC51DF-DAE6-CE57-F727-7CC6084EA6E8}"/>
              </a:ext>
            </a:extLst>
          </p:cNvPr>
          <p:cNvSpPr txBox="1"/>
          <p:nvPr/>
        </p:nvSpPr>
        <p:spPr>
          <a:xfrm>
            <a:off x="249071" y="2372262"/>
            <a:ext cx="10014045" cy="9541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1 Peter 2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Beloved, I urge you as sojourners and exiles to abstain from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fleshly lusts which wage war against the soul</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3" name="TextBox 2">
            <a:extLst>
              <a:ext uri="{FF2B5EF4-FFF2-40B4-BE49-F238E27FC236}">
                <a16:creationId xmlns:a16="http://schemas.microsoft.com/office/drawing/2014/main" id="{7C92425B-A146-3D02-4DB6-C32F6FA1B37B}"/>
              </a:ext>
            </a:extLst>
          </p:cNvPr>
          <p:cNvSpPr txBox="1"/>
          <p:nvPr/>
        </p:nvSpPr>
        <p:spPr>
          <a:xfrm>
            <a:off x="249071" y="3491373"/>
            <a:ext cx="11638129" cy="1384995"/>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Galatians 5</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I say, walk by the Spirit and you will not carry out the desire of the flesh.</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the flesh sets its desire against the Spirit, and the Spirit against the flesh; for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these are in opposition to one another</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6" name="TextBox 5">
            <a:extLst>
              <a:ext uri="{FF2B5EF4-FFF2-40B4-BE49-F238E27FC236}">
                <a16:creationId xmlns:a16="http://schemas.microsoft.com/office/drawing/2014/main" id="{54CDCA69-E97D-BCBB-C78D-7A43A65FE701}"/>
              </a:ext>
            </a:extLst>
          </p:cNvPr>
          <p:cNvSpPr txBox="1"/>
          <p:nvPr/>
        </p:nvSpPr>
        <p:spPr>
          <a:xfrm>
            <a:off x="2552131" y="5079888"/>
            <a:ext cx="7579057"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Does drinking help you walk by the Spirit rather than obeying the desire of the flesh?</a:t>
            </a:r>
          </a:p>
        </p:txBody>
      </p:sp>
    </p:spTree>
    <p:extLst>
      <p:ext uri="{BB962C8B-B14F-4D97-AF65-F5344CB8AC3E}">
        <p14:creationId xmlns:p14="http://schemas.microsoft.com/office/powerpoint/2010/main" val="178827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E48E17-AA36-3769-ACBE-0DEFB9B63BB7}"/>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Big Picture Perspective</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38CDD9F-0205-D82D-6ADD-14C6A353C1C4}"/>
              </a:ext>
            </a:extLst>
          </p:cNvPr>
          <p:cNvSpPr txBox="1"/>
          <p:nvPr/>
        </p:nvSpPr>
        <p:spPr>
          <a:xfrm>
            <a:off x="249071" y="1239503"/>
            <a:ext cx="7830403" cy="9541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2 Timothy 4</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 have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fought the good fight</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 have finished the course, I have kept the faith.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5" name="TextBox 4">
            <a:extLst>
              <a:ext uri="{FF2B5EF4-FFF2-40B4-BE49-F238E27FC236}">
                <a16:creationId xmlns:a16="http://schemas.microsoft.com/office/drawing/2014/main" id="{32EC51DF-DAE6-CE57-F727-7CC6084EA6E8}"/>
              </a:ext>
            </a:extLst>
          </p:cNvPr>
          <p:cNvSpPr txBox="1"/>
          <p:nvPr/>
        </p:nvSpPr>
        <p:spPr>
          <a:xfrm>
            <a:off x="249071" y="2372262"/>
            <a:ext cx="10014045" cy="9541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1 Peter 2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Beloved, I urge you as sojourners and exiles to abstain from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fleshly lusts which wage war against the soul</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3" name="TextBox 2">
            <a:extLst>
              <a:ext uri="{FF2B5EF4-FFF2-40B4-BE49-F238E27FC236}">
                <a16:creationId xmlns:a16="http://schemas.microsoft.com/office/drawing/2014/main" id="{7C92425B-A146-3D02-4DB6-C32F6FA1B37B}"/>
              </a:ext>
            </a:extLst>
          </p:cNvPr>
          <p:cNvSpPr txBox="1"/>
          <p:nvPr/>
        </p:nvSpPr>
        <p:spPr>
          <a:xfrm>
            <a:off x="249071" y="3491373"/>
            <a:ext cx="11638129" cy="3108543"/>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Galatians 5</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I say, walk by the Spirit and you will not carry out the desire of the flesh.</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the flesh sets its desire against the Spirit, and the Spirit against the flesh; for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these are in opposition to one another</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19 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Now the deeds of the flesh are evident, which are: sexual immorality, impurity, sensuality,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20 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idolatry, sorcery, enmities, strife, jealousy, outbursts of anger, selfish ambition, dissensions, factions,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envying, drunkenness, carousing, and things like these</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 name="TextBox 1">
            <a:extLst>
              <a:ext uri="{FF2B5EF4-FFF2-40B4-BE49-F238E27FC236}">
                <a16:creationId xmlns:a16="http://schemas.microsoft.com/office/drawing/2014/main" id="{9967DA0D-D7AF-8B0F-4EBC-1D8E2E0064B4}"/>
              </a:ext>
            </a:extLst>
          </p:cNvPr>
          <p:cNvSpPr txBox="1"/>
          <p:nvPr/>
        </p:nvSpPr>
        <p:spPr>
          <a:xfrm>
            <a:off x="736979" y="3525796"/>
            <a:ext cx="7779224" cy="1754326"/>
          </a:xfrm>
          <a:prstGeom prst="rect">
            <a:avLst/>
          </a:prstGeom>
          <a:solidFill>
            <a:schemeClr val="tx1">
              <a:alpha val="7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Stencil" panose="040409050D0802020404" pitchFamily="82" charset="0"/>
                <a:ea typeface="+mn-ea"/>
                <a:cs typeface="+mn-cs"/>
              </a:rPr>
              <a:t>Does drinking reduce the likelihood of these behaviors?</a:t>
            </a:r>
          </a:p>
        </p:txBody>
      </p:sp>
    </p:spTree>
    <p:extLst>
      <p:ext uri="{BB962C8B-B14F-4D97-AF65-F5344CB8AC3E}">
        <p14:creationId xmlns:p14="http://schemas.microsoft.com/office/powerpoint/2010/main" val="190047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E48E17-AA36-3769-ACBE-0DEFB9B63BB7}"/>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Big Picture Perspective</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38CDD9F-0205-D82D-6ADD-14C6A353C1C4}"/>
              </a:ext>
            </a:extLst>
          </p:cNvPr>
          <p:cNvSpPr txBox="1"/>
          <p:nvPr/>
        </p:nvSpPr>
        <p:spPr>
          <a:xfrm>
            <a:off x="249071" y="1239503"/>
            <a:ext cx="7830403" cy="9541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2 Timothy 4</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 have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fought the good fight</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 have finished the course, I have kept the faith.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5" name="TextBox 4">
            <a:extLst>
              <a:ext uri="{FF2B5EF4-FFF2-40B4-BE49-F238E27FC236}">
                <a16:creationId xmlns:a16="http://schemas.microsoft.com/office/drawing/2014/main" id="{32EC51DF-DAE6-CE57-F727-7CC6084EA6E8}"/>
              </a:ext>
            </a:extLst>
          </p:cNvPr>
          <p:cNvSpPr txBox="1"/>
          <p:nvPr/>
        </p:nvSpPr>
        <p:spPr>
          <a:xfrm>
            <a:off x="249071" y="2372262"/>
            <a:ext cx="10014045" cy="9541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1 Peter 2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Beloved, I urge you as sojourners and exiles to abstain from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fleshly lusts which wage war against the soul</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3" name="TextBox 2">
            <a:extLst>
              <a:ext uri="{FF2B5EF4-FFF2-40B4-BE49-F238E27FC236}">
                <a16:creationId xmlns:a16="http://schemas.microsoft.com/office/drawing/2014/main" id="{7C92425B-A146-3D02-4DB6-C32F6FA1B37B}"/>
              </a:ext>
            </a:extLst>
          </p:cNvPr>
          <p:cNvSpPr txBox="1"/>
          <p:nvPr/>
        </p:nvSpPr>
        <p:spPr>
          <a:xfrm>
            <a:off x="249071" y="3491373"/>
            <a:ext cx="11638129" cy="1384995"/>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Galatians 5</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I say, walk by the Spirit and you will not carry out the desire of the flesh.</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the flesh sets its desire against the Spirit, and the Spirit against the flesh; for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these are in opposition to one another</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8" name="TextBox 7">
            <a:extLst>
              <a:ext uri="{FF2B5EF4-FFF2-40B4-BE49-F238E27FC236}">
                <a16:creationId xmlns:a16="http://schemas.microsoft.com/office/drawing/2014/main" id="{D92F5B58-B2E4-9E0A-CB5B-71A8FC1C1EAC}"/>
              </a:ext>
            </a:extLst>
          </p:cNvPr>
          <p:cNvSpPr txBox="1"/>
          <p:nvPr/>
        </p:nvSpPr>
        <p:spPr>
          <a:xfrm>
            <a:off x="249071" y="5042118"/>
            <a:ext cx="11900848" cy="181588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2 Corinthians 10</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the weapons of our warfare are not of the flesh, but divinely powerful for the tearing down of strongholds,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as we tear down speculations and every lofty thing raised up against the knowledge of God, and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take every thought captive to the obedience of Christ</a:t>
            </a:r>
            <a:endParaRPr kumimoji="0" lang="en-US" sz="28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9" name="TextBox 8">
            <a:extLst>
              <a:ext uri="{FF2B5EF4-FFF2-40B4-BE49-F238E27FC236}">
                <a16:creationId xmlns:a16="http://schemas.microsoft.com/office/drawing/2014/main" id="{75689C42-ED3C-AADE-6554-D6434E342B83}"/>
              </a:ext>
            </a:extLst>
          </p:cNvPr>
          <p:cNvSpPr txBox="1"/>
          <p:nvPr/>
        </p:nvSpPr>
        <p:spPr>
          <a:xfrm>
            <a:off x="3684896" y="5438746"/>
            <a:ext cx="7933898" cy="984885"/>
          </a:xfrm>
          <a:prstGeom prst="rect">
            <a:avLst/>
          </a:prstGeom>
          <a:solidFill>
            <a:schemeClr val="tx1"/>
          </a:solidFill>
        </p:spPr>
        <p:txBody>
          <a:bodyPr wrap="square" t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Does drinking assist in bringing every thought captive to the obedience of Christ?</a:t>
            </a:r>
          </a:p>
        </p:txBody>
      </p:sp>
    </p:spTree>
    <p:extLst>
      <p:ext uri="{BB962C8B-B14F-4D97-AF65-F5344CB8AC3E}">
        <p14:creationId xmlns:p14="http://schemas.microsoft.com/office/powerpoint/2010/main" val="327970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E48E17-AA36-3769-ACBE-0DEFB9B63BB7}"/>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Big Picture Perspective</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38CDD9F-0205-D82D-6ADD-14C6A353C1C4}"/>
              </a:ext>
            </a:extLst>
          </p:cNvPr>
          <p:cNvSpPr txBox="1"/>
          <p:nvPr/>
        </p:nvSpPr>
        <p:spPr>
          <a:xfrm>
            <a:off x="249071" y="1239503"/>
            <a:ext cx="7830403" cy="9541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2 Timothy 4</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 have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fought the good fight</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 have finished the course, I have kept the faith.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318900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 graph plotting &quot;cardiovascular outcomes&quot; and &quot;drinks,&quot; with a J-shaped positive correlation between the two.">
            <a:extLst>
              <a:ext uri="{FF2B5EF4-FFF2-40B4-BE49-F238E27FC236}">
                <a16:creationId xmlns:a16="http://schemas.microsoft.com/office/drawing/2014/main" id="{45093394-F063-2978-45F5-8696793B5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F8EAC2D-54E8-CF56-A65D-C24CF2CD864B}"/>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Alcohol in the headlines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71F34FB-E714-E20B-35A5-D49CDA256E83}"/>
              </a:ext>
            </a:extLst>
          </p:cNvPr>
          <p:cNvSpPr txBox="1"/>
          <p:nvPr/>
        </p:nvSpPr>
        <p:spPr>
          <a:xfrm>
            <a:off x="2188529" y="1419365"/>
            <a:ext cx="696024" cy="5428311"/>
          </a:xfrm>
          <a:prstGeom prst="rect">
            <a:avLst/>
          </a:prstGeom>
          <a:solidFill>
            <a:srgbClr val="C00000">
              <a:alpha val="50000"/>
            </a:srgbClr>
          </a:solidFill>
        </p:spPr>
        <p:txBody>
          <a:bodyPr vert="wordArtVert" wrap="squar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ABSTINENCE</a:t>
            </a:r>
          </a:p>
        </p:txBody>
      </p:sp>
      <p:sp>
        <p:nvSpPr>
          <p:cNvPr id="5" name="TextBox 4">
            <a:extLst>
              <a:ext uri="{FF2B5EF4-FFF2-40B4-BE49-F238E27FC236}">
                <a16:creationId xmlns:a16="http://schemas.microsoft.com/office/drawing/2014/main" id="{55EE6E42-E668-4AC9-D970-07AF2D4EBDB1}"/>
              </a:ext>
            </a:extLst>
          </p:cNvPr>
          <p:cNvSpPr txBox="1"/>
          <p:nvPr/>
        </p:nvSpPr>
        <p:spPr>
          <a:xfrm>
            <a:off x="2859547" y="1421640"/>
            <a:ext cx="696024" cy="5428311"/>
          </a:xfrm>
          <a:prstGeom prst="rect">
            <a:avLst/>
          </a:prstGeom>
          <a:solidFill>
            <a:srgbClr val="C00000">
              <a:alpha val="50000"/>
            </a:srgbClr>
          </a:solidFill>
        </p:spPr>
        <p:txBody>
          <a:bodyPr vert="wordArtVert" wrap="squar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MODERATION</a:t>
            </a:r>
          </a:p>
        </p:txBody>
      </p:sp>
      <p:sp>
        <p:nvSpPr>
          <p:cNvPr id="6" name="Arrow: Up 5">
            <a:extLst>
              <a:ext uri="{FF2B5EF4-FFF2-40B4-BE49-F238E27FC236}">
                <a16:creationId xmlns:a16="http://schemas.microsoft.com/office/drawing/2014/main" id="{24FF1FCE-5C35-9B7E-A4AC-8392621CFAFC}"/>
              </a:ext>
            </a:extLst>
          </p:cNvPr>
          <p:cNvSpPr/>
          <p:nvPr/>
        </p:nvSpPr>
        <p:spPr>
          <a:xfrm>
            <a:off x="1119116" y="1419366"/>
            <a:ext cx="696024" cy="3916908"/>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WORSE</a:t>
            </a:r>
          </a:p>
        </p:txBody>
      </p:sp>
      <p:sp>
        <p:nvSpPr>
          <p:cNvPr id="8" name="Arrow: Up 7">
            <a:extLst>
              <a:ext uri="{FF2B5EF4-FFF2-40B4-BE49-F238E27FC236}">
                <a16:creationId xmlns:a16="http://schemas.microsoft.com/office/drawing/2014/main" id="{773FD57D-F94A-60A1-F3DB-331293F82D96}"/>
              </a:ext>
            </a:extLst>
          </p:cNvPr>
          <p:cNvSpPr/>
          <p:nvPr/>
        </p:nvSpPr>
        <p:spPr>
          <a:xfrm rot="5400000">
            <a:off x="5283958" y="4693606"/>
            <a:ext cx="696024" cy="3916908"/>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MORE</a:t>
            </a:r>
          </a:p>
        </p:txBody>
      </p:sp>
    </p:spTree>
    <p:extLst>
      <p:ext uri="{BB962C8B-B14F-4D97-AF65-F5344CB8AC3E}">
        <p14:creationId xmlns:p14="http://schemas.microsoft.com/office/powerpoint/2010/main" val="176638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 graph plotting &quot;cardiovascular outcomes&quot; and &quot;drinks,&quot; with a J-shaped positive correlation between the two.">
            <a:extLst>
              <a:ext uri="{FF2B5EF4-FFF2-40B4-BE49-F238E27FC236}">
                <a16:creationId xmlns:a16="http://schemas.microsoft.com/office/drawing/2014/main" id="{45093394-F063-2978-45F5-8696793B5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F8EAC2D-54E8-CF56-A65D-C24CF2CD864B}"/>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Alcohol in the headlines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5" name="Picture 2" descr="A graph plotting &quot;cardiovascular outcomes&quot; and &quot;drinks,&quot; with a J-shaped positive correlation between the two.">
            <a:extLst>
              <a:ext uri="{FF2B5EF4-FFF2-40B4-BE49-F238E27FC236}">
                <a16:creationId xmlns:a16="http://schemas.microsoft.com/office/drawing/2014/main" id="{84C875A4-D3B0-8A03-C833-62778A31C8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87" t="61353" r="67714" b="19426"/>
          <a:stretch/>
        </p:blipFill>
        <p:spPr bwMode="auto">
          <a:xfrm rot="948003">
            <a:off x="3032926" y="4612618"/>
            <a:ext cx="689114" cy="13181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graph plotting &quot;cardiovascular outcomes&quot; and &quot;drinks,&quot; with a J-shaped positive correlation between the two.">
            <a:extLst>
              <a:ext uri="{FF2B5EF4-FFF2-40B4-BE49-F238E27FC236}">
                <a16:creationId xmlns:a16="http://schemas.microsoft.com/office/drawing/2014/main" id="{A95902AC-E000-2B50-32E8-2A19453520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36" t="40483" r="77725" b="34447"/>
          <a:stretch/>
        </p:blipFill>
        <p:spPr bwMode="auto">
          <a:xfrm>
            <a:off x="2213288" y="3921276"/>
            <a:ext cx="798609" cy="156298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Up 6">
            <a:extLst>
              <a:ext uri="{FF2B5EF4-FFF2-40B4-BE49-F238E27FC236}">
                <a16:creationId xmlns:a16="http://schemas.microsoft.com/office/drawing/2014/main" id="{977185F3-97B4-B807-0FF6-2A2114F5257E}"/>
              </a:ext>
            </a:extLst>
          </p:cNvPr>
          <p:cNvSpPr/>
          <p:nvPr/>
        </p:nvSpPr>
        <p:spPr>
          <a:xfrm>
            <a:off x="1119116" y="1419366"/>
            <a:ext cx="696024" cy="3916908"/>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WORSE</a:t>
            </a:r>
          </a:p>
        </p:txBody>
      </p:sp>
      <p:sp>
        <p:nvSpPr>
          <p:cNvPr id="8" name="Arrow: Up 7">
            <a:extLst>
              <a:ext uri="{FF2B5EF4-FFF2-40B4-BE49-F238E27FC236}">
                <a16:creationId xmlns:a16="http://schemas.microsoft.com/office/drawing/2014/main" id="{50A35EA7-FDFB-304C-0C48-BF18171F67F5}"/>
              </a:ext>
            </a:extLst>
          </p:cNvPr>
          <p:cNvSpPr/>
          <p:nvPr/>
        </p:nvSpPr>
        <p:spPr>
          <a:xfrm rot="5400000">
            <a:off x="5283958" y="4693606"/>
            <a:ext cx="696024" cy="3916908"/>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MORE</a:t>
            </a:r>
          </a:p>
        </p:txBody>
      </p:sp>
    </p:spTree>
    <p:extLst>
      <p:ext uri="{BB962C8B-B14F-4D97-AF65-F5344CB8AC3E}">
        <p14:creationId xmlns:p14="http://schemas.microsoft.com/office/powerpoint/2010/main" val="3262507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 graph plotting &quot;cardiovascular outcomes&quot; and &quot;drinks,&quot; with a J-shaped positive correlation between the two.">
            <a:extLst>
              <a:ext uri="{FF2B5EF4-FFF2-40B4-BE49-F238E27FC236}">
                <a16:creationId xmlns:a16="http://schemas.microsoft.com/office/drawing/2014/main" id="{45093394-F063-2978-45F5-8696793B5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F8EAC2D-54E8-CF56-A65D-C24CF2CD864B}"/>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Alcohol in the headlines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2889125-2FC4-586E-1FEC-A035DA5D8594}"/>
              </a:ext>
            </a:extLst>
          </p:cNvPr>
          <p:cNvSpPr txBox="1"/>
          <p:nvPr/>
        </p:nvSpPr>
        <p:spPr>
          <a:xfrm>
            <a:off x="3985146" y="2169994"/>
            <a:ext cx="4244454" cy="584775"/>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But that’s not the issue</a:t>
            </a:r>
          </a:p>
        </p:txBody>
      </p:sp>
    </p:spTree>
    <p:extLst>
      <p:ext uri="{BB962C8B-B14F-4D97-AF65-F5344CB8AC3E}">
        <p14:creationId xmlns:p14="http://schemas.microsoft.com/office/powerpoint/2010/main" val="3701596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 graph plotting &quot;cardiovascular outcomes&quot; and &quot;drinks,&quot; with a J-shaped positive correlation between the two.">
            <a:extLst>
              <a:ext uri="{FF2B5EF4-FFF2-40B4-BE49-F238E27FC236}">
                <a16:creationId xmlns:a16="http://schemas.microsoft.com/office/drawing/2014/main" id="{45093394-F063-2978-45F5-8696793B5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F8EAC2D-54E8-CF56-A65D-C24CF2CD864B}"/>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Alcohol in the headlines</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2889125-2FC4-586E-1FEC-A035DA5D8594}"/>
              </a:ext>
            </a:extLst>
          </p:cNvPr>
          <p:cNvSpPr txBox="1"/>
          <p:nvPr/>
        </p:nvSpPr>
        <p:spPr>
          <a:xfrm>
            <a:off x="3000221" y="2169994"/>
            <a:ext cx="6214305" cy="3046988"/>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If that were the issue,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1 Timothy 5:23 would settle 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No longer drink water only, but use a little wine for the sake of your stomach and your frequent ailments.</a:t>
            </a:r>
          </a:p>
        </p:txBody>
      </p:sp>
    </p:spTree>
    <p:extLst>
      <p:ext uri="{BB962C8B-B14F-4D97-AF65-F5344CB8AC3E}">
        <p14:creationId xmlns:p14="http://schemas.microsoft.com/office/powerpoint/2010/main" val="1058547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8EAC2D-54E8-CF56-A65D-C24CF2CD864B}"/>
              </a:ext>
            </a:extLst>
          </p:cNvPr>
          <p:cNvSpPr/>
          <p:nvPr/>
        </p:nvSpPr>
        <p:spPr>
          <a:xfrm>
            <a:off x="0" y="0"/>
            <a:ext cx="12192000" cy="876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But that’s not the Issue</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2889125-2FC4-586E-1FEC-A035DA5D8594}"/>
              </a:ext>
            </a:extLst>
          </p:cNvPr>
          <p:cNvSpPr txBox="1"/>
          <p:nvPr/>
        </p:nvSpPr>
        <p:spPr>
          <a:xfrm>
            <a:off x="0" y="1460306"/>
            <a:ext cx="12162335" cy="5016758"/>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A wife distraught due to husband’s drinking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A husband distraught due to wife’s drinking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Bad decisions concerning driving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Bad behavior in disagreements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Bad decisions concerning sexual conduct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82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2186</Words>
  <Application>Microsoft Office PowerPoint</Application>
  <PresentationFormat>Widescreen</PresentationFormat>
  <Paragraphs>195</Paragraphs>
  <Slides>44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Calibri Light</vt:lpstr>
      <vt:lpstr>Constantia</vt:lpstr>
      <vt:lpstr>Helvetica</vt:lpstr>
      <vt:lpstr>Palatino Linotype</vt:lpstr>
      <vt:lpstr>Roboto</vt:lpstr>
      <vt:lpstr>Stencil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Exton Class</dc:creator>
  <cp:lastModifiedBy>Exton Class</cp:lastModifiedBy>
  <cp:revision>1</cp:revision>
  <dcterms:created xsi:type="dcterms:W3CDTF">2023-07-02T16:10:10Z</dcterms:created>
  <dcterms:modified xsi:type="dcterms:W3CDTF">2023-07-02T16:10:34Z</dcterms:modified>
</cp:coreProperties>
</file>