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3"/>
  </p:notesMasterIdLst>
  <p:sldIdLst>
    <p:sldId id="394" r:id="rId2"/>
    <p:sldId id="395" r:id="rId3"/>
    <p:sldId id="396" r:id="rId4"/>
    <p:sldId id="397" r:id="rId5"/>
    <p:sldId id="350" r:id="rId6"/>
    <p:sldId id="318" r:id="rId7"/>
    <p:sldId id="390" r:id="rId8"/>
    <p:sldId id="391" r:id="rId9"/>
    <p:sldId id="392" r:id="rId10"/>
    <p:sldId id="393" r:id="rId11"/>
    <p:sldId id="389" r:id="rId12"/>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55461" autoAdjust="0"/>
  </p:normalViewPr>
  <p:slideViewPr>
    <p:cSldViewPr>
      <p:cViewPr varScale="1">
        <p:scale>
          <a:sx n="57" d="100"/>
          <a:sy n="57" d="100"/>
        </p:scale>
        <p:origin x="1998"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378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6" name="Rectangle 4"/>
          <p:cNvSpPr>
            <a:spLocks noGrp="1" noRot="1" noChangeAspect="1" noChangeArrowheads="1" noTextEdit="1"/>
          </p:cNvSpPr>
          <p:nvPr>
            <p:ph type="sldImg" idx="2"/>
          </p:nvPr>
        </p:nvSpPr>
        <p:spPr bwMode="auto">
          <a:xfrm>
            <a:off x="320634" y="223338"/>
            <a:ext cx="6781800" cy="3886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357" name="Rectangle 5"/>
          <p:cNvSpPr>
            <a:spLocks noGrp="1" noChangeArrowheads="1"/>
          </p:cNvSpPr>
          <p:nvPr>
            <p:ph type="body" sz="quarter" idx="3"/>
          </p:nvPr>
        </p:nvSpPr>
        <p:spPr bwMode="auto">
          <a:xfrm>
            <a:off x="304800" y="4561227"/>
            <a:ext cx="6781800" cy="4557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41" tIns="47871" rIns="95741" bIns="4787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8" name="Rectangle 6"/>
          <p:cNvSpPr>
            <a:spLocks noGrp="1" noChangeArrowheads="1"/>
          </p:cNvSpPr>
          <p:nvPr>
            <p:ph type="ftr" sz="quarter" idx="4"/>
          </p:nvPr>
        </p:nvSpPr>
        <p:spPr bwMode="auto">
          <a:xfrm>
            <a:off x="1" y="9119173"/>
            <a:ext cx="3169920"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41" tIns="47871" rIns="95741" bIns="47871" numCol="1" anchor="b" anchorCtr="0" compatLnSpc="1">
            <a:prstTxWarp prst="textNoShape">
              <a:avLst/>
            </a:prstTxWarp>
          </a:bodyPr>
          <a:lstStyle>
            <a:lvl1pPr>
              <a:defRPr sz="1300">
                <a:latin typeface="Arial" charset="0"/>
              </a:defRPr>
            </a:lvl1pPr>
          </a:lstStyle>
          <a:p>
            <a:endParaRPr lang="en-US"/>
          </a:p>
        </p:txBody>
      </p:sp>
      <p:sp>
        <p:nvSpPr>
          <p:cNvPr id="100359" name="Rectangle 7"/>
          <p:cNvSpPr>
            <a:spLocks noGrp="1" noChangeArrowheads="1"/>
          </p:cNvSpPr>
          <p:nvPr>
            <p:ph type="sldNum" sz="quarter" idx="5"/>
          </p:nvPr>
        </p:nvSpPr>
        <p:spPr bwMode="auto">
          <a:xfrm>
            <a:off x="4143587" y="9119173"/>
            <a:ext cx="3169920"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41" tIns="47871" rIns="95741" bIns="47871" numCol="1" anchor="b" anchorCtr="0" compatLnSpc="1">
            <a:prstTxWarp prst="textNoShape">
              <a:avLst/>
            </a:prstTxWarp>
          </a:bodyPr>
          <a:lstStyle>
            <a:lvl1pPr algn="r">
              <a:defRPr sz="1300">
                <a:latin typeface="Arial" charset="0"/>
              </a:defRPr>
            </a:lvl1pPr>
          </a:lstStyle>
          <a:p>
            <a:fld id="{A6E74F08-1248-4619-B037-BC9CCD3030FD}" type="slidenum">
              <a:rPr lang="en-US"/>
              <a:pPr/>
              <a:t>‹#›</a:t>
            </a:fld>
            <a:endParaRPr lang="en-US"/>
          </a:p>
        </p:txBody>
      </p:sp>
    </p:spTree>
    <p:extLst>
      <p:ext uri="{BB962C8B-B14F-4D97-AF65-F5344CB8AC3E}">
        <p14:creationId xmlns:p14="http://schemas.microsoft.com/office/powerpoint/2010/main" val="128572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A657095-4FA0-44CD-B461-B274A2BDBD68}" type="slidenum">
              <a:rPr kumimoji="0" lang="en-US" sz="13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3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02" name="Rectangle 2"/>
          <p:cNvSpPr>
            <a:spLocks noGrp="1" noRot="1" noChangeAspect="1" noChangeArrowheads="1" noTextEdit="1"/>
          </p:cNvSpPr>
          <p:nvPr>
            <p:ph type="sldImg"/>
          </p:nvPr>
        </p:nvSpPr>
        <p:spPr>
          <a:xfrm>
            <a:off x="257175" y="223838"/>
            <a:ext cx="6908800" cy="3886200"/>
          </a:xfrm>
          <a:ln/>
        </p:spPr>
      </p:sp>
      <p:sp>
        <p:nvSpPr>
          <p:cNvPr id="102403" name="Rectangle 3"/>
          <p:cNvSpPr>
            <a:spLocks noGrp="1" noChangeArrowheads="1"/>
          </p:cNvSpPr>
          <p:nvPr>
            <p:ph type="body" idx="1"/>
          </p:nvPr>
        </p:nvSpPr>
        <p:spPr/>
        <p:txBody>
          <a:bodyPr/>
          <a:lstStyle/>
          <a:p>
            <a:pPr marL="0" indent="0">
              <a:buNone/>
            </a:pPr>
            <a:r>
              <a:rPr lang="en-US" sz="1100" b="1" i="1" dirty="0"/>
              <a:t>Matthew 25:31-34 NKJV  </a:t>
            </a:r>
            <a:r>
              <a:rPr lang="en-US" sz="1100" b="0" i="1" dirty="0"/>
              <a:t>"When the Son of Man comes in His glory, and all the holy angels with Him, then He will sit on the throne of His glory.   - 32  All the nations will be gathered before Him, and He will separate them one from another, as a shepherd divides his sheep from the goats.   - 33  And He will set the sheep on His right hand, but the goats on the left.   - 34  Then the King will say to those on His right hand, 'Come, you blessed of My Father, inherit the kingdom prepared for you from the foundation of the world:</a:t>
            </a:r>
            <a:endParaRPr lang="en-US" sz="1100" b="0" i="1" dirty="0">
              <a:highlight>
                <a:srgbClr val="FFFF00"/>
              </a:highlight>
            </a:endParaRPr>
          </a:p>
        </p:txBody>
      </p:sp>
    </p:spTree>
    <p:extLst>
      <p:ext uri="{BB962C8B-B14F-4D97-AF65-F5344CB8AC3E}">
        <p14:creationId xmlns:p14="http://schemas.microsoft.com/office/powerpoint/2010/main" val="261520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10</a:t>
            </a:fld>
            <a:endParaRPr lang="en-US"/>
          </a:p>
        </p:txBody>
      </p:sp>
      <p:sp>
        <p:nvSpPr>
          <p:cNvPr id="106498" name="Rectangle 2"/>
          <p:cNvSpPr>
            <a:spLocks noGrp="1" noRot="1" noChangeAspect="1" noChangeArrowheads="1" noTextEdit="1"/>
          </p:cNvSpPr>
          <p:nvPr>
            <p:ph type="sldImg"/>
          </p:nvPr>
        </p:nvSpPr>
        <p:spPr>
          <a:xfrm>
            <a:off x="457200" y="719138"/>
            <a:ext cx="6400800" cy="3600450"/>
          </a:xfrm>
          <a:ln/>
        </p:spPr>
      </p:sp>
      <p:sp>
        <p:nvSpPr>
          <p:cNvPr id="106499" name="Rectangle 3"/>
          <p:cNvSpPr>
            <a:spLocks noGrp="1" noChangeArrowheads="1"/>
          </p:cNvSpPr>
          <p:nvPr>
            <p:ph type="body" idx="1"/>
          </p:nvPr>
        </p:nvSpPr>
        <p:spPr/>
        <p:txBody>
          <a:bodyPr/>
          <a:lstStyle/>
          <a:p>
            <a:pPr defTabSz="939748">
              <a:spcBef>
                <a:spcPts val="0"/>
              </a:spcBef>
              <a:defRPr/>
            </a:pPr>
            <a:r>
              <a:rPr lang="en-US" sz="1000" b="0" i="0" dirty="0"/>
              <a:t>The false prophets' teaching shall soon be disproved…</a:t>
            </a:r>
          </a:p>
          <a:p>
            <a:pPr defTabSz="939748">
              <a:spcBef>
                <a:spcPts val="0"/>
              </a:spcBef>
              <a:defRPr/>
            </a:pPr>
            <a:endParaRPr lang="en-US" sz="1000" b="0" i="0" dirty="0"/>
          </a:p>
          <a:p>
            <a:pPr defTabSz="939748">
              <a:spcBef>
                <a:spcPts val="0"/>
              </a:spcBef>
              <a:defRPr/>
            </a:pPr>
            <a:r>
              <a:rPr lang="en-US" sz="1000" b="1" i="1" dirty="0"/>
              <a:t>Jeremiah 29:15-23 NKJV</a:t>
            </a:r>
            <a:r>
              <a:rPr lang="en-US" sz="1000" b="0" i="1" dirty="0"/>
              <a:t>  Because you have said, "The LORD has raised up prophets for us in Babylon"— (16)  therefore thus says the LORD concerning the king who sits on the throne of David, concerning all the people who dwell in this city, and concerning your brethren who have not gone out with you into captivity— (17)  thus says the LORD of hosts: Behold, I will send on them the sword, the famine, and the pestilence, and will make them like rotten figs that cannot be eaten, they are so bad.  (18)  And I will pursue them with the sword, with famine, and with pestilence; and I will deliver them to trouble among all the kingdoms of the earth—to be a curse, an astonishment, a hissing, and a reproach among all the nations where I have driven them,  (19)  because they have not heeded My words, says the LORD, which I sent to them by My servants the prophets, rising up early and sending them; neither would you heed, says the LORD.  (20)  Therefore hear the word of the LORD, all you of the captivity, whom I have sent from Jerusalem to Babylon.  (21)  Thus says the LORD of hosts, the God of Israel, concerning Ahab the son of </a:t>
            </a:r>
            <a:r>
              <a:rPr lang="en-US" sz="1000" b="0" i="1" dirty="0" err="1"/>
              <a:t>Kolaiah</a:t>
            </a:r>
            <a:r>
              <a:rPr lang="en-US" sz="1000" b="0" i="1" dirty="0"/>
              <a:t>, and Zedekiah the son of </a:t>
            </a:r>
            <a:r>
              <a:rPr lang="en-US" sz="1000" b="0" i="1" dirty="0" err="1"/>
              <a:t>Maaseiah</a:t>
            </a:r>
            <a:r>
              <a:rPr lang="en-US" sz="1000" b="0" i="1" dirty="0"/>
              <a:t>, who prophesy a lie to you in My name: Behold, I will deliver them into the hand of Nebuchadnezzar king of Babylon, and he shall slay them before your eyes.  (22)  And because of them a curse shall be taken up by all the captivity of Judah who are in Babylon, saying, "The LORD make you like Zedekiah and Ahab, whom the king of Babylon roasted in the fire";  (23)  because they have done disgraceful things in Israel, have committed adultery with their neighbors' wives, and have spoken lying words in My name, which I have not commanded them. Indeed I know, and am a witness, says the LORD.</a:t>
            </a:r>
          </a:p>
          <a:p>
            <a:pPr defTabSz="939748">
              <a:spcBef>
                <a:spcPts val="0"/>
              </a:spcBef>
              <a:defRPr/>
            </a:pPr>
            <a:endParaRPr lang="en-US" sz="1000" b="0" i="0" dirty="0"/>
          </a:p>
          <a:p>
            <a:pPr defTabSz="939748">
              <a:spcBef>
                <a:spcPts val="0"/>
              </a:spcBef>
              <a:defRPr/>
            </a:pPr>
            <a:r>
              <a:rPr lang="en-US" sz="1000" b="0" i="0" dirty="0"/>
              <a:t>Jeremiah had already told them not to be deceived by people directly contradicting his message to them. </a:t>
            </a:r>
          </a:p>
          <a:p>
            <a:pPr defTabSz="939748">
              <a:spcBef>
                <a:spcPts val="0"/>
              </a:spcBef>
              <a:defRPr/>
            </a:pPr>
            <a:endParaRPr lang="en-US" sz="1000" b="0" i="0" dirty="0"/>
          </a:p>
          <a:p>
            <a:pPr defTabSz="939748">
              <a:spcBef>
                <a:spcPts val="0"/>
              </a:spcBef>
              <a:defRPr/>
            </a:pPr>
            <a:r>
              <a:rPr lang="en-US" sz="1000" b="0" i="0" dirty="0"/>
              <a:t>He seems here to be addressing, that unspoken question, "How shall we know who to believe?" </a:t>
            </a:r>
          </a:p>
          <a:p>
            <a:pPr defTabSz="939748">
              <a:spcBef>
                <a:spcPts val="0"/>
              </a:spcBef>
              <a:defRPr/>
            </a:pPr>
            <a:endParaRPr lang="en-US" sz="1000" b="0" i="0" dirty="0"/>
          </a:p>
          <a:p>
            <a:pPr defTabSz="939748">
              <a:spcBef>
                <a:spcPts val="0"/>
              </a:spcBef>
              <a:defRPr/>
            </a:pPr>
            <a:r>
              <a:rPr lang="en-US" sz="1000" b="0" i="0" dirty="0"/>
              <a:t>He answered with a prophecy against the false prophets, </a:t>
            </a:r>
            <a:r>
              <a:rPr lang="en-US" sz="1000" b="1" i="0" dirty="0"/>
              <a:t>Zedekiah</a:t>
            </a:r>
            <a:r>
              <a:rPr lang="en-US" sz="1000" b="0" i="0" dirty="0"/>
              <a:t>, and the people remaining in Jerusalem, all of whom were partners in the deception. "</a:t>
            </a:r>
            <a:r>
              <a:rPr lang="en-US" sz="1000" b="0" i="1" dirty="0"/>
              <a:t>I will send on them the sword, the famine, and the pestilence, and will make them like rotten figs that cannot be eaten, they are so bad</a:t>
            </a:r>
            <a:r>
              <a:rPr lang="en-US" sz="1000" b="0" i="0" dirty="0"/>
              <a:t>" (</a:t>
            </a:r>
            <a:r>
              <a:rPr lang="en-US" sz="1000" b="1" i="1" dirty="0"/>
              <a:t>Jer_29:17</a:t>
            </a:r>
            <a:r>
              <a:rPr lang="en-US" sz="1000" b="0" i="0" dirty="0"/>
              <a:t>). </a:t>
            </a:r>
          </a:p>
          <a:p>
            <a:pPr defTabSz="939748">
              <a:spcBef>
                <a:spcPts val="0"/>
              </a:spcBef>
              <a:defRPr/>
            </a:pPr>
            <a:endParaRPr lang="en-US" sz="1000" b="0" i="0" dirty="0"/>
          </a:p>
          <a:p>
            <a:pPr defTabSz="939748">
              <a:spcBef>
                <a:spcPts val="0"/>
              </a:spcBef>
              <a:defRPr/>
            </a:pPr>
            <a:r>
              <a:rPr lang="en-US" sz="1000" b="0" i="0" dirty="0"/>
              <a:t>Because of their refusal to learn a lesson from the adversity of the first wave of deportees, they indeed would fight a losing battle when their city came under siege. Those who did not die then, died from the famine or the disease that struck the city prior to the attack by Nebuchadnezzar.</a:t>
            </a:r>
          </a:p>
          <a:p>
            <a:pPr defTabSz="939748">
              <a:spcBef>
                <a:spcPts val="0"/>
              </a:spcBef>
              <a:defRPr/>
            </a:pPr>
            <a:endParaRPr lang="en-US" sz="1000" b="0" i="0" dirty="0"/>
          </a:p>
          <a:p>
            <a:pPr defTabSz="939748">
              <a:spcBef>
                <a:spcPts val="0"/>
              </a:spcBef>
              <a:defRPr/>
            </a:pPr>
            <a:r>
              <a:rPr lang="en-US" sz="1000" b="0" i="0" dirty="0"/>
              <a:t>Not only were they given this general prophecy but they were given a specific prophecy in which two people were called by name. </a:t>
            </a:r>
          </a:p>
          <a:p>
            <a:pPr defTabSz="939748">
              <a:spcBef>
                <a:spcPts val="0"/>
              </a:spcBef>
              <a:defRPr/>
            </a:pPr>
            <a:endParaRPr lang="en-US" sz="1000" b="0" i="0" dirty="0"/>
          </a:p>
          <a:p>
            <a:pPr defTabSz="939748">
              <a:spcBef>
                <a:spcPts val="0"/>
              </a:spcBef>
              <a:defRPr/>
            </a:pPr>
            <a:r>
              <a:rPr lang="en-US" sz="1000" b="0" i="0" dirty="0"/>
              <a:t>Most scholars agree on the historical accuracy of this account. </a:t>
            </a:r>
            <a:r>
              <a:rPr lang="en-US" sz="1000" b="1" i="0" dirty="0"/>
              <a:t>Ahab</a:t>
            </a:r>
            <a:r>
              <a:rPr lang="en-US" sz="1000" b="0" i="0" dirty="0"/>
              <a:t> and </a:t>
            </a:r>
            <a:r>
              <a:rPr lang="en-US" sz="1000" b="1" i="0" dirty="0"/>
              <a:t>Zedekiah</a:t>
            </a:r>
            <a:r>
              <a:rPr lang="en-US" sz="1000" b="0" i="0" dirty="0"/>
              <a:t> (not the king) were prophesying lies in the Lord's name  …  God said through Jeremiah, "</a:t>
            </a:r>
            <a:r>
              <a:rPr lang="en-US" sz="1000" b="0" i="1" dirty="0"/>
              <a:t>I will deliver them into the hand of Nebuchadnezzar king of Babylon, and he shall slay them before your eyes</a:t>
            </a:r>
            <a:r>
              <a:rPr lang="en-US" sz="1000" b="0" i="0" dirty="0"/>
              <a:t>" (</a:t>
            </a:r>
            <a:r>
              <a:rPr lang="en-US" sz="1000" b="1" i="1" dirty="0"/>
              <a:t>Jer_29:21</a:t>
            </a:r>
            <a:r>
              <a:rPr lang="en-US" sz="1000" b="0" i="0" dirty="0"/>
              <a:t>). </a:t>
            </a:r>
          </a:p>
          <a:p>
            <a:pPr defTabSz="939748">
              <a:spcBef>
                <a:spcPts val="0"/>
              </a:spcBef>
              <a:defRPr/>
            </a:pPr>
            <a:endParaRPr lang="en-US" sz="1000" b="0" i="0" dirty="0"/>
          </a:p>
          <a:p>
            <a:pPr defTabSz="939748">
              <a:spcBef>
                <a:spcPts val="0"/>
              </a:spcBef>
              <a:defRPr/>
            </a:pPr>
            <a:r>
              <a:rPr lang="en-US" sz="1000" b="0" i="0" dirty="0"/>
              <a:t>Jeremiah cited two false prophets, ones right in their midst so that the drama of this fulfillment would have its fullest impact. He was not asking them to be gullible, to believe merely what he was telling them without some endorsement of his words. He was not asking them to violate their intellects. He instead gave them hard evidence for trusting the credibility of his prophecy, because it would influence the next seventy years of their existence.</a:t>
            </a:r>
          </a:p>
          <a:p>
            <a:pPr defTabSz="939748">
              <a:spcBef>
                <a:spcPts val="0"/>
              </a:spcBef>
              <a:defRPr/>
            </a:pPr>
            <a:endParaRPr lang="en-US" sz="1000" b="0" i="0" dirty="0"/>
          </a:p>
          <a:p>
            <a:pPr defTabSz="939748">
              <a:spcBef>
                <a:spcPts val="0"/>
              </a:spcBef>
              <a:defRPr/>
            </a:pPr>
            <a:r>
              <a:rPr lang="en-US" sz="1000" b="0" i="0" dirty="0"/>
              <a:t>It was therefore no accident that he says that "</a:t>
            </a:r>
            <a:r>
              <a:rPr lang="en-US" sz="1000" b="0" i="1" dirty="0"/>
              <a:t>he shall slay them before your eyes</a:t>
            </a:r>
            <a:r>
              <a:rPr lang="en-US" sz="1000" b="0" i="0" dirty="0"/>
              <a:t>." No one will be allowed to say they had not heard or had not seen the fulfillment of Jeremiah's words. He gave them clear reason to believe him. </a:t>
            </a:r>
          </a:p>
          <a:p>
            <a:pPr defTabSz="939748">
              <a:spcBef>
                <a:spcPts val="0"/>
              </a:spcBef>
              <a:defRPr/>
            </a:pPr>
            <a:endParaRPr lang="en-US" sz="1000" b="0" i="0" dirty="0"/>
          </a:p>
          <a:p>
            <a:pPr defTabSz="939748">
              <a:spcBef>
                <a:spcPts val="0"/>
              </a:spcBef>
              <a:defRPr/>
            </a:pPr>
            <a:r>
              <a:rPr lang="en-US" sz="1000" b="0" i="0" dirty="0"/>
              <a:t>Another false prophet was addressed personally in this letter. </a:t>
            </a:r>
            <a:r>
              <a:rPr lang="en-US" sz="1000" b="1" i="0" dirty="0"/>
              <a:t>Shemaiah</a:t>
            </a:r>
            <a:r>
              <a:rPr lang="en-US" sz="1000" b="0" i="0" dirty="0"/>
              <a:t> had written the high priest, Zephaniah, in Jerusalem saying that Jeremiah was a lunatic and that he ought to be thrown in prison…</a:t>
            </a:r>
          </a:p>
          <a:p>
            <a:pPr defTabSz="939748">
              <a:spcBef>
                <a:spcPts val="0"/>
              </a:spcBef>
              <a:defRPr/>
            </a:pPr>
            <a:endParaRPr lang="en-US" sz="1000" b="0" i="0" dirty="0"/>
          </a:p>
          <a:p>
            <a:pPr defTabSz="939748">
              <a:spcBef>
                <a:spcPts val="0"/>
              </a:spcBef>
              <a:defRPr/>
            </a:pPr>
            <a:r>
              <a:rPr lang="en-US" sz="1000" b="1" i="1" dirty="0"/>
              <a:t>Jeremiah 29:24-32 NKJV </a:t>
            </a:r>
            <a:r>
              <a:rPr lang="en-US" sz="1000" b="0" i="1" dirty="0"/>
              <a:t> You shall also speak to Shemaiah the </a:t>
            </a:r>
            <a:r>
              <a:rPr lang="en-US" sz="1000" b="0" i="1" dirty="0" err="1"/>
              <a:t>Nehelamite</a:t>
            </a:r>
            <a:r>
              <a:rPr lang="en-US" sz="1000" b="0" i="1" dirty="0"/>
              <a:t>, saying,  (25)  Thus speaks the LORD of hosts, the God of Israel, saying: You have sent letters in your name to all the people who are at Jerusalem, to Zephaniah the son of </a:t>
            </a:r>
            <a:r>
              <a:rPr lang="en-US" sz="1000" b="0" i="1" dirty="0" err="1"/>
              <a:t>Maaseiah</a:t>
            </a:r>
            <a:r>
              <a:rPr lang="en-US" sz="1000" b="0" i="1" dirty="0"/>
              <a:t> the priest, and to all the priests, saying,  (26)  "The LORD has made you priest instead of Jehoiada the priest, so that there should be officers in the house of the LORD over every man who is demented and considers himself a prophet, that you should put him in prison and in the stocks.  (27)  Now therefore, why have you not rebuked Jeremiah of </a:t>
            </a:r>
            <a:r>
              <a:rPr lang="en-US" sz="1000" b="0" i="1" dirty="0" err="1"/>
              <a:t>Anathoth</a:t>
            </a:r>
            <a:r>
              <a:rPr lang="en-US" sz="1000" b="0" i="1" dirty="0"/>
              <a:t> who makes himself a prophet to you?  (28)  For he has sent to us in Babylon, saying, 'This captivity is long; build houses and dwell in them, and plant gardens and eat their fruit.' "  (29)  </a:t>
            </a:r>
            <a:r>
              <a:rPr lang="en-US" sz="1000" b="0" i="1" dirty="0">
                <a:highlight>
                  <a:srgbClr val="FFFF00"/>
                </a:highlight>
              </a:rPr>
              <a:t>Now Zephaniah the priest read this letter in the hearing of Jeremiah the prophet.  </a:t>
            </a:r>
            <a:r>
              <a:rPr lang="en-US" sz="1000" b="0" i="1" dirty="0"/>
              <a:t>(30)  Then the word of the LORD came to Jeremiah, saying:  (31)  Send to all those in captivity, saying, Thus says the LORD concerning Shemaiah the </a:t>
            </a:r>
            <a:r>
              <a:rPr lang="en-US" sz="1000" b="0" i="1" dirty="0" err="1"/>
              <a:t>Nehelamite</a:t>
            </a:r>
            <a:r>
              <a:rPr lang="en-US" sz="1000" b="0" i="1" dirty="0"/>
              <a:t>: Because Shemaiah has prophesied to you, and I have not sent him, and he has caused you to trust in a lie— (32)  therefore thus says the LORD: Behold, I will punish Shemaiah the </a:t>
            </a:r>
            <a:r>
              <a:rPr lang="en-US" sz="1000" b="0" i="1" dirty="0" err="1"/>
              <a:t>Nehelamite</a:t>
            </a:r>
            <a:r>
              <a:rPr lang="en-US" sz="1000" b="0" i="1" dirty="0"/>
              <a:t> and his family: he shall not have anyone to dwell among this people, nor shall he see the good that I will do for My people, says the LORD, because he has taught rebellion against the LORD.</a:t>
            </a:r>
          </a:p>
          <a:p>
            <a:pPr defTabSz="939748">
              <a:spcBef>
                <a:spcPts val="0"/>
              </a:spcBef>
              <a:defRPr/>
            </a:pPr>
            <a:endParaRPr lang="en-US" sz="1000" b="0" i="0" dirty="0"/>
          </a:p>
          <a:p>
            <a:pPr defTabSz="939748">
              <a:spcBef>
                <a:spcPts val="0"/>
              </a:spcBef>
              <a:defRPr/>
            </a:pPr>
            <a:r>
              <a:rPr lang="en-US" sz="1000" b="0" i="0" dirty="0"/>
              <a:t>Again the protective hand of the Lord intervened. Instead of heeding Shemaiah's council, "</a:t>
            </a:r>
            <a:r>
              <a:rPr lang="en-US" sz="1000" b="0" i="1" dirty="0"/>
              <a:t>Zephaniah the priest read this letter in the hearing of Jeremiah the prophet</a:t>
            </a:r>
            <a:r>
              <a:rPr lang="en-US" sz="1000" b="0" i="0" dirty="0"/>
              <a:t>" (Jer_29:29). Now all of the people of the deportation could read about Shemaiah's scheme and could then read Jeremiah's rebuke.</a:t>
            </a:r>
          </a:p>
          <a:p>
            <a:pPr defTabSz="939748">
              <a:spcBef>
                <a:spcPts val="0"/>
              </a:spcBef>
              <a:defRPr/>
            </a:pPr>
            <a:endParaRPr lang="en-US" sz="1000" b="0" i="0" dirty="0"/>
          </a:p>
          <a:p>
            <a:pPr defTabSz="939748">
              <a:spcBef>
                <a:spcPts val="0"/>
              </a:spcBef>
              <a:defRPr/>
            </a:pPr>
            <a:r>
              <a:rPr lang="en-US" sz="1000" b="0" i="0" dirty="0"/>
              <a:t>Jeremiah's letter, a word from home, was powerful. It seemed to read their minds, to answer their questions, to tell them some hard truth about the length of their stay, but then it overcame the sound of rebuke with good news about changed hearts and intimacy with God.</a:t>
            </a:r>
          </a:p>
          <a:p>
            <a:pPr defTabSz="939748">
              <a:spcBef>
                <a:spcPts val="0"/>
              </a:spcBef>
              <a:defRPr/>
            </a:pPr>
            <a:endParaRPr lang="en-US" sz="1000" b="0" i="0" dirty="0"/>
          </a:p>
          <a:p>
            <a:pPr defTabSz="939748">
              <a:spcBef>
                <a:spcPts val="0"/>
              </a:spcBef>
              <a:defRPr/>
            </a:pPr>
            <a:r>
              <a:rPr lang="en-US" sz="1000" b="1" i="0" dirty="0"/>
              <a:t>What can we learn and apply to our live from this?</a:t>
            </a:r>
          </a:p>
          <a:p>
            <a:pPr defTabSz="939748">
              <a:spcBef>
                <a:spcPts val="0"/>
              </a:spcBef>
              <a:defRPr/>
            </a:pPr>
            <a:endParaRPr lang="en-US" sz="1000" b="0" i="0" dirty="0"/>
          </a:p>
        </p:txBody>
      </p:sp>
    </p:spTree>
    <p:extLst>
      <p:ext uri="{BB962C8B-B14F-4D97-AF65-F5344CB8AC3E}">
        <p14:creationId xmlns:p14="http://schemas.microsoft.com/office/powerpoint/2010/main" val="3063607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E74F08-1248-4619-B037-BC9CCD3030FD}" type="slidenum">
              <a:rPr lang="en-US" smtClean="0"/>
              <a:pPr/>
              <a:t>11</a:t>
            </a:fld>
            <a:endParaRPr lang="en-US"/>
          </a:p>
        </p:txBody>
      </p:sp>
    </p:spTree>
    <p:extLst>
      <p:ext uri="{BB962C8B-B14F-4D97-AF65-F5344CB8AC3E}">
        <p14:creationId xmlns:p14="http://schemas.microsoft.com/office/powerpoint/2010/main" val="3080895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A657095-4FA0-44CD-B461-B274A2BDBD68}" type="slidenum">
              <a:rPr kumimoji="0" lang="en-US" sz="13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3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02" name="Rectangle 2"/>
          <p:cNvSpPr>
            <a:spLocks noGrp="1" noRot="1" noChangeAspect="1" noChangeArrowheads="1" noTextEdit="1"/>
          </p:cNvSpPr>
          <p:nvPr>
            <p:ph type="sldImg"/>
          </p:nvPr>
        </p:nvSpPr>
        <p:spPr>
          <a:xfrm>
            <a:off x="257175" y="223838"/>
            <a:ext cx="6908800" cy="3886200"/>
          </a:xfrm>
          <a:ln/>
        </p:spPr>
      </p:sp>
      <p:sp>
        <p:nvSpPr>
          <p:cNvPr id="102403" name="Rectangle 3"/>
          <p:cNvSpPr>
            <a:spLocks noGrp="1" noChangeArrowheads="1"/>
          </p:cNvSpPr>
          <p:nvPr>
            <p:ph type="body" idx="1"/>
          </p:nvPr>
        </p:nvSpPr>
        <p:spPr/>
        <p:txBody>
          <a:bodyPr/>
          <a:lstStyle/>
          <a:p>
            <a:pPr marL="0" indent="0">
              <a:buNone/>
            </a:pPr>
            <a:r>
              <a:rPr lang="en-US" sz="1100" b="1" i="1" dirty="0"/>
              <a:t>John 14:1-3 NKJV  </a:t>
            </a:r>
            <a:r>
              <a:rPr lang="en-US" sz="1100" b="0" i="1" dirty="0"/>
              <a:t>"Let not your heart be troubled; you believe in God, believe also in Me.   - 2  In My Father's house are many mansions; if it were not so, I would have told you. I go to prepare a place for you.   - 3  And if I go and prepare a place for you, I will come again and receive you to Myself; that where I am, there you may be also.</a:t>
            </a:r>
          </a:p>
          <a:p>
            <a:pPr marL="0" indent="0">
              <a:buNone/>
            </a:pPr>
            <a:endParaRPr lang="en-US" sz="1100" b="1" i="1" dirty="0"/>
          </a:p>
          <a:p>
            <a:pPr marL="0" indent="0">
              <a:buNone/>
            </a:pPr>
            <a:endParaRPr lang="en-US" sz="1100" b="0" i="1" dirty="0">
              <a:highlight>
                <a:srgbClr val="FFFF00"/>
              </a:highlight>
            </a:endParaRPr>
          </a:p>
        </p:txBody>
      </p:sp>
    </p:spTree>
    <p:extLst>
      <p:ext uri="{BB962C8B-B14F-4D97-AF65-F5344CB8AC3E}">
        <p14:creationId xmlns:p14="http://schemas.microsoft.com/office/powerpoint/2010/main" val="3750467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A657095-4FA0-44CD-B461-B274A2BDBD68}" type="slidenum">
              <a:rPr kumimoji="0" lang="en-US" sz="13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3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02" name="Rectangle 2"/>
          <p:cNvSpPr>
            <a:spLocks noGrp="1" noRot="1" noChangeAspect="1" noChangeArrowheads="1" noTextEdit="1"/>
          </p:cNvSpPr>
          <p:nvPr>
            <p:ph type="sldImg"/>
          </p:nvPr>
        </p:nvSpPr>
        <p:spPr>
          <a:xfrm>
            <a:off x="257175" y="223838"/>
            <a:ext cx="6908800" cy="3886200"/>
          </a:xfrm>
          <a:ln/>
        </p:spPr>
      </p:sp>
      <p:sp>
        <p:nvSpPr>
          <p:cNvPr id="102403" name="Rectangle 3"/>
          <p:cNvSpPr>
            <a:spLocks noGrp="1" noChangeArrowheads="1"/>
          </p:cNvSpPr>
          <p:nvPr>
            <p:ph type="body" idx="1"/>
          </p:nvPr>
        </p:nvSpPr>
        <p:spPr/>
        <p:txBody>
          <a:bodyPr/>
          <a:lstStyle/>
          <a:p>
            <a:pPr marL="0" indent="0">
              <a:buNone/>
            </a:pPr>
            <a:r>
              <a:rPr lang="en-US" sz="1100" b="1" i="1" dirty="0"/>
              <a:t>Philippians 3:20 NKJV  </a:t>
            </a:r>
            <a:r>
              <a:rPr lang="en-US" sz="1100" b="0" i="1" dirty="0"/>
              <a:t>For our citizenship is in heaven, from which we also eagerly wait for the Savior, the Lord Jesus Christ</a:t>
            </a:r>
            <a:endParaRPr lang="en-US" sz="1100" b="0" i="1" dirty="0">
              <a:highlight>
                <a:srgbClr val="FFFF00"/>
              </a:highlight>
            </a:endParaRPr>
          </a:p>
        </p:txBody>
      </p:sp>
    </p:spTree>
    <p:extLst>
      <p:ext uri="{BB962C8B-B14F-4D97-AF65-F5344CB8AC3E}">
        <p14:creationId xmlns:p14="http://schemas.microsoft.com/office/powerpoint/2010/main" val="2890696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A657095-4FA0-44CD-B461-B274A2BDBD68}" type="slidenum">
              <a:rPr kumimoji="0" lang="en-US" sz="13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3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02" name="Rectangle 2"/>
          <p:cNvSpPr>
            <a:spLocks noGrp="1" noRot="1" noChangeAspect="1" noChangeArrowheads="1" noTextEdit="1"/>
          </p:cNvSpPr>
          <p:nvPr>
            <p:ph type="sldImg"/>
          </p:nvPr>
        </p:nvSpPr>
        <p:spPr>
          <a:xfrm>
            <a:off x="257175" y="223838"/>
            <a:ext cx="6908800" cy="3886200"/>
          </a:xfrm>
          <a:ln/>
        </p:spPr>
      </p:sp>
      <p:sp>
        <p:nvSpPr>
          <p:cNvPr id="102403" name="Rectangle 3"/>
          <p:cNvSpPr>
            <a:spLocks noGrp="1" noChangeArrowheads="1"/>
          </p:cNvSpPr>
          <p:nvPr>
            <p:ph type="body" idx="1"/>
          </p:nvPr>
        </p:nvSpPr>
        <p:spPr/>
        <p:txBody>
          <a:bodyPr/>
          <a:lstStyle/>
          <a:p>
            <a:pPr marL="0" indent="0">
              <a:buNone/>
            </a:pPr>
            <a:r>
              <a:rPr lang="en-US" sz="1100" b="1" i="1" dirty="0"/>
              <a:t>1 Peter 1:3-5 NKJV</a:t>
            </a:r>
            <a:r>
              <a:rPr lang="en-US" sz="1100" b="0" i="1" dirty="0"/>
              <a:t>  Blessed be the God and Father of our Lord Jesus Christ, who according to His abundant mercy has begotten us again to a living hope through the resurrection of Jesus Christ from the dead,   - 4  to an inheritance incorruptible and undefiled and that does not fade away, reserved in heaven for you,   - 5  who are kept by the power of God through faith for salvation ready to be revealed in the last time.</a:t>
            </a:r>
            <a:endParaRPr lang="en-US" sz="1100" b="0" i="1" dirty="0">
              <a:highlight>
                <a:srgbClr val="FFFF00"/>
              </a:highlight>
            </a:endParaRPr>
          </a:p>
        </p:txBody>
      </p:sp>
    </p:spTree>
    <p:extLst>
      <p:ext uri="{BB962C8B-B14F-4D97-AF65-F5344CB8AC3E}">
        <p14:creationId xmlns:p14="http://schemas.microsoft.com/office/powerpoint/2010/main" val="1181453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A657095-4FA0-44CD-B461-B274A2BDBD68}" type="slidenum">
              <a:rPr kumimoji="0" lang="en-US" sz="13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3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02" name="Rectangle 2"/>
          <p:cNvSpPr>
            <a:spLocks noGrp="1" noRot="1" noChangeAspect="1" noChangeArrowheads="1" noTextEdit="1"/>
          </p:cNvSpPr>
          <p:nvPr>
            <p:ph type="sldImg"/>
          </p:nvPr>
        </p:nvSpPr>
        <p:spPr>
          <a:xfrm>
            <a:off x="257175" y="223838"/>
            <a:ext cx="6908800" cy="3886200"/>
          </a:xfrm>
          <a:ln/>
        </p:spPr>
      </p:sp>
      <p:sp>
        <p:nvSpPr>
          <p:cNvPr id="102403" name="Rectangle 3"/>
          <p:cNvSpPr>
            <a:spLocks noGrp="1" noChangeArrowheads="1"/>
          </p:cNvSpPr>
          <p:nvPr>
            <p:ph type="body" idx="1"/>
          </p:nvPr>
        </p:nvSpPr>
        <p:spPr/>
        <p:txBody>
          <a:bodyPr/>
          <a:lstStyle/>
          <a:p>
            <a:pPr marL="0" indent="0">
              <a:buNone/>
            </a:pPr>
            <a:r>
              <a:rPr lang="en-US" sz="1100" b="1" i="1" dirty="0"/>
              <a:t>Jeremiah 29:4-11 NKJV  </a:t>
            </a:r>
            <a:r>
              <a:rPr lang="en-US" sz="1100" b="0" i="1" dirty="0"/>
              <a:t>Thus says the LORD of hosts, the God of Israel, to all who were carried away captive, whom I have caused to be carried away from Jerusalem to Babylon:  (5)  Build houses and dwell in them; plant gardens and eat their fruit.  (6)  Take wives and beget sons and daughters; and take wives for your sons and give your daughters to husbands, so that they may bear sons and daughters—that you may be increased there, and not diminished.  (7)  And seek the peace of the city where I have caused you to be carried away captive, and pray to the LORD for it; for in its peace you will have peace.  (8)  For thus says the LORD of hosts, the God of Israel: Do not let your prophets and your diviners who are in your midst deceive you, nor listen to your dreams which you cause to be dreamed.  (9)  For they prophesy falsely to you in My name; I have not sent them, says the LORD.  (10)  For thus says the LORD: After seventy years are completed at Babylon, I will visit you and perform My good word toward you, and cause you to return to this place.  (11)  </a:t>
            </a:r>
            <a:r>
              <a:rPr lang="en-US" sz="1100" b="0" i="1" dirty="0">
                <a:highlight>
                  <a:srgbClr val="FFFF00"/>
                </a:highlight>
              </a:rPr>
              <a:t>For I know the thoughts that I think toward you, says the LORD, thoughts of peace and not of evil, to give you a future and a hope.</a:t>
            </a:r>
          </a:p>
          <a:p>
            <a:pPr marL="0" indent="0">
              <a:buNone/>
            </a:pPr>
            <a:endParaRPr lang="en-US" sz="1100" b="0" i="1" dirty="0">
              <a:highlight>
                <a:srgbClr val="FFFF00"/>
              </a:highlight>
            </a:endParaRPr>
          </a:p>
          <a:p>
            <a:pPr defTabSz="939748">
              <a:spcBef>
                <a:spcPts val="0"/>
              </a:spcBef>
              <a:defRPr/>
            </a:pPr>
            <a:r>
              <a:rPr lang="en-US" sz="1100" b="1" i="0" dirty="0"/>
              <a:t>Clarke</a:t>
            </a:r>
            <a:r>
              <a:rPr lang="en-US" sz="1100" b="0" i="0" dirty="0"/>
              <a:t>: This chapter contains the substance of two letters sent by the prophet to the captives in Babylon. In the first he recommends to them patience and composure under their present circumstances, which were to endure for seventy years</a:t>
            </a:r>
            <a:r>
              <a:rPr lang="en-US" sz="1100" b="1" i="1" dirty="0"/>
              <a:t>, Jer_29:1-14</a:t>
            </a:r>
            <a:r>
              <a:rPr lang="en-US" sz="1100" b="0" i="0" dirty="0"/>
              <a:t>; in which, however, they should fare better than their brethren who remained behind, </a:t>
            </a:r>
            <a:r>
              <a:rPr lang="en-US" sz="1100" b="1" i="1" dirty="0"/>
              <a:t>Jer_29:15-19</a:t>
            </a:r>
            <a:r>
              <a:rPr lang="en-US" sz="1100" b="0" i="0" dirty="0"/>
              <a:t>.</a:t>
            </a:r>
          </a:p>
          <a:p>
            <a:pPr defTabSz="939748">
              <a:spcBef>
                <a:spcPts val="0"/>
              </a:spcBef>
              <a:defRPr/>
            </a:pPr>
            <a:endParaRPr lang="en-US" sz="1100" b="0" i="0" dirty="0"/>
          </a:p>
          <a:p>
            <a:pPr defTabSz="939748">
              <a:spcBef>
                <a:spcPts val="0"/>
              </a:spcBef>
              <a:defRPr/>
            </a:pPr>
            <a:r>
              <a:rPr lang="en-US" sz="1100" b="0" i="0" dirty="0"/>
              <a:t>But, finding little credit given to this message, on account of the suggestions of the false prophets, Ahab the son of </a:t>
            </a:r>
            <a:r>
              <a:rPr lang="en-US" sz="1100" b="0" i="0" dirty="0" err="1"/>
              <a:t>Kolaiah</a:t>
            </a:r>
            <a:r>
              <a:rPr lang="en-US" sz="1100" b="0" i="0" dirty="0"/>
              <a:t>, and Zedekiah, the son of </a:t>
            </a:r>
            <a:r>
              <a:rPr lang="en-US" sz="1100" b="0" i="0" dirty="0" err="1"/>
              <a:t>Maaseiah</a:t>
            </a:r>
            <a:r>
              <a:rPr lang="en-US" sz="1100" b="0" i="0" dirty="0"/>
              <a:t>, who flattered them with the hopes of a speedy end to their captivity, he sends a second, in which he denounces heavy judgments against those false prophets that deceived them, </a:t>
            </a:r>
            <a:r>
              <a:rPr lang="en-US" sz="1100" b="1" i="1" dirty="0"/>
              <a:t>Jer_29:20-23</a:t>
            </a:r>
            <a:r>
              <a:rPr lang="en-US" sz="1100" b="0" i="0" dirty="0"/>
              <a:t>; as he did afterwards against Shemaiah the </a:t>
            </a:r>
            <a:r>
              <a:rPr lang="en-US" sz="1100" b="0" i="0" dirty="0" err="1"/>
              <a:t>Nehelamite</a:t>
            </a:r>
            <a:r>
              <a:rPr lang="en-US" sz="1100" b="0" i="0" dirty="0"/>
              <a:t>, who had sent a letter of complaint against Jeremiah, in consequence of his message, </a:t>
            </a:r>
            <a:r>
              <a:rPr lang="en-US" sz="1100" b="1" i="1" dirty="0"/>
              <a:t>Jer_29:24-32</a:t>
            </a:r>
            <a:r>
              <a:rPr lang="en-US" sz="1100" b="0" i="0" dirty="0"/>
              <a:t>.</a:t>
            </a:r>
          </a:p>
          <a:p>
            <a:pPr defTabSz="939748">
              <a:spcBef>
                <a:spcPts val="0"/>
              </a:spcBef>
              <a:defRPr/>
            </a:pPr>
            <a:endParaRPr lang="en-US" sz="1100" b="0" i="0" dirty="0"/>
          </a:p>
          <a:p>
            <a:pPr defTabSz="939748">
              <a:spcBef>
                <a:spcPts val="0"/>
              </a:spcBef>
              <a:defRPr/>
            </a:pPr>
            <a:r>
              <a:rPr lang="en-US" sz="1100" b="0" i="0" dirty="0"/>
              <a:t>Eight hundred miles away from him now, with a whole new set of circumstances, they read his words with new ears. He had five things to say to them.</a:t>
            </a:r>
          </a:p>
          <a:p>
            <a:pPr marL="0" indent="0">
              <a:buNone/>
            </a:pPr>
            <a:endParaRPr lang="en-US" sz="1100" b="0" i="1" dirty="0">
              <a:highlight>
                <a:srgbClr val="FFFF00"/>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6</a:t>
            </a:fld>
            <a:endParaRPr lang="en-US"/>
          </a:p>
        </p:txBody>
      </p:sp>
      <p:sp>
        <p:nvSpPr>
          <p:cNvPr id="106498" name="Rectangle 2"/>
          <p:cNvSpPr>
            <a:spLocks noGrp="1" noRot="1" noChangeAspect="1" noChangeArrowheads="1" noTextEdit="1"/>
          </p:cNvSpPr>
          <p:nvPr>
            <p:ph type="sldImg"/>
          </p:nvPr>
        </p:nvSpPr>
        <p:spPr>
          <a:xfrm>
            <a:off x="457200" y="719138"/>
            <a:ext cx="6400800" cy="3600450"/>
          </a:xfrm>
          <a:ln/>
        </p:spPr>
      </p:sp>
      <p:sp>
        <p:nvSpPr>
          <p:cNvPr id="106499" name="Rectangle 3"/>
          <p:cNvSpPr>
            <a:spLocks noGrp="1" noChangeArrowheads="1"/>
          </p:cNvSpPr>
          <p:nvPr>
            <p:ph type="body" idx="1"/>
          </p:nvPr>
        </p:nvSpPr>
        <p:spPr/>
        <p:txBody>
          <a:bodyPr/>
          <a:lstStyle/>
          <a:p>
            <a:pPr defTabSz="939748">
              <a:spcBef>
                <a:spcPts val="0"/>
              </a:spcBef>
              <a:defRPr/>
            </a:pPr>
            <a:r>
              <a:rPr lang="en-US" sz="1000" b="0" i="0" dirty="0"/>
              <a:t>Settle down in Babylon and prepare for the long haul…</a:t>
            </a:r>
          </a:p>
          <a:p>
            <a:pPr defTabSz="939748">
              <a:spcBef>
                <a:spcPts val="0"/>
              </a:spcBef>
              <a:defRPr/>
            </a:pPr>
            <a:endParaRPr lang="en-US" sz="1000" b="0" i="0" dirty="0"/>
          </a:p>
          <a:p>
            <a:pPr defTabSz="939748">
              <a:spcBef>
                <a:spcPts val="0"/>
              </a:spcBef>
              <a:defRPr/>
            </a:pPr>
            <a:r>
              <a:rPr lang="en-US" sz="1000" b="1" i="1" dirty="0"/>
              <a:t>Jeremiah 29:5-6 NKJV</a:t>
            </a:r>
            <a:r>
              <a:rPr lang="en-US" sz="1000" b="0" i="1" dirty="0"/>
              <a:t>  Build houses and dwell in them; plant gardens and eat their fruit.  (6)  Take wives and beget sons and daughters; and take wives for your sons and give your daughters to husbands, so that they may bear sons and daughters—that you may be increased there, and not diminished.</a:t>
            </a:r>
          </a:p>
          <a:p>
            <a:pPr defTabSz="939748">
              <a:spcBef>
                <a:spcPts val="0"/>
              </a:spcBef>
              <a:defRPr/>
            </a:pPr>
            <a:endParaRPr lang="en-US" sz="1000" b="0" i="0" dirty="0"/>
          </a:p>
          <a:p>
            <a:pPr defTabSz="939748">
              <a:spcBef>
                <a:spcPts val="0"/>
              </a:spcBef>
              <a:defRPr/>
            </a:pPr>
            <a:r>
              <a:rPr lang="en-US" sz="1000" b="0" i="0" dirty="0"/>
              <a:t>Anyone thinking he was going to be back home in two years might not make these kinds of commitments. </a:t>
            </a:r>
          </a:p>
          <a:p>
            <a:pPr defTabSz="939748">
              <a:spcBef>
                <a:spcPts val="0"/>
              </a:spcBef>
              <a:defRPr/>
            </a:pPr>
            <a:endParaRPr lang="en-US" sz="1000" b="0" i="0" dirty="0"/>
          </a:p>
          <a:p>
            <a:pPr defTabSz="939748">
              <a:spcBef>
                <a:spcPts val="0"/>
              </a:spcBef>
              <a:defRPr/>
            </a:pPr>
            <a:r>
              <a:rPr lang="en-US" sz="1000" b="0" i="0" dirty="0"/>
              <a:t>Here they were being told to roll up their sleeves and get to the business of living  …  it was going to be a long exile  …  however, they were to be just as active, as fruitful, as industrious as if they were not in captivity. </a:t>
            </a:r>
          </a:p>
          <a:p>
            <a:pPr defTabSz="939748">
              <a:spcBef>
                <a:spcPts val="0"/>
              </a:spcBef>
              <a:defRPr/>
            </a:pPr>
            <a:endParaRPr lang="en-US" sz="1000" b="0" i="0" dirty="0"/>
          </a:p>
          <a:p>
            <a:pPr defTabSz="939748">
              <a:spcBef>
                <a:spcPts val="0"/>
              </a:spcBef>
              <a:defRPr/>
            </a:pPr>
            <a:r>
              <a:rPr lang="en-US" sz="1000" b="0" i="0" dirty="0"/>
              <a:t>God never condones His people being in a state of being poor or in poverty under any circumstance  …  It was always His desire that His people be "</a:t>
            </a:r>
            <a:r>
              <a:rPr lang="en-US" sz="1000" b="0" i="1" dirty="0"/>
              <a:t>increased</a:t>
            </a:r>
            <a:r>
              <a:rPr lang="en-US" sz="1000" b="0" i="0" dirty="0"/>
              <a:t> … </a:t>
            </a:r>
            <a:r>
              <a:rPr lang="en-US" sz="1000" b="0" i="1" dirty="0"/>
              <a:t>and not diminished</a:t>
            </a:r>
            <a:r>
              <a:rPr lang="en-US" sz="1000" b="0" i="0" dirty="0"/>
              <a:t>" (</a:t>
            </a:r>
            <a:r>
              <a:rPr lang="en-US" sz="1000" b="1" i="1" dirty="0"/>
              <a:t>Jer_29:6</a:t>
            </a:r>
            <a:r>
              <a:rPr lang="en-US" sz="1000" b="0" i="0" dirty="0"/>
              <a:t>).</a:t>
            </a:r>
          </a:p>
          <a:p>
            <a:pPr defTabSz="939748">
              <a:spcBef>
                <a:spcPts val="0"/>
              </a:spcBef>
              <a:defRPr/>
            </a:pPr>
            <a:endParaRPr lang="en-US" sz="1000" b="0" i="0" dirty="0"/>
          </a:p>
          <a:p>
            <a:pPr defTabSz="939748">
              <a:spcBef>
                <a:spcPts val="0"/>
              </a:spcBef>
              <a:defRPr/>
            </a:pPr>
            <a:r>
              <a:rPr lang="en-US" sz="1000" b="0" i="0" dirty="0"/>
              <a:t>We can see an instance of this when Israel was in Egyptian captivity  …  one of the things that raised the Egyptian’s ire was the growth of Israel … and even after Pharoah and the Egyptians put hardships on them, they still had access to …  shall we say some the finer things of life…</a:t>
            </a:r>
          </a:p>
          <a:p>
            <a:pPr defTabSz="939748">
              <a:spcBef>
                <a:spcPts val="0"/>
              </a:spcBef>
              <a:defRPr/>
            </a:pPr>
            <a:endParaRPr lang="en-US" sz="1000" b="0" i="0" dirty="0"/>
          </a:p>
          <a:p>
            <a:pPr defTabSz="939748">
              <a:spcBef>
                <a:spcPts val="0"/>
              </a:spcBef>
              <a:defRPr/>
            </a:pPr>
            <a:r>
              <a:rPr lang="en-US" sz="1000" b="1" i="1" dirty="0"/>
              <a:t>Numbers 11:5 NKJV</a:t>
            </a:r>
            <a:r>
              <a:rPr lang="en-US" sz="1000" b="0" i="1" dirty="0"/>
              <a:t>  We remember the fish which we ate freely in Egypt, the cucumbers, the melons, the leeks, the onions, and the garlic;</a:t>
            </a:r>
          </a:p>
          <a:p>
            <a:pPr defTabSz="939748">
              <a:spcBef>
                <a:spcPts val="0"/>
              </a:spcBef>
              <a:defRPr/>
            </a:pPr>
            <a:endParaRPr lang="en-US" sz="1000" b="0" i="1" dirty="0"/>
          </a:p>
          <a:p>
            <a:pPr defTabSz="939748">
              <a:spcBef>
                <a:spcPts val="0"/>
              </a:spcBef>
              <a:defRPr/>
            </a:pPr>
            <a:r>
              <a:rPr lang="en-US" sz="1000" b="1" i="1" dirty="0"/>
              <a:t>Exodus 16:3 NKJV </a:t>
            </a:r>
            <a:r>
              <a:rPr lang="en-US" sz="1000" b="0" i="1" dirty="0"/>
              <a:t> And the children of Israel said to them, "Oh, that we had died by the hand of the LORD in the land of Egypt, when we sat by the pots of meat and when we ate bread to the full! For you have brought us out into this wilderness to kill this whole assembly with hunger."</a:t>
            </a:r>
          </a:p>
        </p:txBody>
      </p:sp>
    </p:spTree>
    <p:extLst>
      <p:ext uri="{BB962C8B-B14F-4D97-AF65-F5344CB8AC3E}">
        <p14:creationId xmlns:p14="http://schemas.microsoft.com/office/powerpoint/2010/main" val="3574341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7</a:t>
            </a:fld>
            <a:endParaRPr lang="en-US"/>
          </a:p>
        </p:txBody>
      </p:sp>
      <p:sp>
        <p:nvSpPr>
          <p:cNvPr id="106498" name="Rectangle 2"/>
          <p:cNvSpPr>
            <a:spLocks noGrp="1" noRot="1" noChangeAspect="1" noChangeArrowheads="1" noTextEdit="1"/>
          </p:cNvSpPr>
          <p:nvPr>
            <p:ph type="sldImg"/>
          </p:nvPr>
        </p:nvSpPr>
        <p:spPr>
          <a:xfrm>
            <a:off x="457200" y="719138"/>
            <a:ext cx="6400800" cy="3600450"/>
          </a:xfrm>
          <a:ln/>
        </p:spPr>
      </p:sp>
      <p:sp>
        <p:nvSpPr>
          <p:cNvPr id="106499" name="Rectangle 3"/>
          <p:cNvSpPr>
            <a:spLocks noGrp="1" noChangeArrowheads="1"/>
          </p:cNvSpPr>
          <p:nvPr>
            <p:ph type="body" idx="1"/>
          </p:nvPr>
        </p:nvSpPr>
        <p:spPr/>
        <p:txBody>
          <a:bodyPr/>
          <a:lstStyle/>
          <a:p>
            <a:pPr defTabSz="939748">
              <a:spcBef>
                <a:spcPts val="0"/>
              </a:spcBef>
              <a:defRPr/>
            </a:pPr>
            <a:r>
              <a:rPr lang="en-US" sz="1000" b="0" i="0" dirty="0"/>
              <a:t>Be good citizens…</a:t>
            </a:r>
          </a:p>
          <a:p>
            <a:pPr defTabSz="939748">
              <a:spcBef>
                <a:spcPts val="0"/>
              </a:spcBef>
              <a:defRPr/>
            </a:pPr>
            <a:endParaRPr lang="en-US" sz="1000" b="0" i="0" dirty="0"/>
          </a:p>
          <a:p>
            <a:pPr defTabSz="939748">
              <a:spcBef>
                <a:spcPts val="0"/>
              </a:spcBef>
              <a:defRPr/>
            </a:pPr>
            <a:r>
              <a:rPr lang="en-US" sz="1000" b="0" i="0" dirty="0"/>
              <a:t>Become involved in making that place better for your having been there. </a:t>
            </a:r>
          </a:p>
          <a:p>
            <a:pPr defTabSz="939748">
              <a:spcBef>
                <a:spcPts val="0"/>
              </a:spcBef>
              <a:defRPr/>
            </a:pPr>
            <a:endParaRPr lang="en-US" sz="1000" b="0" i="0" dirty="0"/>
          </a:p>
          <a:p>
            <a:pPr defTabSz="939748">
              <a:spcBef>
                <a:spcPts val="0"/>
              </a:spcBef>
              <a:defRPr/>
            </a:pPr>
            <a:r>
              <a:rPr lang="en-US" sz="1000" b="1" i="1" dirty="0"/>
              <a:t>Jeremiah 29:7 NKJV</a:t>
            </a:r>
            <a:r>
              <a:rPr lang="en-US" sz="1000" b="0" i="1" dirty="0"/>
              <a:t>  And seek the peace of the city where I have caused you to be carried away captive, and pray to the LORD for it; for in its peace you will have peace. </a:t>
            </a:r>
          </a:p>
          <a:p>
            <a:pPr defTabSz="939748">
              <a:spcBef>
                <a:spcPts val="0"/>
              </a:spcBef>
              <a:defRPr/>
            </a:pPr>
            <a:endParaRPr lang="en-US" sz="1000" b="0" i="1" dirty="0"/>
          </a:p>
          <a:p>
            <a:pPr defTabSz="939748">
              <a:spcBef>
                <a:spcPts val="0"/>
              </a:spcBef>
              <a:defRPr/>
            </a:pPr>
            <a:r>
              <a:rPr lang="en-US" sz="1000" b="0" i="0" dirty="0"/>
              <a:t>Rather than becoming detached and passive, they were actively to be bringing down the grace of God into that pagan city  …  In much the same way, Christians today are to be instruments of peace in the midst of our secular culture. </a:t>
            </a:r>
          </a:p>
          <a:p>
            <a:pPr defTabSz="939748">
              <a:spcBef>
                <a:spcPts val="0"/>
              </a:spcBef>
              <a:defRPr/>
            </a:pPr>
            <a:endParaRPr lang="en-US" sz="1000" b="0" i="0" dirty="0"/>
          </a:p>
          <a:p>
            <a:pPr defTabSz="939748">
              <a:spcBef>
                <a:spcPts val="0"/>
              </a:spcBef>
              <a:defRPr/>
            </a:pPr>
            <a:r>
              <a:rPr lang="en-US" sz="1000" b="0" i="0" dirty="0"/>
              <a:t>When Jesus prayed for His disciples before His arrest in Gethsemane, He said…</a:t>
            </a:r>
          </a:p>
          <a:p>
            <a:pPr defTabSz="939748">
              <a:spcBef>
                <a:spcPts val="0"/>
              </a:spcBef>
              <a:defRPr/>
            </a:pPr>
            <a:endParaRPr lang="en-US" sz="1000" b="0" i="0" dirty="0"/>
          </a:p>
          <a:p>
            <a:pPr defTabSz="939748">
              <a:spcBef>
                <a:spcPts val="0"/>
              </a:spcBef>
              <a:defRPr/>
            </a:pPr>
            <a:r>
              <a:rPr lang="en-US" sz="1000" b="1" i="1" dirty="0"/>
              <a:t>John 17:15-16 NKJV </a:t>
            </a:r>
            <a:r>
              <a:rPr lang="en-US" sz="1000" b="0" i="1" dirty="0"/>
              <a:t> I do not pray that You should take them out of the world, but that You should keep them from the evil one.  (16)  They are not of the world, just as I am not of the world.</a:t>
            </a:r>
          </a:p>
          <a:p>
            <a:pPr defTabSz="939748">
              <a:spcBef>
                <a:spcPts val="0"/>
              </a:spcBef>
              <a:defRPr/>
            </a:pPr>
            <a:endParaRPr lang="en-US" sz="1000" b="0" i="0" dirty="0"/>
          </a:p>
          <a:p>
            <a:pPr defTabSz="939748">
              <a:spcBef>
                <a:spcPts val="0"/>
              </a:spcBef>
              <a:defRPr/>
            </a:pPr>
            <a:r>
              <a:rPr lang="en-US" sz="1000" b="0" i="0" dirty="0"/>
              <a:t>Jesus was clearly speaking of the way disciples were to live on earth, even though they were citizens of heaven. </a:t>
            </a:r>
          </a:p>
          <a:p>
            <a:pPr defTabSz="939748">
              <a:spcBef>
                <a:spcPts val="0"/>
              </a:spcBef>
              <a:defRPr/>
            </a:pPr>
            <a:endParaRPr lang="en-US" sz="1000" b="0" i="0" dirty="0"/>
          </a:p>
          <a:p>
            <a:pPr defTabSz="939748">
              <a:spcBef>
                <a:spcPts val="0"/>
              </a:spcBef>
              <a:defRPr/>
            </a:pPr>
            <a:r>
              <a:rPr lang="en-US" sz="1000" b="0" i="0" dirty="0"/>
              <a:t>Earlier, He had said to them, "</a:t>
            </a:r>
            <a:r>
              <a:rPr lang="en-US" sz="1000" b="0" i="1" dirty="0"/>
              <a:t>Render to Caesar the things that are Caesar's, and to God the things that are God's</a:t>
            </a:r>
            <a:r>
              <a:rPr lang="en-US" sz="1000" b="0" i="0" dirty="0"/>
              <a:t>" </a:t>
            </a:r>
            <a:r>
              <a:rPr lang="en-US" sz="1000" b="1" i="1" dirty="0"/>
              <a:t>(Mar_12:17</a:t>
            </a:r>
            <a:r>
              <a:rPr lang="en-US" sz="1000" b="0" i="0" dirty="0"/>
              <a:t>). </a:t>
            </a:r>
          </a:p>
          <a:p>
            <a:pPr defTabSz="939748">
              <a:spcBef>
                <a:spcPts val="0"/>
              </a:spcBef>
              <a:defRPr/>
            </a:pPr>
            <a:endParaRPr lang="en-US" sz="1000" b="0" i="0" dirty="0"/>
          </a:p>
          <a:p>
            <a:pPr defTabSz="939748">
              <a:spcBef>
                <a:spcPts val="0"/>
              </a:spcBef>
              <a:defRPr/>
            </a:pPr>
            <a:r>
              <a:rPr lang="en-US" sz="1000" b="0" i="0" dirty="0"/>
              <a:t>We are to be law-abiding citizens within the secular culture, all the while knowing that this is not the culture to which we ultimately belong. Heaven is our real home. </a:t>
            </a:r>
          </a:p>
          <a:p>
            <a:pPr defTabSz="939748">
              <a:spcBef>
                <a:spcPts val="0"/>
              </a:spcBef>
              <a:defRPr/>
            </a:pPr>
            <a:endParaRPr lang="en-US" sz="1000" b="0" i="0" dirty="0"/>
          </a:p>
          <a:p>
            <a:pPr defTabSz="939748">
              <a:spcBef>
                <a:spcPts val="0"/>
              </a:spcBef>
              <a:defRPr/>
            </a:pPr>
            <a:r>
              <a:rPr lang="en-US" sz="1000" b="0" i="0" dirty="0"/>
              <a:t>This earth is only the land of our exile, but it is a land nonetheless for which we are to pray and for which we are to seek peace.</a:t>
            </a:r>
          </a:p>
          <a:p>
            <a:pPr defTabSz="939748">
              <a:spcBef>
                <a:spcPts val="0"/>
              </a:spcBef>
              <a:defRPr/>
            </a:pPr>
            <a:endParaRPr lang="en-US" sz="1000" b="0" i="0" dirty="0"/>
          </a:p>
          <a:p>
            <a:pPr defTabSz="939748">
              <a:spcBef>
                <a:spcPts val="0"/>
              </a:spcBef>
              <a:defRPr/>
            </a:pPr>
            <a:r>
              <a:rPr lang="en-US" sz="1000" b="1" i="1" dirty="0"/>
              <a:t>1 Timothy 2:1-3 NKJV  </a:t>
            </a:r>
            <a:r>
              <a:rPr lang="en-US" sz="1000" b="0" i="1" dirty="0"/>
              <a:t>Therefore I exhort first of all that supplications, prayers, intercessions, and giving of thanks be made for all men,  (2)  for kings and all who are in authority, that we may lead a quiet and peaceable life in all godliness and reverence.  (3)  For this is good and acceptable in the sight of God our Savior,</a:t>
            </a:r>
          </a:p>
        </p:txBody>
      </p:sp>
    </p:spTree>
    <p:extLst>
      <p:ext uri="{BB962C8B-B14F-4D97-AF65-F5344CB8AC3E}">
        <p14:creationId xmlns:p14="http://schemas.microsoft.com/office/powerpoint/2010/main" val="1329863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8</a:t>
            </a:fld>
            <a:endParaRPr lang="en-US"/>
          </a:p>
        </p:txBody>
      </p:sp>
      <p:sp>
        <p:nvSpPr>
          <p:cNvPr id="106498" name="Rectangle 2"/>
          <p:cNvSpPr>
            <a:spLocks noGrp="1" noRot="1" noChangeAspect="1" noChangeArrowheads="1" noTextEdit="1"/>
          </p:cNvSpPr>
          <p:nvPr>
            <p:ph type="sldImg"/>
          </p:nvPr>
        </p:nvSpPr>
        <p:spPr>
          <a:xfrm>
            <a:off x="457200" y="719138"/>
            <a:ext cx="6400800" cy="3600450"/>
          </a:xfrm>
          <a:ln/>
        </p:spPr>
      </p:sp>
      <p:sp>
        <p:nvSpPr>
          <p:cNvPr id="106499" name="Rectangle 3"/>
          <p:cNvSpPr>
            <a:spLocks noGrp="1" noChangeArrowheads="1"/>
          </p:cNvSpPr>
          <p:nvPr>
            <p:ph type="body" idx="1"/>
          </p:nvPr>
        </p:nvSpPr>
        <p:spPr/>
        <p:txBody>
          <a:bodyPr/>
          <a:lstStyle/>
          <a:p>
            <a:pPr defTabSz="939748">
              <a:spcBef>
                <a:spcPts val="0"/>
              </a:spcBef>
              <a:defRPr/>
            </a:pPr>
            <a:r>
              <a:rPr lang="en-US" sz="1000" b="0" i="0" dirty="0"/>
              <a:t>Do not let yourselves be deceived…</a:t>
            </a:r>
          </a:p>
          <a:p>
            <a:pPr defTabSz="939748">
              <a:spcBef>
                <a:spcPts val="0"/>
              </a:spcBef>
              <a:defRPr/>
            </a:pPr>
            <a:endParaRPr lang="en-US" sz="1000" b="0" i="0" dirty="0"/>
          </a:p>
          <a:p>
            <a:pPr defTabSz="939748">
              <a:spcBef>
                <a:spcPts val="0"/>
              </a:spcBef>
              <a:defRPr/>
            </a:pPr>
            <a:r>
              <a:rPr lang="en-US" sz="1000" b="1" i="1" dirty="0"/>
              <a:t>Jeremiah 29:8 NKJV </a:t>
            </a:r>
            <a:r>
              <a:rPr lang="en-US" sz="1000" b="0" i="1" dirty="0"/>
              <a:t> For thus says the LORD of hosts, the God of Israel: Do not let your prophets and your diviners who are in your midst deceive you, nor listen to your dreams which you cause to be dreamed.</a:t>
            </a:r>
          </a:p>
          <a:p>
            <a:pPr defTabSz="939748">
              <a:spcBef>
                <a:spcPts val="0"/>
              </a:spcBef>
              <a:defRPr/>
            </a:pPr>
            <a:endParaRPr lang="en-US" sz="1000" b="0" i="0" dirty="0"/>
          </a:p>
          <a:p>
            <a:pPr defTabSz="939748">
              <a:spcBef>
                <a:spcPts val="0"/>
              </a:spcBef>
              <a:defRPr/>
            </a:pPr>
            <a:r>
              <a:rPr lang="en-US" sz="1000" b="0" i="0" dirty="0"/>
              <a:t>The land of their exile was not only filled with all the pagan Gods of Babylon; it was also filled with their own false prophets  …  and  …  It was the latter about which Jeremiah was most concerned. </a:t>
            </a:r>
          </a:p>
          <a:p>
            <a:pPr defTabSz="939748">
              <a:spcBef>
                <a:spcPts val="0"/>
              </a:spcBef>
              <a:defRPr/>
            </a:pPr>
            <a:endParaRPr lang="en-US" sz="1000" b="0" i="0" dirty="0"/>
          </a:p>
          <a:p>
            <a:pPr defTabSz="939748">
              <a:spcBef>
                <a:spcPts val="0"/>
              </a:spcBef>
              <a:defRPr/>
            </a:pPr>
            <a:r>
              <a:rPr lang="en-US" sz="1000" b="1" i="1" dirty="0"/>
              <a:t>Jeremiah 29:9 NKJV</a:t>
            </a:r>
            <a:r>
              <a:rPr lang="en-US" sz="1000" b="0" i="1" dirty="0"/>
              <a:t>  For they prophesy falsely to you in My name; I have not sent them, says the LORD.</a:t>
            </a:r>
          </a:p>
          <a:p>
            <a:pPr defTabSz="939748">
              <a:spcBef>
                <a:spcPts val="0"/>
              </a:spcBef>
              <a:defRPr/>
            </a:pPr>
            <a:endParaRPr lang="en-US" sz="1000" b="0" i="0" dirty="0"/>
          </a:p>
          <a:p>
            <a:pPr defTabSz="939748">
              <a:spcBef>
                <a:spcPts val="0"/>
              </a:spcBef>
              <a:defRPr/>
            </a:pPr>
            <a:r>
              <a:rPr lang="en-US" sz="1000" b="0" i="0" dirty="0"/>
              <a:t>How like this present world for the Christian. We can more easily detect many of the dangers of the secular system, but not so easily do we detect heresies in the midst of those professing the faith.</a:t>
            </a:r>
          </a:p>
          <a:p>
            <a:pPr defTabSz="939748">
              <a:spcBef>
                <a:spcPts val="0"/>
              </a:spcBef>
              <a:defRPr/>
            </a:pPr>
            <a:endParaRPr lang="en-US" sz="1000" b="0" i="0" dirty="0"/>
          </a:p>
          <a:p>
            <a:pPr defTabSz="939748">
              <a:spcBef>
                <a:spcPts val="0"/>
              </a:spcBef>
              <a:defRPr/>
            </a:pPr>
            <a:r>
              <a:rPr lang="en-US" sz="1000" b="0" i="0" dirty="0"/>
              <a:t>Paul wrote passionately to the Galatians who were being led astray by a false doctrine... </a:t>
            </a:r>
          </a:p>
          <a:p>
            <a:pPr defTabSz="939748">
              <a:spcBef>
                <a:spcPts val="0"/>
              </a:spcBef>
              <a:defRPr/>
            </a:pPr>
            <a:endParaRPr lang="en-US" sz="1000" b="0" i="0" dirty="0"/>
          </a:p>
          <a:p>
            <a:pPr defTabSz="939748">
              <a:spcBef>
                <a:spcPts val="0"/>
              </a:spcBef>
              <a:defRPr/>
            </a:pPr>
            <a:r>
              <a:rPr lang="en-US" sz="1000" b="1" i="1" dirty="0"/>
              <a:t>Galatians 1:6-7 NKJV </a:t>
            </a:r>
            <a:r>
              <a:rPr lang="en-US" sz="1000" b="0" i="1" dirty="0"/>
              <a:t> I marvel that you are turning away so soon from Him who called you in the grace of Christ, to a different gospel,  (7)  which is not another; but there are some who trouble you and want to pervert the gospel of Christ.</a:t>
            </a:r>
          </a:p>
          <a:p>
            <a:pPr defTabSz="939748">
              <a:spcBef>
                <a:spcPts val="0"/>
              </a:spcBef>
              <a:defRPr/>
            </a:pPr>
            <a:endParaRPr lang="en-US" sz="1000" b="0" i="1" dirty="0"/>
          </a:p>
          <a:p>
            <a:pPr defTabSz="939748">
              <a:spcBef>
                <a:spcPts val="0"/>
              </a:spcBef>
              <a:defRPr/>
            </a:pPr>
            <a:r>
              <a:rPr lang="en-US" sz="1000" b="0" i="0" dirty="0"/>
              <a:t>They were perverting the pure words of guidance coming to them from the Lord, words that were their only hope in the land of their exile.</a:t>
            </a:r>
          </a:p>
        </p:txBody>
      </p:sp>
    </p:spTree>
    <p:extLst>
      <p:ext uri="{BB962C8B-B14F-4D97-AF65-F5344CB8AC3E}">
        <p14:creationId xmlns:p14="http://schemas.microsoft.com/office/powerpoint/2010/main" val="4156798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9</a:t>
            </a:fld>
            <a:endParaRPr lang="en-US"/>
          </a:p>
        </p:txBody>
      </p:sp>
      <p:sp>
        <p:nvSpPr>
          <p:cNvPr id="106498" name="Rectangle 2"/>
          <p:cNvSpPr>
            <a:spLocks noGrp="1" noRot="1" noChangeAspect="1" noChangeArrowheads="1" noTextEdit="1"/>
          </p:cNvSpPr>
          <p:nvPr>
            <p:ph type="sldImg"/>
          </p:nvPr>
        </p:nvSpPr>
        <p:spPr>
          <a:xfrm>
            <a:off x="457200" y="719138"/>
            <a:ext cx="6400800" cy="3600450"/>
          </a:xfrm>
          <a:ln/>
        </p:spPr>
      </p:sp>
      <p:sp>
        <p:nvSpPr>
          <p:cNvPr id="106499" name="Rectangle 3"/>
          <p:cNvSpPr>
            <a:spLocks noGrp="1" noChangeArrowheads="1"/>
          </p:cNvSpPr>
          <p:nvPr>
            <p:ph type="body" idx="1"/>
          </p:nvPr>
        </p:nvSpPr>
        <p:spPr/>
        <p:txBody>
          <a:bodyPr/>
          <a:lstStyle/>
          <a:p>
            <a:pPr defTabSz="939748">
              <a:spcBef>
                <a:spcPts val="0"/>
              </a:spcBef>
              <a:defRPr/>
            </a:pPr>
            <a:r>
              <a:rPr lang="en-US" sz="1000" b="0" i="0" dirty="0"/>
              <a:t>In spite of how it may seem, you have a future and a hope…</a:t>
            </a:r>
          </a:p>
          <a:p>
            <a:pPr defTabSz="939748">
              <a:spcBef>
                <a:spcPts val="0"/>
              </a:spcBef>
              <a:defRPr/>
            </a:pPr>
            <a:endParaRPr lang="en-US" sz="1000" b="0" i="0" dirty="0"/>
          </a:p>
          <a:p>
            <a:pPr defTabSz="939748">
              <a:spcBef>
                <a:spcPts val="0"/>
              </a:spcBef>
              <a:defRPr/>
            </a:pPr>
            <a:r>
              <a:rPr lang="en-US" sz="1000" b="1" i="1" dirty="0"/>
              <a:t>Jeremiah 29:10 NKJV</a:t>
            </a:r>
            <a:r>
              <a:rPr lang="en-US" sz="1000" b="0" i="1" dirty="0"/>
              <a:t>  For thus says the LORD: After seventy years are completed at Babylon, I will visit you and perform My good word toward you, and cause you to return to this place.</a:t>
            </a:r>
          </a:p>
          <a:p>
            <a:pPr defTabSz="939748">
              <a:spcBef>
                <a:spcPts val="0"/>
              </a:spcBef>
              <a:defRPr/>
            </a:pPr>
            <a:endParaRPr lang="en-US" sz="1000" b="0" i="0" dirty="0"/>
          </a:p>
          <a:p>
            <a:pPr defTabSz="939748">
              <a:spcBef>
                <a:spcPts val="0"/>
              </a:spcBef>
              <a:defRPr/>
            </a:pPr>
            <a:r>
              <a:rPr lang="en-US" sz="1000" b="0" i="0" dirty="0"/>
              <a:t>It could be that some of the captives who heard the news concerning the length of exile, would feel hope … and  … others would have lots of reason to feel utterly hopeless. They would never live to see the promise fulfilled … About the only comfort they could draw from those words would be that possibly their children or their grandchildren might reap that blessing  … but then there were these words from God…</a:t>
            </a:r>
          </a:p>
          <a:p>
            <a:pPr defTabSz="939748">
              <a:spcBef>
                <a:spcPts val="0"/>
              </a:spcBef>
              <a:defRPr/>
            </a:pPr>
            <a:endParaRPr lang="en-US" sz="1000" b="0" i="0" dirty="0"/>
          </a:p>
          <a:p>
            <a:pPr defTabSz="939748">
              <a:spcBef>
                <a:spcPts val="0"/>
              </a:spcBef>
              <a:defRPr/>
            </a:pPr>
            <a:r>
              <a:rPr lang="en-US" sz="1000" b="1" i="1" dirty="0"/>
              <a:t>Jeremiah 29:11 NKJV </a:t>
            </a:r>
            <a:r>
              <a:rPr lang="en-US" sz="1000" b="0" i="1" dirty="0"/>
              <a:t> For I know the thoughts that I think toward you, says the LORD, thoughts of peace and not of evil, to give you a future and a hope</a:t>
            </a:r>
            <a:r>
              <a:rPr lang="en-US" sz="1000" b="0" i="0" dirty="0"/>
              <a:t>.</a:t>
            </a:r>
          </a:p>
          <a:p>
            <a:pPr defTabSz="939748">
              <a:spcBef>
                <a:spcPts val="0"/>
              </a:spcBef>
              <a:defRPr/>
            </a:pPr>
            <a:endParaRPr lang="en-US" sz="1000" b="0" i="0" dirty="0"/>
          </a:p>
          <a:p>
            <a:pPr defTabSz="939748">
              <a:spcBef>
                <a:spcPts val="0"/>
              </a:spcBef>
              <a:defRPr/>
            </a:pPr>
            <a:r>
              <a:rPr lang="en-US" sz="1000" b="0" i="0" dirty="0"/>
              <a:t>I won’t argue long … but here Jeremiah could have been describing something that reached beyond the return from Babylon, beyond any point in time; something that referred to the eternal destiny of all those who honor the Lord with their earthly lives.</a:t>
            </a:r>
          </a:p>
          <a:p>
            <a:pPr defTabSz="939748">
              <a:spcBef>
                <a:spcPts val="0"/>
              </a:spcBef>
              <a:defRPr/>
            </a:pPr>
            <a:endParaRPr lang="en-US" sz="1000" b="0" i="0" dirty="0"/>
          </a:p>
          <a:p>
            <a:pPr defTabSz="939748">
              <a:spcBef>
                <a:spcPts val="0"/>
              </a:spcBef>
              <a:defRPr/>
            </a:pPr>
            <a:r>
              <a:rPr lang="en-US" sz="1000" b="0" i="0" dirty="0"/>
              <a:t>The words that follow reach into the gospel age and bring further reality to Jeremiah's vision of what life can be like, even in the land of our exile...</a:t>
            </a:r>
          </a:p>
          <a:p>
            <a:pPr defTabSz="939748">
              <a:spcBef>
                <a:spcPts val="0"/>
              </a:spcBef>
              <a:defRPr/>
            </a:pPr>
            <a:endParaRPr lang="en-US" sz="1000" b="0" i="0" dirty="0"/>
          </a:p>
          <a:p>
            <a:pPr defTabSz="939748">
              <a:spcBef>
                <a:spcPts val="0"/>
              </a:spcBef>
              <a:defRPr/>
            </a:pPr>
            <a:r>
              <a:rPr lang="en-US" sz="1000" b="1" i="1" dirty="0"/>
              <a:t>Jeremiah 29:13 NKJV</a:t>
            </a:r>
            <a:r>
              <a:rPr lang="en-US" sz="1000" b="0" i="1" dirty="0"/>
              <a:t>  And you will seek Me and find Me, when you search for Me with all your heart.</a:t>
            </a:r>
            <a:r>
              <a:rPr lang="en-US" sz="1000" b="0" i="0" dirty="0"/>
              <a:t> </a:t>
            </a:r>
          </a:p>
          <a:p>
            <a:pPr defTabSz="939748">
              <a:spcBef>
                <a:spcPts val="0"/>
              </a:spcBef>
              <a:defRPr/>
            </a:pPr>
            <a:endParaRPr lang="en-US" sz="1000" b="0" i="0" dirty="0"/>
          </a:p>
          <a:p>
            <a:pPr defTabSz="939748">
              <a:spcBef>
                <a:spcPts val="0"/>
              </a:spcBef>
              <a:defRPr/>
            </a:pPr>
            <a:r>
              <a:rPr lang="en-US" sz="1000" b="0" i="0" dirty="0"/>
              <a:t>Not only will they come back home to Jerusalem, but they will come back home to the Lord, to the intimacy of heart that is described here  …  This is the intimacy available to us in the gospel age. </a:t>
            </a:r>
          </a:p>
          <a:p>
            <a:pPr defTabSz="939748">
              <a:spcBef>
                <a:spcPts val="0"/>
              </a:spcBef>
              <a:defRPr/>
            </a:pPr>
            <a:endParaRPr lang="en-US" sz="1000" b="0" i="0" dirty="0"/>
          </a:p>
          <a:p>
            <a:pPr defTabSz="939748">
              <a:spcBef>
                <a:spcPts val="0"/>
              </a:spcBef>
              <a:defRPr/>
            </a:pPr>
            <a:r>
              <a:rPr lang="en-US" sz="1000" b="0" i="0" dirty="0"/>
              <a:t>Just as they read Jeremiah's words like a letter from home, so also should we read all of Scripture like a letter from home, the kind that will keep us from falling away in the land of exile and will sustain us until we come into the new Jerusalem.</a:t>
            </a:r>
          </a:p>
        </p:txBody>
      </p:sp>
    </p:spTree>
    <p:extLst>
      <p:ext uri="{BB962C8B-B14F-4D97-AF65-F5344CB8AC3E}">
        <p14:creationId xmlns:p14="http://schemas.microsoft.com/office/powerpoint/2010/main" val="1672691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noProof="0"/>
              <a:t>Click to edit Master title style</a:t>
            </a:r>
          </a:p>
        </p:txBody>
      </p:sp>
      <p:sp>
        <p:nvSpPr>
          <p:cNvPr id="43048"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3049" name="Rectangle 41"/>
          <p:cNvSpPr>
            <a:spLocks noGrp="1" noChangeArrowheads="1"/>
          </p:cNvSpPr>
          <p:nvPr>
            <p:ph type="dt" sz="quarter" idx="2"/>
          </p:nvPr>
        </p:nvSpPr>
        <p:spPr/>
        <p:txBody>
          <a:bodyPr/>
          <a:lstStyle>
            <a:lvl1pPr>
              <a:defRPr/>
            </a:lvl1pPr>
          </a:lstStyle>
          <a:p>
            <a:endParaRPr lang="en-US"/>
          </a:p>
        </p:txBody>
      </p:sp>
      <p:sp>
        <p:nvSpPr>
          <p:cNvPr id="43050" name="Rectangle 42"/>
          <p:cNvSpPr>
            <a:spLocks noGrp="1" noChangeArrowheads="1"/>
          </p:cNvSpPr>
          <p:nvPr>
            <p:ph type="ftr" sz="quarter" idx="3"/>
          </p:nvPr>
        </p:nvSpPr>
        <p:spPr/>
        <p:txBody>
          <a:bodyPr/>
          <a:lstStyle>
            <a:lvl1pPr>
              <a:defRPr/>
            </a:lvl1pPr>
          </a:lstStyle>
          <a:p>
            <a:endParaRPr lang="en-US"/>
          </a:p>
        </p:txBody>
      </p:sp>
      <p:sp>
        <p:nvSpPr>
          <p:cNvPr id="43051" name="Rectangle 43"/>
          <p:cNvSpPr>
            <a:spLocks noGrp="1" noChangeArrowheads="1"/>
          </p:cNvSpPr>
          <p:nvPr>
            <p:ph type="sldNum" sz="quarter" idx="4"/>
          </p:nvPr>
        </p:nvSpPr>
        <p:spPr/>
        <p:txBody>
          <a:bodyPr/>
          <a:lstStyle>
            <a:lvl1pPr>
              <a:defRPr/>
            </a:lvl1pPr>
          </a:lstStyle>
          <a:p>
            <a:fld id="{8E92890B-DB6A-46D2-8FB0-847C2C5FE78A}" type="slidenum">
              <a:rPr lang="en-US"/>
              <a:pPr/>
              <a:t>‹#›</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47"/>
                                        </p:tgtEl>
                                        <p:attrNameLst>
                                          <p:attrName>style.visibility</p:attrName>
                                        </p:attrNameLst>
                                      </p:cBhvr>
                                      <p:to>
                                        <p:strVal val="visible"/>
                                      </p:to>
                                    </p:set>
                                    <p:animEffect transition="in" filter="fade">
                                      <p:cBhvr>
                                        <p:cTn id="7" dur="2000"/>
                                        <p:tgtEl>
                                          <p:spTgt spid="430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48"/>
                                        </p:tgtEl>
                                        <p:attrNameLst>
                                          <p:attrName>style.visibility</p:attrName>
                                        </p:attrNameLst>
                                      </p:cBhvr>
                                      <p:to>
                                        <p:strVal val="visible"/>
                                      </p:to>
                                    </p:set>
                                    <p:animEffect transition="in" filter="fade">
                                      <p:cBhvr>
                                        <p:cTn id="10" dur="2000"/>
                                        <p:tgtEl>
                                          <p:spTgt spid="43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7" grpId="0"/>
      <p:bldP spid="43048" grpId="0">
        <p:tmplLst>
          <p:tmpl>
            <p:tnLst>
              <p:par>
                <p:cTn presetID="10" presetClass="entr" presetSubtype="0" fill="hold" nodeType="withEffect">
                  <p:stCondLst>
                    <p:cond delay="0"/>
                  </p:stCondLst>
                  <p:childTnLst>
                    <p:set>
                      <p:cBhvr>
                        <p:cTn dur="1" fill="hold">
                          <p:stCondLst>
                            <p:cond delay="0"/>
                          </p:stCondLst>
                        </p:cTn>
                        <p:tgtEl>
                          <p:spTgt spid="43048"/>
                        </p:tgtEl>
                        <p:attrNameLst>
                          <p:attrName>style.visibility</p:attrName>
                        </p:attrNameLst>
                      </p:cBhvr>
                      <p:to>
                        <p:strVal val="visible"/>
                      </p:to>
                    </p:set>
                    <p:animEffect transition="in" filter="fade">
                      <p:cBhvr>
                        <p:cTn dur="2000"/>
                        <p:tgtEl>
                          <p:spTgt spid="430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E23F14-3A90-42F0-BCFA-110BABC991A7}" type="slidenum">
              <a:rPr lang="en-US"/>
              <a:pPr/>
              <a:t>‹#›</a:t>
            </a:fld>
            <a:endParaRPr lang="en-US"/>
          </a:p>
        </p:txBody>
      </p:sp>
    </p:spTree>
    <p:extLst>
      <p:ext uri="{BB962C8B-B14F-4D97-AF65-F5344CB8AC3E}">
        <p14:creationId xmlns:p14="http://schemas.microsoft.com/office/powerpoint/2010/main" val="261219038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EE4794-141C-4B0B-AF2A-66887B72FA7C}" type="slidenum">
              <a:rPr lang="en-US"/>
              <a:pPr/>
              <a:t>‹#›</a:t>
            </a:fld>
            <a:endParaRPr lang="en-US"/>
          </a:p>
        </p:txBody>
      </p:sp>
    </p:spTree>
    <p:extLst>
      <p:ext uri="{BB962C8B-B14F-4D97-AF65-F5344CB8AC3E}">
        <p14:creationId xmlns:p14="http://schemas.microsoft.com/office/powerpoint/2010/main" val="13802908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9FD1D7-AD0D-4C57-AAAA-C5BB83566093}" type="slidenum">
              <a:rPr lang="en-US"/>
              <a:pPr/>
              <a:t>‹#›</a:t>
            </a:fld>
            <a:endParaRPr lang="en-US"/>
          </a:p>
        </p:txBody>
      </p:sp>
    </p:spTree>
    <p:extLst>
      <p:ext uri="{BB962C8B-B14F-4D97-AF65-F5344CB8AC3E}">
        <p14:creationId xmlns:p14="http://schemas.microsoft.com/office/powerpoint/2010/main" val="345367018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1A411-95F2-4171-B1AD-EB8740DC1A03}" type="slidenum">
              <a:rPr lang="en-US"/>
              <a:pPr/>
              <a:t>‹#›</a:t>
            </a:fld>
            <a:endParaRPr lang="en-US"/>
          </a:p>
        </p:txBody>
      </p:sp>
    </p:spTree>
    <p:extLst>
      <p:ext uri="{BB962C8B-B14F-4D97-AF65-F5344CB8AC3E}">
        <p14:creationId xmlns:p14="http://schemas.microsoft.com/office/powerpoint/2010/main" val="45853690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B9BB1A-D368-49AE-AC81-E41CED563CD2}" type="slidenum">
              <a:rPr lang="en-US"/>
              <a:pPr/>
              <a:t>‹#›</a:t>
            </a:fld>
            <a:endParaRPr lang="en-US"/>
          </a:p>
        </p:txBody>
      </p:sp>
    </p:spTree>
    <p:extLst>
      <p:ext uri="{BB962C8B-B14F-4D97-AF65-F5344CB8AC3E}">
        <p14:creationId xmlns:p14="http://schemas.microsoft.com/office/powerpoint/2010/main" val="78202759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B5048-3A32-4649-965C-367B4971D939}" type="slidenum">
              <a:rPr lang="en-US"/>
              <a:pPr/>
              <a:t>‹#›</a:t>
            </a:fld>
            <a:endParaRPr lang="en-US"/>
          </a:p>
        </p:txBody>
      </p:sp>
    </p:spTree>
    <p:extLst>
      <p:ext uri="{BB962C8B-B14F-4D97-AF65-F5344CB8AC3E}">
        <p14:creationId xmlns:p14="http://schemas.microsoft.com/office/powerpoint/2010/main" val="32678640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1B33A77-5563-47D6-B3B7-BF2272596801}" type="slidenum">
              <a:rPr lang="en-US"/>
              <a:pPr/>
              <a:t>‹#›</a:t>
            </a:fld>
            <a:endParaRPr lang="en-US"/>
          </a:p>
        </p:txBody>
      </p:sp>
    </p:spTree>
    <p:extLst>
      <p:ext uri="{BB962C8B-B14F-4D97-AF65-F5344CB8AC3E}">
        <p14:creationId xmlns:p14="http://schemas.microsoft.com/office/powerpoint/2010/main" val="351017012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ADDA3E-68B4-4BC0-A2B8-F30F4A8C5922}" type="slidenum">
              <a:rPr lang="en-US"/>
              <a:pPr/>
              <a:t>‹#›</a:t>
            </a:fld>
            <a:endParaRPr lang="en-US"/>
          </a:p>
        </p:txBody>
      </p:sp>
    </p:spTree>
    <p:extLst>
      <p:ext uri="{BB962C8B-B14F-4D97-AF65-F5344CB8AC3E}">
        <p14:creationId xmlns:p14="http://schemas.microsoft.com/office/powerpoint/2010/main" val="384491547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9B7967-2C2E-4753-B745-92B91FB131AA}" type="slidenum">
              <a:rPr lang="en-US"/>
              <a:pPr/>
              <a:t>‹#›</a:t>
            </a:fld>
            <a:endParaRPr lang="en-US"/>
          </a:p>
        </p:txBody>
      </p:sp>
    </p:spTree>
    <p:extLst>
      <p:ext uri="{BB962C8B-B14F-4D97-AF65-F5344CB8AC3E}">
        <p14:creationId xmlns:p14="http://schemas.microsoft.com/office/powerpoint/2010/main" val="212264297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31822B-B471-48AB-AD09-886F0A4115D5}" type="slidenum">
              <a:rPr lang="en-US"/>
              <a:pPr/>
              <a:t>‹#›</a:t>
            </a:fld>
            <a:endParaRPr lang="en-US"/>
          </a:p>
        </p:txBody>
      </p:sp>
    </p:spTree>
    <p:extLst>
      <p:ext uri="{BB962C8B-B14F-4D97-AF65-F5344CB8AC3E}">
        <p14:creationId xmlns:p14="http://schemas.microsoft.com/office/powerpoint/2010/main" val="292462658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42025" name="Rectangle 41"/>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42026" name="Rectangle 42"/>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CA9A66A-2567-479F-A785-DF4A2D84FD28}" type="slidenum">
              <a:rPr lang="en-US"/>
              <a:pPr/>
              <a:t>‹#›</a:t>
            </a:fld>
            <a:endParaRPr lang="en-US"/>
          </a:p>
        </p:txBody>
      </p:sp>
      <p:sp>
        <p:nvSpPr>
          <p:cNvPr id="42027" name="Rectangle 43"/>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28800"/>
            <a:ext cx="12192000" cy="1015663"/>
          </a:xfrm>
        </p:spPr>
        <p:txBody>
          <a:bodyPr wrap="square">
            <a:spAutoFit/>
          </a:bodyPr>
          <a:lstStyle/>
          <a:p>
            <a:r>
              <a:rPr lang="en-US" sz="6000" dirty="0">
                <a:solidFill>
                  <a:schemeClr val="tx1"/>
                </a:solidFill>
                <a:effectLst/>
                <a:latin typeface="+mn-lt"/>
              </a:rPr>
              <a:t>  </a:t>
            </a:r>
          </a:p>
        </p:txBody>
      </p:sp>
      <p:sp>
        <p:nvSpPr>
          <p:cNvPr id="2051" name="Rectangle 3"/>
          <p:cNvSpPr>
            <a:spLocks noGrp="1" noChangeArrowheads="1"/>
          </p:cNvSpPr>
          <p:nvPr>
            <p:ph type="subTitle" idx="1"/>
          </p:nvPr>
        </p:nvSpPr>
        <p:spPr>
          <a:xfrm>
            <a:off x="0" y="1828800"/>
            <a:ext cx="12192000" cy="5016758"/>
          </a:xfrm>
        </p:spPr>
        <p:txBody>
          <a:bodyPr wrap="square">
            <a:spAutoFit/>
          </a:bodyPr>
          <a:lstStyle/>
          <a:p>
            <a:pPr algn="l"/>
            <a:r>
              <a:rPr lang="en-US" i="1" dirty="0">
                <a:effectLst/>
              </a:rPr>
              <a:t>"When the Son of Man comes in His glory, and all the holy angels with Him, then He will sit on the throne of His glory.   - 32  All the nations will be gathered before Him, and He will separate them one from another, as a shepherd divides his sheep from the goats.   - 33  And He will set the sheep on His right hand, but the goats on the left.   - 34  Then the King will say to those on His right hand, 'Come, you blessed of My Father, inherit the kingdom prepared for you from the foundation of the world:  - Matthew 25:31-34 NKJV </a:t>
            </a:r>
          </a:p>
        </p:txBody>
      </p:sp>
    </p:spTree>
    <p:extLst>
      <p:ext uri="{BB962C8B-B14F-4D97-AF65-F5344CB8AC3E}">
        <p14:creationId xmlns:p14="http://schemas.microsoft.com/office/powerpoint/2010/main" val="21650426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60876"/>
            <a:ext cx="12192000" cy="584775"/>
          </a:xfrm>
        </p:spPr>
        <p:txBody>
          <a:bodyPr wrap="square">
            <a:spAutoFit/>
          </a:bodyPr>
          <a:lstStyle/>
          <a:p>
            <a:pPr marL="6350" lvl="1" indent="0">
              <a:spcBef>
                <a:spcPts val="1200"/>
              </a:spcBef>
              <a:spcAft>
                <a:spcPts val="1200"/>
              </a:spcAft>
              <a:buNone/>
            </a:pPr>
            <a:r>
              <a:rPr lang="en-US" sz="3200" dirty="0">
                <a:effectLst/>
              </a:rPr>
              <a:t>The false prophets' teaching shall soon be disproved…</a:t>
            </a:r>
          </a:p>
        </p:txBody>
      </p:sp>
      <p:sp>
        <p:nvSpPr>
          <p:cNvPr id="6" name="Rectangle 3">
            <a:extLst>
              <a:ext uri="{FF2B5EF4-FFF2-40B4-BE49-F238E27FC236}">
                <a16:creationId xmlns:a16="http://schemas.microsoft.com/office/drawing/2014/main" id="{53F6DEAF-F537-2253-B84C-A83DA456B444}"/>
              </a:ext>
            </a:extLst>
          </p:cNvPr>
          <p:cNvSpPr txBox="1">
            <a:spLocks noChangeArrowheads="1"/>
          </p:cNvSpPr>
          <p:nvPr/>
        </p:nvSpPr>
        <p:spPr bwMode="auto">
          <a:xfrm>
            <a:off x="7315200" y="5181600"/>
            <a:ext cx="4343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Jeremiah 29:15-23</a:t>
            </a:r>
          </a:p>
        </p:txBody>
      </p:sp>
      <p:sp>
        <p:nvSpPr>
          <p:cNvPr id="4" name="Rectangle 3">
            <a:extLst>
              <a:ext uri="{FF2B5EF4-FFF2-40B4-BE49-F238E27FC236}">
                <a16:creationId xmlns:a16="http://schemas.microsoft.com/office/drawing/2014/main" id="{AD73C5A1-6BBF-0A3D-3342-5C3F086FA315}"/>
              </a:ext>
            </a:extLst>
          </p:cNvPr>
          <p:cNvSpPr txBox="1">
            <a:spLocks noChangeArrowheads="1"/>
          </p:cNvSpPr>
          <p:nvPr/>
        </p:nvSpPr>
        <p:spPr bwMode="auto">
          <a:xfrm>
            <a:off x="7315200" y="5206425"/>
            <a:ext cx="4343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Jeremiah 29:24-32</a:t>
            </a:r>
          </a:p>
        </p:txBody>
      </p:sp>
    </p:spTree>
    <p:extLst>
      <p:ext uri="{BB962C8B-B14F-4D97-AF65-F5344CB8AC3E}">
        <p14:creationId xmlns:p14="http://schemas.microsoft.com/office/powerpoint/2010/main" val="30458648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xit" presetSubtype="0" fill="hold" grpId="0" nodeType="clickEffect">
                                  <p:stCondLst>
                                    <p:cond delay="0"/>
                                  </p:stCondLst>
                                  <p:childTnLst>
                                    <p:animEffect transition="out" filter="fade">
                                      <p:cBhvr>
                                        <p:cTn id="17" dur="1000"/>
                                        <p:tgtEl>
                                          <p:spTgt spid="6">
                                            <p:txEl>
                                              <p:pRg st="0" end="0"/>
                                            </p:txEl>
                                          </p:spTgt>
                                        </p:tgtEl>
                                      </p:cBhvr>
                                    </p:animEffect>
                                    <p:anim calcmode="lin" valueType="num">
                                      <p:cBhvr>
                                        <p:cTn id="18" dur="1000"/>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p:tgtEl>
                                          <p:spTgt spid="6">
                                            <p:txEl>
                                              <p:pRg st="0" end="0"/>
                                            </p:txEl>
                                          </p:spTgt>
                                        </p:tgtEl>
                                        <p:attrNameLst>
                                          <p:attrName>ppt_y</p:attrName>
                                        </p:attrNameLst>
                                      </p:cBhvr>
                                      <p:tavLst>
                                        <p:tav tm="0">
                                          <p:val>
                                            <p:strVal val="ppt_y"/>
                                          </p:val>
                                        </p:tav>
                                        <p:tav tm="100000">
                                          <p:val>
                                            <p:strVal val="ppt_y+.1"/>
                                          </p:val>
                                        </p:tav>
                                      </p:tavLst>
                                    </p:anim>
                                    <p:set>
                                      <p:cBhvr>
                                        <p:cTn id="20" dur="1" fill="hold">
                                          <p:stCondLst>
                                            <p:cond delay="999"/>
                                          </p:stCondLst>
                                        </p:cTn>
                                        <p:tgtEl>
                                          <p:spTgt spid="6">
                                            <p:txEl>
                                              <p:pRg st="0" end="0"/>
                                            </p:txEl>
                                          </p:spTgt>
                                        </p:tgtEl>
                                        <p:attrNameLst>
                                          <p:attrName>style.visibility</p:attrName>
                                        </p:attrNameLst>
                                      </p:cBhvr>
                                      <p:to>
                                        <p:strVal val="hidden"/>
                                      </p:to>
                                    </p:set>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1000"/>
                                        <p:tgtEl>
                                          <p:spTgt spid="4">
                                            <p:txEl>
                                              <p:pRg st="0" end="0"/>
                                            </p:txEl>
                                          </p:spTgt>
                                        </p:tgtEl>
                                      </p:cBhvr>
                                    </p:animEffect>
                                    <p:anim calcmode="lin" valueType="num">
                                      <p:cBhvr>
                                        <p:cTn id="2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9463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28800"/>
            <a:ext cx="12192000" cy="1015663"/>
          </a:xfrm>
        </p:spPr>
        <p:txBody>
          <a:bodyPr wrap="square">
            <a:spAutoFit/>
          </a:bodyPr>
          <a:lstStyle/>
          <a:p>
            <a:r>
              <a:rPr lang="en-US" sz="6000" dirty="0">
                <a:solidFill>
                  <a:schemeClr val="tx1"/>
                </a:solidFill>
                <a:effectLst/>
                <a:latin typeface="+mn-lt"/>
              </a:rPr>
              <a:t>  </a:t>
            </a:r>
          </a:p>
        </p:txBody>
      </p:sp>
      <p:sp>
        <p:nvSpPr>
          <p:cNvPr id="2051" name="Rectangle 3"/>
          <p:cNvSpPr>
            <a:spLocks noGrp="1" noChangeArrowheads="1"/>
          </p:cNvSpPr>
          <p:nvPr>
            <p:ph type="subTitle" idx="1"/>
          </p:nvPr>
        </p:nvSpPr>
        <p:spPr>
          <a:xfrm>
            <a:off x="0" y="3318570"/>
            <a:ext cx="12192000" cy="3539430"/>
          </a:xfrm>
        </p:spPr>
        <p:txBody>
          <a:bodyPr wrap="square">
            <a:spAutoFit/>
          </a:bodyPr>
          <a:lstStyle/>
          <a:p>
            <a:pPr algn="l"/>
            <a:r>
              <a:rPr lang="en-US" i="1" dirty="0">
                <a:effectLst/>
              </a:rPr>
              <a:t>"Let not your heart be troubled; you believe in God, believe also in Me.   - 2  In My Father's house are many mansions; if it were not so, I would have told you. I go to prepare a place for you.   - 3  And if I go and prepare a place for you, I will come again and receive you to Myself; that where I am, there you may be also. 												- John 14:1-3 NKJV</a:t>
            </a:r>
          </a:p>
        </p:txBody>
      </p:sp>
    </p:spTree>
    <p:extLst>
      <p:ext uri="{BB962C8B-B14F-4D97-AF65-F5344CB8AC3E}">
        <p14:creationId xmlns:p14="http://schemas.microsoft.com/office/powerpoint/2010/main" val="26949558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28800"/>
            <a:ext cx="12192000" cy="1015663"/>
          </a:xfrm>
        </p:spPr>
        <p:txBody>
          <a:bodyPr wrap="square">
            <a:spAutoFit/>
          </a:bodyPr>
          <a:lstStyle/>
          <a:p>
            <a:r>
              <a:rPr lang="en-US" sz="6000" dirty="0">
                <a:solidFill>
                  <a:schemeClr val="tx1"/>
                </a:solidFill>
                <a:effectLst/>
                <a:latin typeface="+mn-lt"/>
              </a:rPr>
              <a:t>  </a:t>
            </a:r>
          </a:p>
        </p:txBody>
      </p:sp>
      <p:sp>
        <p:nvSpPr>
          <p:cNvPr id="2051" name="Rectangle 3"/>
          <p:cNvSpPr>
            <a:spLocks noGrp="1" noChangeArrowheads="1"/>
          </p:cNvSpPr>
          <p:nvPr>
            <p:ph type="subTitle" idx="1"/>
          </p:nvPr>
        </p:nvSpPr>
        <p:spPr>
          <a:xfrm>
            <a:off x="0" y="5288340"/>
            <a:ext cx="12192000" cy="1569660"/>
          </a:xfrm>
        </p:spPr>
        <p:txBody>
          <a:bodyPr wrap="square">
            <a:spAutoFit/>
          </a:bodyPr>
          <a:lstStyle/>
          <a:p>
            <a:pPr algn="l"/>
            <a:r>
              <a:rPr lang="en-US" i="1" dirty="0">
                <a:effectLst/>
              </a:rPr>
              <a:t>For our citizenship is in heaven, from which we also eagerly wait for the Savior, the Lord Jesus Christ  									- Philippians 3:20 NKJV </a:t>
            </a:r>
          </a:p>
        </p:txBody>
      </p:sp>
    </p:spTree>
    <p:extLst>
      <p:ext uri="{BB962C8B-B14F-4D97-AF65-F5344CB8AC3E}">
        <p14:creationId xmlns:p14="http://schemas.microsoft.com/office/powerpoint/2010/main" val="5299391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28800"/>
            <a:ext cx="12192000" cy="1015663"/>
          </a:xfrm>
        </p:spPr>
        <p:txBody>
          <a:bodyPr wrap="square">
            <a:spAutoFit/>
          </a:bodyPr>
          <a:lstStyle/>
          <a:p>
            <a:r>
              <a:rPr lang="en-US" sz="6000" dirty="0">
                <a:solidFill>
                  <a:schemeClr val="tx1"/>
                </a:solidFill>
                <a:effectLst/>
                <a:latin typeface="+mn-lt"/>
              </a:rPr>
              <a:t>  </a:t>
            </a:r>
          </a:p>
        </p:txBody>
      </p:sp>
      <p:sp>
        <p:nvSpPr>
          <p:cNvPr id="2051" name="Rectangle 3"/>
          <p:cNvSpPr>
            <a:spLocks noGrp="1" noChangeArrowheads="1"/>
          </p:cNvSpPr>
          <p:nvPr>
            <p:ph type="subTitle" idx="1"/>
          </p:nvPr>
        </p:nvSpPr>
        <p:spPr>
          <a:xfrm>
            <a:off x="0" y="2819400"/>
            <a:ext cx="12192000" cy="4031873"/>
          </a:xfrm>
        </p:spPr>
        <p:txBody>
          <a:bodyPr wrap="square">
            <a:spAutoFit/>
          </a:bodyPr>
          <a:lstStyle/>
          <a:p>
            <a:pPr algn="l"/>
            <a:r>
              <a:rPr lang="en-US" i="1" dirty="0">
                <a:effectLst/>
              </a:rPr>
              <a:t>Blessed be the God and Father of our Lord Jesus Christ, who according to His abundant mercy has begotten us again to a living hope through the resurrection of Jesus Christ from the dead,   - 4  to an inheritance incorruptible and undefiled and that does not fade away, reserved in heaven for you,   - 5  who are kept by the power of God through faith for salvation ready to be revealed in the last time.   - 1 Peter 1:3-5 NKJV </a:t>
            </a:r>
          </a:p>
        </p:txBody>
      </p:sp>
    </p:spTree>
    <p:extLst>
      <p:ext uri="{BB962C8B-B14F-4D97-AF65-F5344CB8AC3E}">
        <p14:creationId xmlns:p14="http://schemas.microsoft.com/office/powerpoint/2010/main" val="370636755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28800"/>
            <a:ext cx="12192000" cy="1015663"/>
          </a:xfrm>
        </p:spPr>
        <p:txBody>
          <a:bodyPr wrap="square">
            <a:spAutoFit/>
          </a:bodyPr>
          <a:lstStyle/>
          <a:p>
            <a:r>
              <a:rPr lang="en-US" sz="6000" dirty="0">
                <a:solidFill>
                  <a:schemeClr val="tx1"/>
                </a:solidFill>
                <a:effectLst/>
                <a:latin typeface="+mn-lt"/>
              </a:rPr>
              <a:t>  </a:t>
            </a:r>
          </a:p>
        </p:txBody>
      </p:sp>
      <p:sp>
        <p:nvSpPr>
          <p:cNvPr id="2051" name="Rectangle 3"/>
          <p:cNvSpPr>
            <a:spLocks noGrp="1" noChangeArrowheads="1"/>
          </p:cNvSpPr>
          <p:nvPr>
            <p:ph type="subTitle" idx="1"/>
          </p:nvPr>
        </p:nvSpPr>
        <p:spPr>
          <a:xfrm>
            <a:off x="0" y="5486400"/>
            <a:ext cx="12192000" cy="769441"/>
          </a:xfrm>
        </p:spPr>
        <p:txBody>
          <a:bodyPr wrap="square">
            <a:spAutoFit/>
          </a:bodyPr>
          <a:lstStyle/>
          <a:p>
            <a:r>
              <a:rPr lang="en-US" sz="4400" i="1" dirty="0">
                <a:effectLst/>
              </a:rPr>
              <a:t>Jeremiah 29:4-11 </a:t>
            </a:r>
            <a:endParaRPr lang="en-US" sz="4400" dirty="0">
              <a:effectLst/>
            </a:endParaRPr>
          </a:p>
        </p:txBody>
      </p:sp>
    </p:spTree>
    <p:extLst>
      <p:ext uri="{BB962C8B-B14F-4D97-AF65-F5344CB8AC3E}">
        <p14:creationId xmlns:p14="http://schemas.microsoft.com/office/powerpoint/2010/main" val="39415711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60876"/>
            <a:ext cx="12192000" cy="584775"/>
          </a:xfrm>
        </p:spPr>
        <p:txBody>
          <a:bodyPr wrap="square">
            <a:spAutoFit/>
          </a:bodyPr>
          <a:lstStyle/>
          <a:p>
            <a:pPr marL="6350" lvl="1" indent="0">
              <a:spcBef>
                <a:spcPts val="1200"/>
              </a:spcBef>
              <a:spcAft>
                <a:spcPts val="1200"/>
              </a:spcAft>
              <a:buNone/>
            </a:pPr>
            <a:r>
              <a:rPr lang="en-US" sz="3200" dirty="0">
                <a:effectLst/>
              </a:rPr>
              <a:t>Settle down in Babylon and prepare for the long haul…</a:t>
            </a:r>
            <a:endParaRPr lang="en-US" sz="3200" i="1" dirty="0">
              <a:effectLst/>
            </a:endParaRPr>
          </a:p>
        </p:txBody>
      </p:sp>
      <p:sp>
        <p:nvSpPr>
          <p:cNvPr id="3" name="Rectangle 3"/>
          <p:cNvSpPr txBox="1">
            <a:spLocks noChangeArrowheads="1"/>
          </p:cNvSpPr>
          <p:nvPr/>
        </p:nvSpPr>
        <p:spPr bwMode="auto">
          <a:xfrm>
            <a:off x="-34548" y="3811012"/>
            <a:ext cx="12192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Build houses and dwell in them; plant gardens and eat their fruit.  (6)  Take wives and beget sons and daughters; and take wives for your sons and give your daughters to husbands, so that they may bear sons and daughters—that you may be increased there, and not diminished. - Jeremiah 29:5-6 NKJV </a:t>
            </a:r>
          </a:p>
        </p:txBody>
      </p:sp>
      <p:sp>
        <p:nvSpPr>
          <p:cNvPr id="4" name="Rectangle 3">
            <a:extLst>
              <a:ext uri="{FF2B5EF4-FFF2-40B4-BE49-F238E27FC236}">
                <a16:creationId xmlns:a16="http://schemas.microsoft.com/office/drawing/2014/main" id="{F23E8503-A0BE-3CCB-1012-493D68745C86}"/>
              </a:ext>
            </a:extLst>
          </p:cNvPr>
          <p:cNvSpPr txBox="1">
            <a:spLocks noChangeArrowheads="1"/>
          </p:cNvSpPr>
          <p:nvPr/>
        </p:nvSpPr>
        <p:spPr bwMode="auto">
          <a:xfrm>
            <a:off x="76200" y="3811012"/>
            <a:ext cx="12115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And the children of Israel said to them, "Oh, that we had died by the hand of the LORD in the land of Egypt, when we sat by the pots of meat and when we ate bread to the full! For you have brought us out into this wilderness to kill this whole assembly with hunger.“ 													- Exodus 16:3 NKJV </a:t>
            </a:r>
          </a:p>
        </p:txBody>
      </p:sp>
      <p:sp>
        <p:nvSpPr>
          <p:cNvPr id="6" name="Rectangle 3">
            <a:extLst>
              <a:ext uri="{FF2B5EF4-FFF2-40B4-BE49-F238E27FC236}">
                <a16:creationId xmlns:a16="http://schemas.microsoft.com/office/drawing/2014/main" id="{53F6DEAF-F537-2253-B84C-A83DA456B444}"/>
              </a:ext>
            </a:extLst>
          </p:cNvPr>
          <p:cNvSpPr txBox="1">
            <a:spLocks noChangeArrowheads="1"/>
          </p:cNvSpPr>
          <p:nvPr/>
        </p:nvSpPr>
        <p:spPr bwMode="auto">
          <a:xfrm>
            <a:off x="0" y="5288340"/>
            <a:ext cx="1211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We remember the fish which we ate freely in Egypt, the cucumbers, the melons, the leeks, the onions, and the garlic;  - Numbers 11:5 NKJV </a:t>
            </a:r>
          </a:p>
        </p:txBody>
      </p:sp>
    </p:spTree>
    <p:extLst>
      <p:ext uri="{BB962C8B-B14F-4D97-AF65-F5344CB8AC3E}">
        <p14:creationId xmlns:p14="http://schemas.microsoft.com/office/powerpoint/2010/main" val="38075848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3">
                                            <p:txEl>
                                              <p:pRg st="0" end="0"/>
                                            </p:txEl>
                                          </p:spTgt>
                                        </p:tgtEl>
                                      </p:cBhvr>
                                    </p:animEffect>
                                    <p:set>
                                      <p:cBhvr>
                                        <p:cTn id="16" dur="1" fill="hold">
                                          <p:stCondLst>
                                            <p:cond delay="499"/>
                                          </p:stCondLst>
                                        </p:cTn>
                                        <p:tgtEl>
                                          <p:spTgt spid="3">
                                            <p:txEl>
                                              <p:pRg st="0" end="0"/>
                                            </p:txEl>
                                          </p:spTgt>
                                        </p:tgtEl>
                                        <p:attrNameLst>
                                          <p:attrName>style.visibility</p:attrName>
                                        </p:attrNameLst>
                                      </p:cBhvr>
                                      <p:to>
                                        <p:strVal val="hidden"/>
                                      </p:to>
                                    </p:set>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circle(in)">
                                      <p:cBhvr>
                                        <p:cTn id="20" dur="20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4">
                                            <p:txEl>
                                              <p:pRg st="0" end="0"/>
                                            </p:txEl>
                                          </p:spTgt>
                                        </p:tgtEl>
                                      </p:cBhvr>
                                    </p:animEffect>
                                    <p:set>
                                      <p:cBhvr>
                                        <p:cTn id="25" dur="1" fill="hold">
                                          <p:stCondLst>
                                            <p:cond delay="499"/>
                                          </p:stCondLst>
                                        </p:cTn>
                                        <p:tgtEl>
                                          <p:spTgt spid="4">
                                            <p:txEl>
                                              <p:pRg st="0" end="0"/>
                                            </p:txEl>
                                          </p:spTgt>
                                        </p:tgtEl>
                                        <p:attrNameLst>
                                          <p:attrName>style.visibility</p:attrName>
                                        </p:attrNameLst>
                                      </p:cBhvr>
                                      <p:to>
                                        <p:strVal val="hidden"/>
                                      </p:to>
                                    </p:set>
                                  </p:childTnLst>
                                </p:cTn>
                              </p:par>
                            </p:childTnLst>
                          </p:cTn>
                        </p:par>
                        <p:par>
                          <p:cTn id="26" fill="hold">
                            <p:stCondLst>
                              <p:cond delay="500"/>
                            </p:stCondLst>
                            <p:childTnLst>
                              <p:par>
                                <p:cTn id="27" presetID="6" presetClass="entr" presetSubtype="16" fill="hold" nodeType="after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circle(in)">
                                      <p:cBhvr>
                                        <p:cTn id="2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60876"/>
            <a:ext cx="12192000" cy="584775"/>
          </a:xfrm>
        </p:spPr>
        <p:txBody>
          <a:bodyPr wrap="square">
            <a:spAutoFit/>
          </a:bodyPr>
          <a:lstStyle/>
          <a:p>
            <a:pPr marL="6350" lvl="1" indent="0">
              <a:spcBef>
                <a:spcPts val="1200"/>
              </a:spcBef>
              <a:spcAft>
                <a:spcPts val="1200"/>
              </a:spcAft>
              <a:buNone/>
            </a:pPr>
            <a:r>
              <a:rPr lang="en-US" sz="3200" dirty="0">
                <a:effectLst/>
              </a:rPr>
              <a:t>Be good citizens…</a:t>
            </a:r>
            <a:endParaRPr lang="en-US" sz="3200" i="1" dirty="0">
              <a:effectLst/>
            </a:endParaRPr>
          </a:p>
        </p:txBody>
      </p:sp>
      <p:sp>
        <p:nvSpPr>
          <p:cNvPr id="6" name="Rectangle 3">
            <a:extLst>
              <a:ext uri="{FF2B5EF4-FFF2-40B4-BE49-F238E27FC236}">
                <a16:creationId xmlns:a16="http://schemas.microsoft.com/office/drawing/2014/main" id="{53F6DEAF-F537-2253-B84C-A83DA456B444}"/>
              </a:ext>
            </a:extLst>
          </p:cNvPr>
          <p:cNvSpPr txBox="1">
            <a:spLocks noChangeArrowheads="1"/>
          </p:cNvSpPr>
          <p:nvPr/>
        </p:nvSpPr>
        <p:spPr bwMode="auto">
          <a:xfrm>
            <a:off x="0" y="4795897"/>
            <a:ext cx="12192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And seek the peace of the city where I have caused you to be carried away captive, and pray to the LORD for it; for in its peace you will have peace.  													- Jeremiah 29:7 NKJV </a:t>
            </a:r>
          </a:p>
        </p:txBody>
      </p:sp>
      <p:sp>
        <p:nvSpPr>
          <p:cNvPr id="2" name="Rectangle 3">
            <a:extLst>
              <a:ext uri="{FF2B5EF4-FFF2-40B4-BE49-F238E27FC236}">
                <a16:creationId xmlns:a16="http://schemas.microsoft.com/office/drawing/2014/main" id="{B998204C-4600-5EEF-1B43-826A22DF842C}"/>
              </a:ext>
            </a:extLst>
          </p:cNvPr>
          <p:cNvSpPr txBox="1">
            <a:spLocks noChangeArrowheads="1"/>
          </p:cNvSpPr>
          <p:nvPr/>
        </p:nvSpPr>
        <p:spPr bwMode="auto">
          <a:xfrm>
            <a:off x="0" y="4795897"/>
            <a:ext cx="12192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I do not pray that You should take them out of the world, but that You should keep them from the evil one. They are not of the world, just as I am not of the world.  										- John 17:15-16 NKJV </a:t>
            </a:r>
          </a:p>
        </p:txBody>
      </p:sp>
      <p:sp>
        <p:nvSpPr>
          <p:cNvPr id="5" name="Rectangle 3">
            <a:extLst>
              <a:ext uri="{FF2B5EF4-FFF2-40B4-BE49-F238E27FC236}">
                <a16:creationId xmlns:a16="http://schemas.microsoft.com/office/drawing/2014/main" id="{E740AFC5-4692-F76E-ABD5-DB75BE457292}"/>
              </a:ext>
            </a:extLst>
          </p:cNvPr>
          <p:cNvSpPr txBox="1">
            <a:spLocks noChangeArrowheads="1"/>
          </p:cNvSpPr>
          <p:nvPr/>
        </p:nvSpPr>
        <p:spPr bwMode="auto">
          <a:xfrm>
            <a:off x="0" y="3811012"/>
            <a:ext cx="12192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Therefore I exhort first of all that supplications, prayers, intercessions, and giving of thanks be made for all men,  (2)  for kings and all who are in authority, that we may lead a quiet and peaceable life in all godliness and reverence.  (3)  For this is good and acceptable in the sight of God our Savior,  - 1 Timothy 2:1-3 NKJV </a:t>
            </a:r>
          </a:p>
        </p:txBody>
      </p:sp>
    </p:spTree>
    <p:extLst>
      <p:ext uri="{BB962C8B-B14F-4D97-AF65-F5344CB8AC3E}">
        <p14:creationId xmlns:p14="http://schemas.microsoft.com/office/powerpoint/2010/main" val="38843650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circle(in)">
                                      <p:cBhvr>
                                        <p:cTn id="11" dur="2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6">
                                            <p:txEl>
                                              <p:pRg st="0" end="0"/>
                                            </p:txEl>
                                          </p:spTgt>
                                        </p:tgtEl>
                                      </p:cBhvr>
                                    </p:animEffect>
                                    <p:set>
                                      <p:cBhvr>
                                        <p:cTn id="16" dur="1" fill="hold">
                                          <p:stCondLst>
                                            <p:cond delay="499"/>
                                          </p:stCondLst>
                                        </p:cTn>
                                        <p:tgtEl>
                                          <p:spTgt spid="6">
                                            <p:txEl>
                                              <p:pRg st="0" end="0"/>
                                            </p:txEl>
                                          </p:spTgt>
                                        </p:tgtEl>
                                        <p:attrNameLst>
                                          <p:attrName>style.visibility</p:attrName>
                                        </p:attrNameLst>
                                      </p:cBhvr>
                                      <p:to>
                                        <p:strVal val="hidden"/>
                                      </p:to>
                                    </p:set>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circle(in)">
                                      <p:cBhvr>
                                        <p:cTn id="20" dur="20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
                                            <p:txEl>
                                              <p:pRg st="0" end="0"/>
                                            </p:txEl>
                                          </p:spTgt>
                                        </p:tgtEl>
                                      </p:cBhvr>
                                    </p:animEffect>
                                    <p:set>
                                      <p:cBhvr>
                                        <p:cTn id="25" dur="1" fill="hold">
                                          <p:stCondLst>
                                            <p:cond delay="499"/>
                                          </p:stCondLst>
                                        </p:cTn>
                                        <p:tgtEl>
                                          <p:spTgt spid="2">
                                            <p:txEl>
                                              <p:pRg st="0" end="0"/>
                                            </p:txEl>
                                          </p:spTgt>
                                        </p:tgtEl>
                                        <p:attrNameLst>
                                          <p:attrName>style.visibility</p:attrName>
                                        </p:attrNameLst>
                                      </p:cBhvr>
                                      <p:to>
                                        <p:strVal val="hidden"/>
                                      </p:to>
                                    </p:set>
                                  </p:childTnLst>
                                </p:cTn>
                              </p:par>
                            </p:childTnLst>
                          </p:cTn>
                        </p:par>
                        <p:par>
                          <p:cTn id="26" fill="hold">
                            <p:stCondLst>
                              <p:cond delay="500"/>
                            </p:stCondLst>
                            <p:childTnLst>
                              <p:par>
                                <p:cTn id="27" presetID="6" presetClass="entr" presetSubtype="16" fill="hold" nodeType="after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circle(in)">
                                      <p:cBhvr>
                                        <p:cTn id="2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60876"/>
            <a:ext cx="12192000" cy="584775"/>
          </a:xfrm>
        </p:spPr>
        <p:txBody>
          <a:bodyPr wrap="square">
            <a:spAutoFit/>
          </a:bodyPr>
          <a:lstStyle/>
          <a:p>
            <a:pPr marL="6350" lvl="1" indent="0">
              <a:spcBef>
                <a:spcPts val="1200"/>
              </a:spcBef>
              <a:spcAft>
                <a:spcPts val="1200"/>
              </a:spcAft>
              <a:buNone/>
            </a:pPr>
            <a:r>
              <a:rPr lang="en-US" sz="3200" dirty="0">
                <a:effectLst/>
              </a:rPr>
              <a:t>Do not let yourselves be deceived…</a:t>
            </a:r>
          </a:p>
        </p:txBody>
      </p:sp>
      <p:sp>
        <p:nvSpPr>
          <p:cNvPr id="6" name="Rectangle 3">
            <a:extLst>
              <a:ext uri="{FF2B5EF4-FFF2-40B4-BE49-F238E27FC236}">
                <a16:creationId xmlns:a16="http://schemas.microsoft.com/office/drawing/2014/main" id="{53F6DEAF-F537-2253-B84C-A83DA456B444}"/>
              </a:ext>
            </a:extLst>
          </p:cNvPr>
          <p:cNvSpPr txBox="1">
            <a:spLocks noChangeArrowheads="1"/>
          </p:cNvSpPr>
          <p:nvPr/>
        </p:nvSpPr>
        <p:spPr bwMode="auto">
          <a:xfrm>
            <a:off x="0" y="4795897"/>
            <a:ext cx="12192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For thus says the LORD of hosts, the God of Israel: Do not let your prophets and your diviners who are in your midst deceive you, nor listen to your dreams which you cause to be dreamed.  - Jeremiah 29:8 NKJV </a:t>
            </a:r>
          </a:p>
        </p:txBody>
      </p:sp>
      <p:sp>
        <p:nvSpPr>
          <p:cNvPr id="3" name="Rectangle 3">
            <a:extLst>
              <a:ext uri="{FF2B5EF4-FFF2-40B4-BE49-F238E27FC236}">
                <a16:creationId xmlns:a16="http://schemas.microsoft.com/office/drawing/2014/main" id="{25159D46-CB84-3047-FDFE-56141916EDFD}"/>
              </a:ext>
            </a:extLst>
          </p:cNvPr>
          <p:cNvSpPr txBox="1">
            <a:spLocks noChangeArrowheads="1"/>
          </p:cNvSpPr>
          <p:nvPr/>
        </p:nvSpPr>
        <p:spPr bwMode="auto">
          <a:xfrm>
            <a:off x="0" y="5780782"/>
            <a:ext cx="1219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For they prophesy falsely to you in My name; I have not sent them, says the LORD.  - Jeremiah 29:9 NKJV </a:t>
            </a:r>
          </a:p>
        </p:txBody>
      </p:sp>
    </p:spTree>
    <p:extLst>
      <p:ext uri="{BB962C8B-B14F-4D97-AF65-F5344CB8AC3E}">
        <p14:creationId xmlns:p14="http://schemas.microsoft.com/office/powerpoint/2010/main" val="35306631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circle(in)">
                                      <p:cBhvr>
                                        <p:cTn id="11" dur="2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6">
                                            <p:txEl>
                                              <p:pRg st="0" end="0"/>
                                            </p:txEl>
                                          </p:spTgt>
                                        </p:tgtEl>
                                      </p:cBhvr>
                                    </p:animEffect>
                                    <p:set>
                                      <p:cBhvr>
                                        <p:cTn id="16" dur="1" fill="hold">
                                          <p:stCondLst>
                                            <p:cond delay="499"/>
                                          </p:stCondLst>
                                        </p:cTn>
                                        <p:tgtEl>
                                          <p:spTgt spid="6">
                                            <p:txEl>
                                              <p:pRg st="0" end="0"/>
                                            </p:txEl>
                                          </p:spTgt>
                                        </p:tgtEl>
                                        <p:attrNameLst>
                                          <p:attrName>style.visibility</p:attrName>
                                        </p:attrNameLst>
                                      </p:cBhvr>
                                      <p:to>
                                        <p:strVal val="hidden"/>
                                      </p:to>
                                    </p:set>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circle(in)">
                                      <p:cBhvr>
                                        <p:cTn id="20" dur="2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3">
                                            <p:txEl>
                                              <p:pRg st="0" end="0"/>
                                            </p:txEl>
                                          </p:spTgt>
                                        </p:tgtEl>
                                      </p:cBhvr>
                                    </p:animEffect>
                                    <p:set>
                                      <p:cBhvr>
                                        <p:cTn id="2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60876"/>
            <a:ext cx="12192000" cy="584775"/>
          </a:xfrm>
        </p:spPr>
        <p:txBody>
          <a:bodyPr wrap="square">
            <a:spAutoFit/>
          </a:bodyPr>
          <a:lstStyle/>
          <a:p>
            <a:pPr marL="6350" lvl="1" indent="0">
              <a:spcBef>
                <a:spcPts val="1200"/>
              </a:spcBef>
              <a:spcAft>
                <a:spcPts val="1200"/>
              </a:spcAft>
              <a:buNone/>
            </a:pPr>
            <a:r>
              <a:rPr lang="en-US" sz="3200" dirty="0">
                <a:effectLst/>
              </a:rPr>
              <a:t>Despite how it may seem, you have a future and a hope…</a:t>
            </a:r>
          </a:p>
        </p:txBody>
      </p:sp>
      <p:sp>
        <p:nvSpPr>
          <p:cNvPr id="6" name="Rectangle 3">
            <a:extLst>
              <a:ext uri="{FF2B5EF4-FFF2-40B4-BE49-F238E27FC236}">
                <a16:creationId xmlns:a16="http://schemas.microsoft.com/office/drawing/2014/main" id="{53F6DEAF-F537-2253-B84C-A83DA456B444}"/>
              </a:ext>
            </a:extLst>
          </p:cNvPr>
          <p:cNvSpPr txBox="1">
            <a:spLocks noChangeArrowheads="1"/>
          </p:cNvSpPr>
          <p:nvPr/>
        </p:nvSpPr>
        <p:spPr bwMode="auto">
          <a:xfrm>
            <a:off x="0" y="4795897"/>
            <a:ext cx="12192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For thus says the LORD: After seventy years are completed at Babylon, I will visit you and perform My good word toward you, and cause you to return to this place.  - Jeremiah 29:10 NKJV </a:t>
            </a:r>
          </a:p>
        </p:txBody>
      </p:sp>
      <p:sp>
        <p:nvSpPr>
          <p:cNvPr id="3" name="Rectangle 3">
            <a:extLst>
              <a:ext uri="{FF2B5EF4-FFF2-40B4-BE49-F238E27FC236}">
                <a16:creationId xmlns:a16="http://schemas.microsoft.com/office/drawing/2014/main" id="{25159D46-CB84-3047-FDFE-56141916EDFD}"/>
              </a:ext>
            </a:extLst>
          </p:cNvPr>
          <p:cNvSpPr txBox="1">
            <a:spLocks noChangeArrowheads="1"/>
          </p:cNvSpPr>
          <p:nvPr/>
        </p:nvSpPr>
        <p:spPr bwMode="auto">
          <a:xfrm>
            <a:off x="0" y="5288340"/>
            <a:ext cx="1219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For I know the thoughts that I think toward you, says the LORD, thoughts of peace and not of evil, to give you a future and a hope.  - Jeremiah 29:11 NKJV </a:t>
            </a:r>
          </a:p>
        </p:txBody>
      </p:sp>
      <p:sp>
        <p:nvSpPr>
          <p:cNvPr id="2" name="Rectangle 3">
            <a:extLst>
              <a:ext uri="{FF2B5EF4-FFF2-40B4-BE49-F238E27FC236}">
                <a16:creationId xmlns:a16="http://schemas.microsoft.com/office/drawing/2014/main" id="{4BAC79D9-DC90-5B6C-D185-1EBA66E51F28}"/>
              </a:ext>
            </a:extLst>
          </p:cNvPr>
          <p:cNvSpPr txBox="1">
            <a:spLocks noChangeArrowheads="1"/>
          </p:cNvSpPr>
          <p:nvPr/>
        </p:nvSpPr>
        <p:spPr bwMode="auto">
          <a:xfrm>
            <a:off x="0" y="5780782"/>
            <a:ext cx="1219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buNone/>
            </a:pPr>
            <a:r>
              <a:rPr lang="en-US" i="1" kern="0" dirty="0">
                <a:effectLst/>
              </a:rPr>
              <a:t>And you will seek Me and find Me, when you search for Me with all your heart.   - Jeremiah 29:13 NKJV </a:t>
            </a:r>
          </a:p>
        </p:txBody>
      </p:sp>
    </p:spTree>
    <p:extLst>
      <p:ext uri="{BB962C8B-B14F-4D97-AF65-F5344CB8AC3E}">
        <p14:creationId xmlns:p14="http://schemas.microsoft.com/office/powerpoint/2010/main" val="16425116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circle(in)">
                                      <p:cBhvr>
                                        <p:cTn id="11" dur="2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6">
                                            <p:txEl>
                                              <p:pRg st="0" end="0"/>
                                            </p:txEl>
                                          </p:spTgt>
                                        </p:tgtEl>
                                      </p:cBhvr>
                                    </p:animEffect>
                                    <p:set>
                                      <p:cBhvr>
                                        <p:cTn id="16" dur="1" fill="hold">
                                          <p:stCondLst>
                                            <p:cond delay="499"/>
                                          </p:stCondLst>
                                        </p:cTn>
                                        <p:tgtEl>
                                          <p:spTgt spid="6">
                                            <p:txEl>
                                              <p:pRg st="0" end="0"/>
                                            </p:txEl>
                                          </p:spTgt>
                                        </p:tgtEl>
                                        <p:attrNameLst>
                                          <p:attrName>style.visibility</p:attrName>
                                        </p:attrNameLst>
                                      </p:cBhvr>
                                      <p:to>
                                        <p:strVal val="hidden"/>
                                      </p:to>
                                    </p:set>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circle(in)">
                                      <p:cBhvr>
                                        <p:cTn id="20" dur="2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3">
                                            <p:txEl>
                                              <p:pRg st="0" end="0"/>
                                            </p:txEl>
                                          </p:spTgt>
                                        </p:tgtEl>
                                      </p:cBhvr>
                                    </p:animEffect>
                                    <p:set>
                                      <p:cBhvr>
                                        <p:cTn id="25" dur="1" fill="hold">
                                          <p:stCondLst>
                                            <p:cond delay="499"/>
                                          </p:stCondLst>
                                        </p:cTn>
                                        <p:tgtEl>
                                          <p:spTgt spid="3">
                                            <p:txEl>
                                              <p:pRg st="0" end="0"/>
                                            </p:txEl>
                                          </p:spTgt>
                                        </p:tgtEl>
                                        <p:attrNameLst>
                                          <p:attrName>style.visibility</p:attrName>
                                        </p:attrNameLst>
                                      </p:cBhvr>
                                      <p:to>
                                        <p:strVal val="hidden"/>
                                      </p:to>
                                    </p:set>
                                  </p:childTnLst>
                                </p:cTn>
                              </p:par>
                            </p:childTnLst>
                          </p:cTn>
                        </p:par>
                        <p:par>
                          <p:cTn id="26" fill="hold">
                            <p:stCondLst>
                              <p:cond delay="500"/>
                            </p:stCondLst>
                            <p:childTnLst>
                              <p:par>
                                <p:cTn id="27" presetID="6" presetClass="entr" presetSubtype="16" fill="hold" nodeType="after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Effect transition="in" filter="circle(in)">
                                      <p:cBhvr>
                                        <p:cTn id="29"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3" grpId="0" build="allAtOnce"/>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17855</TotalTime>
  <Words>4254</Words>
  <Application>Microsoft Office PowerPoint</Application>
  <PresentationFormat>Widescreen</PresentationFormat>
  <Paragraphs>147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Verdana</vt:lpstr>
      <vt:lpstr>Wingdings</vt:lpstr>
      <vt:lpstr>Globe</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Salvation</dc:title>
  <dc:creator>Bob James</dc:creator>
  <cp:lastModifiedBy>Bob James</cp:lastModifiedBy>
  <cp:revision>865</cp:revision>
  <cp:lastPrinted>2022-08-07T09:58:12Z</cp:lastPrinted>
  <dcterms:created xsi:type="dcterms:W3CDTF">2004-07-31T01:33:44Z</dcterms:created>
  <dcterms:modified xsi:type="dcterms:W3CDTF">2023-04-27T22:45:24Z</dcterms:modified>
</cp:coreProperties>
</file>