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0"/>
  </p:notesMasterIdLst>
  <p:sldIdLst>
    <p:sldId id="305" r:id="rId2"/>
    <p:sldId id="322" r:id="rId3"/>
    <p:sldId id="320" r:id="rId4"/>
    <p:sldId id="307" r:id="rId5"/>
    <p:sldId id="308" r:id="rId6"/>
    <p:sldId id="310" r:id="rId7"/>
    <p:sldId id="323" r:id="rId8"/>
    <p:sldId id="324" r:id="rId9"/>
  </p:sldIdLst>
  <p:sldSz cx="12192000" cy="6858000"/>
  <p:notesSz cx="7086600" cy="93726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62545" autoAdjust="0"/>
  </p:normalViewPr>
  <p:slideViewPr>
    <p:cSldViewPr>
      <p:cViewPr varScale="1">
        <p:scale>
          <a:sx n="65" d="100"/>
          <a:sy n="65" d="100"/>
        </p:scale>
        <p:origin x="2232"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70860" cy="46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t" anchorCtr="0" compatLnSpc="1">
            <a:prstTxWarp prst="textNoShape">
              <a:avLst/>
            </a:prstTxWarp>
          </a:bodyPr>
          <a:lstStyle>
            <a:lvl1pPr>
              <a:defRPr sz="1200">
                <a:latin typeface="Arial" charset="0"/>
              </a:defRPr>
            </a:lvl1pPr>
          </a:lstStyle>
          <a:p>
            <a:endParaRPr lang="en-US"/>
          </a:p>
        </p:txBody>
      </p:sp>
      <p:sp>
        <p:nvSpPr>
          <p:cNvPr id="100355" name="Rectangle 3"/>
          <p:cNvSpPr>
            <a:spLocks noGrp="1" noChangeArrowheads="1"/>
          </p:cNvSpPr>
          <p:nvPr>
            <p:ph type="dt" idx="1"/>
          </p:nvPr>
        </p:nvSpPr>
        <p:spPr bwMode="auto">
          <a:xfrm>
            <a:off x="4014100" y="0"/>
            <a:ext cx="3070860" cy="46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t" anchorCtr="0" compatLnSpc="1">
            <a:prstTxWarp prst="textNoShape">
              <a:avLst/>
            </a:prstTxWarp>
          </a:bodyPr>
          <a:lstStyle>
            <a:lvl1pPr algn="r">
              <a:defRPr sz="1200">
                <a:latin typeface="Arial" charset="0"/>
              </a:defRPr>
            </a:lvl1pPr>
          </a:lstStyle>
          <a:p>
            <a:endParaRPr lang="en-US"/>
          </a:p>
        </p:txBody>
      </p:sp>
      <p:sp>
        <p:nvSpPr>
          <p:cNvPr id="100356" name="Rectangle 4"/>
          <p:cNvSpPr>
            <a:spLocks noGrp="1" noRot="1" noChangeAspect="1" noChangeArrowheads="1" noTextEdit="1"/>
          </p:cNvSpPr>
          <p:nvPr>
            <p:ph type="sldImg" idx="2"/>
          </p:nvPr>
        </p:nvSpPr>
        <p:spPr bwMode="auto">
          <a:xfrm>
            <a:off x="419100" y="703263"/>
            <a:ext cx="6248400" cy="35147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0357" name="Rectangle 5"/>
          <p:cNvSpPr>
            <a:spLocks noGrp="1" noChangeArrowheads="1"/>
          </p:cNvSpPr>
          <p:nvPr>
            <p:ph type="body" sz="quarter" idx="3"/>
          </p:nvPr>
        </p:nvSpPr>
        <p:spPr bwMode="auto">
          <a:xfrm>
            <a:off x="708660" y="4452626"/>
            <a:ext cx="5669280" cy="421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8" name="Rectangle 6"/>
          <p:cNvSpPr>
            <a:spLocks noGrp="1" noChangeArrowheads="1"/>
          </p:cNvSpPr>
          <p:nvPr>
            <p:ph type="ftr" sz="quarter" idx="4"/>
          </p:nvPr>
        </p:nvSpPr>
        <p:spPr bwMode="auto">
          <a:xfrm>
            <a:off x="0" y="8902049"/>
            <a:ext cx="3070860" cy="46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b" anchorCtr="0" compatLnSpc="1">
            <a:prstTxWarp prst="textNoShape">
              <a:avLst/>
            </a:prstTxWarp>
          </a:bodyPr>
          <a:lstStyle>
            <a:lvl1pPr>
              <a:defRPr sz="1200">
                <a:latin typeface="Arial" charset="0"/>
              </a:defRPr>
            </a:lvl1pPr>
          </a:lstStyle>
          <a:p>
            <a:endParaRPr lang="en-US"/>
          </a:p>
        </p:txBody>
      </p:sp>
      <p:sp>
        <p:nvSpPr>
          <p:cNvPr id="100359" name="Rectangle 7"/>
          <p:cNvSpPr>
            <a:spLocks noGrp="1" noChangeArrowheads="1"/>
          </p:cNvSpPr>
          <p:nvPr>
            <p:ph type="sldNum" sz="quarter" idx="5"/>
          </p:nvPr>
        </p:nvSpPr>
        <p:spPr bwMode="auto">
          <a:xfrm>
            <a:off x="4014100" y="8902049"/>
            <a:ext cx="3070860" cy="46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b" anchorCtr="0" compatLnSpc="1">
            <a:prstTxWarp prst="textNoShape">
              <a:avLst/>
            </a:prstTxWarp>
          </a:bodyPr>
          <a:lstStyle>
            <a:lvl1pPr algn="r">
              <a:defRPr sz="1200">
                <a:latin typeface="Arial" charset="0"/>
              </a:defRPr>
            </a:lvl1pPr>
          </a:lstStyle>
          <a:p>
            <a:fld id="{A6E74F08-1248-4619-B037-BC9CCD3030FD}" type="slidenum">
              <a:rPr lang="en-US"/>
              <a:pPr/>
              <a:t>‹#›</a:t>
            </a:fld>
            <a:endParaRPr lang="en-US"/>
          </a:p>
        </p:txBody>
      </p:sp>
    </p:spTree>
    <p:extLst>
      <p:ext uri="{BB962C8B-B14F-4D97-AF65-F5344CB8AC3E}">
        <p14:creationId xmlns:p14="http://schemas.microsoft.com/office/powerpoint/2010/main" val="128572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1</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r>
              <a:rPr lang="en-US" sz="1200" b="0" i="0" kern="1200" dirty="0">
                <a:solidFill>
                  <a:schemeClr val="tx1"/>
                </a:solidFill>
                <a:effectLst/>
                <a:latin typeface="Arial" charset="0"/>
                <a:ea typeface="+mn-ea"/>
                <a:cs typeface="Arial" charset="0"/>
              </a:rPr>
              <a:t>We’ve discussed</a:t>
            </a:r>
            <a:r>
              <a:rPr lang="en-US" sz="1200" b="1" i="1" kern="1200" dirty="0">
                <a:solidFill>
                  <a:schemeClr val="tx1"/>
                </a:solidFill>
                <a:effectLst/>
                <a:latin typeface="Arial" charset="0"/>
                <a:ea typeface="+mn-ea"/>
                <a:cs typeface="Arial" charset="0"/>
              </a:rPr>
              <a:t> The Christians World View  </a:t>
            </a:r>
            <a:r>
              <a:rPr lang="en-US" sz="1200" b="0" i="0" kern="1200" dirty="0">
                <a:solidFill>
                  <a:schemeClr val="tx1"/>
                </a:solidFill>
                <a:effectLst/>
                <a:latin typeface="Arial" charset="0"/>
                <a:ea typeface="+mn-ea"/>
                <a:cs typeface="Arial" charset="0"/>
              </a:rPr>
              <a:t>and</a:t>
            </a:r>
            <a:r>
              <a:rPr lang="en-US" sz="1200" b="1" i="1" kern="1200" dirty="0">
                <a:solidFill>
                  <a:schemeClr val="tx1"/>
                </a:solidFill>
                <a:effectLst/>
                <a:latin typeface="Arial" charset="0"/>
                <a:ea typeface="+mn-ea"/>
                <a:cs typeface="Arial" charset="0"/>
              </a:rPr>
              <a:t>  this evening </a:t>
            </a:r>
            <a:r>
              <a:rPr lang="en-US" sz="1200" b="0" i="0" kern="1200" dirty="0">
                <a:solidFill>
                  <a:schemeClr val="tx1"/>
                </a:solidFill>
                <a:effectLst/>
                <a:latin typeface="Arial" charset="0"/>
                <a:ea typeface="+mn-ea"/>
                <a:cs typeface="Arial" charset="0"/>
              </a:rPr>
              <a:t>I’d like to discuss how our Godly focus and efforts to live Spiritually may influence our relationships with others.  </a:t>
            </a:r>
          </a:p>
          <a:p>
            <a:endParaRPr lang="en-US" sz="1200" b="1"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This is the age of </a:t>
            </a:r>
            <a:r>
              <a:rPr lang="en-US" sz="1200" b="1" i="1" kern="1200" dirty="0">
                <a:solidFill>
                  <a:schemeClr val="tx1"/>
                </a:solidFill>
                <a:effectLst/>
                <a:latin typeface="Arial" charset="0"/>
                <a:ea typeface="+mn-ea"/>
                <a:cs typeface="Arial" charset="0"/>
              </a:rPr>
              <a:t>pragmatism</a:t>
            </a:r>
            <a:r>
              <a:rPr lang="en-US" sz="1200" b="1" kern="1200" dirty="0">
                <a:solidFill>
                  <a:schemeClr val="tx1"/>
                </a:solidFill>
                <a:effectLst/>
                <a:latin typeface="Arial" charset="0"/>
                <a:ea typeface="+mn-ea"/>
                <a:cs typeface="Arial" charset="0"/>
              </a:rPr>
              <a:t>.</a:t>
            </a:r>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It must be granted that by no means everyone is interested in meditation and reflection upon deep theological truths.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From Greek </a:t>
            </a:r>
            <a:r>
              <a:rPr lang="en-US" sz="1200" i="1" kern="1200" dirty="0">
                <a:solidFill>
                  <a:schemeClr val="tx1"/>
                </a:solidFill>
                <a:effectLst/>
                <a:latin typeface="Arial" charset="0"/>
                <a:ea typeface="+mn-ea"/>
                <a:cs typeface="Arial" charset="0"/>
              </a:rPr>
              <a:t>pragma</a:t>
            </a:r>
            <a:r>
              <a:rPr lang="en-US" sz="1200" kern="1200" dirty="0">
                <a:solidFill>
                  <a:schemeClr val="tx1"/>
                </a:solidFill>
                <a:effectLst/>
                <a:latin typeface="Arial" charset="0"/>
                <a:ea typeface="+mn-ea"/>
                <a:cs typeface="Arial" charset="0"/>
              </a:rPr>
              <a:t> "</a:t>
            </a:r>
            <a:r>
              <a:rPr lang="en-US" sz="1200" b="1" i="1" kern="1200" dirty="0">
                <a:solidFill>
                  <a:schemeClr val="tx1"/>
                </a:solidFill>
                <a:effectLst/>
                <a:latin typeface="Arial" charset="0"/>
                <a:ea typeface="+mn-ea"/>
                <a:cs typeface="Arial" charset="0"/>
              </a:rPr>
              <a:t>deed</a:t>
            </a:r>
            <a:r>
              <a:rPr lang="en-US" sz="1200" kern="1200" dirty="0">
                <a:solidFill>
                  <a:schemeClr val="tx1"/>
                </a:solidFill>
                <a:effectLst/>
                <a:latin typeface="Arial" charset="0"/>
                <a:ea typeface="+mn-ea"/>
                <a:cs typeface="Arial" charset="0"/>
              </a:rPr>
              <a:t>," the word has historically described philosophers and politicians who were concerned more with real-world application of ideas than with abstract notions.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Arial" charset="0"/>
              </a:rPr>
              <a:t>The </a:t>
            </a:r>
            <a:r>
              <a:rPr lang="en-US" sz="1200" b="1" kern="1200" dirty="0">
                <a:solidFill>
                  <a:schemeClr val="tx1"/>
                </a:solidFill>
                <a:effectLst/>
                <a:latin typeface="Arial" charset="0"/>
                <a:ea typeface="+mn-ea"/>
                <a:cs typeface="Arial" charset="0"/>
              </a:rPr>
              <a:t>opposite</a:t>
            </a:r>
            <a:r>
              <a:rPr lang="en-US" sz="1200" kern="1200" dirty="0">
                <a:solidFill>
                  <a:schemeClr val="tx1"/>
                </a:solidFill>
                <a:effectLst/>
                <a:latin typeface="Arial" charset="0"/>
                <a:ea typeface="+mn-ea"/>
                <a:cs typeface="Arial" charset="0"/>
              </a:rPr>
              <a:t> of </a:t>
            </a:r>
            <a:r>
              <a:rPr lang="en-US" sz="1200" b="1" i="1" kern="1200" dirty="0">
                <a:solidFill>
                  <a:schemeClr val="tx1"/>
                </a:solidFill>
                <a:effectLst/>
                <a:latin typeface="Arial" charset="0"/>
                <a:ea typeface="+mn-ea"/>
                <a:cs typeface="Arial" charset="0"/>
              </a:rPr>
              <a:t>idealistic</a:t>
            </a:r>
            <a:r>
              <a:rPr lang="en-US" sz="1200" kern="1200" dirty="0">
                <a:solidFill>
                  <a:schemeClr val="tx1"/>
                </a:solidFill>
                <a:effectLst/>
                <a:latin typeface="Arial" charset="0"/>
                <a:ea typeface="+mn-ea"/>
                <a:cs typeface="Arial" charset="0"/>
              </a:rPr>
              <a:t> is </a:t>
            </a:r>
            <a:r>
              <a:rPr lang="en-US" sz="1200" b="1" i="1" kern="1200" dirty="0">
                <a:solidFill>
                  <a:schemeClr val="tx1"/>
                </a:solidFill>
                <a:effectLst/>
                <a:latin typeface="Arial" charset="0"/>
                <a:ea typeface="+mn-ea"/>
                <a:cs typeface="Arial" charset="0"/>
              </a:rPr>
              <a:t>pragmatic … </a:t>
            </a:r>
            <a:r>
              <a:rPr lang="en-US" sz="1200" b="0" i="0" kern="1200" dirty="0">
                <a:solidFill>
                  <a:schemeClr val="tx1"/>
                </a:solidFill>
                <a:effectLst/>
                <a:latin typeface="Arial" charset="0"/>
                <a:ea typeface="+mn-ea"/>
                <a:cs typeface="Arial" charset="0"/>
              </a:rPr>
              <a:t>which is </a:t>
            </a:r>
            <a:r>
              <a:rPr lang="en-US" sz="1200" kern="1200" dirty="0">
                <a:solidFill>
                  <a:schemeClr val="tx1"/>
                </a:solidFill>
                <a:effectLst/>
                <a:latin typeface="Arial" charset="0"/>
                <a:ea typeface="+mn-ea"/>
                <a:cs typeface="Arial" charset="0"/>
              </a:rPr>
              <a:t>a word that describes a philosophy of "</a:t>
            </a:r>
            <a:r>
              <a:rPr lang="en-US" sz="1200" b="1" kern="1200" dirty="0">
                <a:solidFill>
                  <a:schemeClr val="tx1"/>
                </a:solidFill>
                <a:effectLst/>
                <a:latin typeface="Arial" charset="0"/>
                <a:ea typeface="+mn-ea"/>
                <a:cs typeface="Arial" charset="0"/>
              </a:rPr>
              <a:t>doing what works best</a:t>
            </a:r>
            <a:r>
              <a:rPr lang="en-US" sz="1200" kern="1200" dirty="0">
                <a:solidFill>
                  <a:schemeClr val="tx1"/>
                </a:solidFill>
                <a:effectLst/>
                <a:latin typeface="Arial" charset="0"/>
                <a:ea typeface="+mn-ea"/>
                <a:cs typeface="Arial" charset="0"/>
              </a:rPr>
              <a:t>."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Today's slogan seems to be … “</a:t>
            </a:r>
            <a:r>
              <a:rPr lang="en-US" sz="1200" b="1" i="1" kern="1200" dirty="0">
                <a:solidFill>
                  <a:schemeClr val="tx1"/>
                </a:solidFill>
                <a:effectLst/>
                <a:latin typeface="Arial" charset="0"/>
                <a:ea typeface="+mn-ea"/>
                <a:cs typeface="Arial" charset="0"/>
              </a:rPr>
              <a:t>Ideas must be tested by their practical value</a:t>
            </a:r>
            <a:r>
              <a:rPr lang="en-US" sz="1200" kern="1200" dirty="0">
                <a:solidFill>
                  <a:schemeClr val="tx1"/>
                </a:solidFill>
                <a:effectLst/>
                <a:latin typeface="Arial" charset="0"/>
                <a:ea typeface="+mn-ea"/>
                <a:cs typeface="Arial" charset="0"/>
              </a:rPr>
              <a:t>.”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Not,</a:t>
            </a:r>
            <a:r>
              <a:rPr lang="en-US" sz="1200" b="1" kern="1200" dirty="0">
                <a:solidFill>
                  <a:schemeClr val="tx1"/>
                </a:solidFill>
                <a:effectLst/>
                <a:latin typeface="Arial" charset="0"/>
                <a:ea typeface="+mn-ea"/>
                <a:cs typeface="Arial" charset="0"/>
              </a:rPr>
              <a:t> “Is it true?</a:t>
            </a:r>
            <a:r>
              <a:rPr lang="en-US" sz="1200" kern="1200" dirty="0">
                <a:solidFill>
                  <a:schemeClr val="tx1"/>
                </a:solidFill>
                <a:effectLst/>
                <a:latin typeface="Arial" charset="0"/>
                <a:ea typeface="+mn-ea"/>
                <a:cs typeface="Arial" charset="0"/>
              </a:rPr>
              <a:t>” but “</a:t>
            </a:r>
            <a:r>
              <a:rPr lang="en-US" sz="1200" b="1" kern="1200" dirty="0">
                <a:solidFill>
                  <a:schemeClr val="tx1"/>
                </a:solidFill>
                <a:effectLst/>
                <a:latin typeface="Arial" charset="0"/>
                <a:ea typeface="+mn-ea"/>
                <a:cs typeface="Arial" charset="0"/>
              </a:rPr>
              <a:t>Does it work?</a:t>
            </a:r>
            <a:r>
              <a:rPr lang="en-US" sz="1200" kern="1200" dirty="0">
                <a:solidFill>
                  <a:schemeClr val="tx1"/>
                </a:solidFill>
                <a:effectLst/>
                <a:latin typeface="Arial" charset="0"/>
                <a:ea typeface="+mn-ea"/>
                <a:cs typeface="Arial" charset="0"/>
              </a:rPr>
              <a:t>” is what people generally want to know. </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2</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charset="0"/>
                <a:cs typeface="Arial" charset="0"/>
              </a:rPr>
              <a:t>“Wherever </a:t>
            </a:r>
            <a:r>
              <a:rPr kumimoji="0" lang="en-US" sz="1200" b="1" i="1" u="none" strike="noStrike" kern="1200" cap="none" spc="0" normalizeH="0" baseline="0" noProof="0" dirty="0">
                <a:ln>
                  <a:noFill/>
                </a:ln>
                <a:solidFill>
                  <a:srgbClr val="000000"/>
                </a:solidFill>
                <a:effectLst/>
                <a:uLnTx/>
                <a:uFillTx/>
                <a:latin typeface="Arial" charset="0"/>
                <a:cs typeface="Arial" charset="0"/>
              </a:rPr>
              <a:t>pragmatism</a:t>
            </a:r>
            <a:r>
              <a:rPr kumimoji="0" lang="en-US" sz="1200" b="0" i="0" u="none" strike="noStrike" kern="1200" cap="none" spc="0" normalizeH="0" baseline="0" noProof="0" dirty="0">
                <a:ln>
                  <a:noFill/>
                </a:ln>
                <a:solidFill>
                  <a:srgbClr val="000000"/>
                </a:solidFill>
                <a:effectLst/>
                <a:uLnTx/>
                <a:uFillTx/>
                <a:latin typeface="Arial" charset="0"/>
                <a:cs typeface="Arial" charset="0"/>
              </a:rPr>
              <a:t> exits in the church, there is always a corresponding de-emphasis on Christ's sufficiency, God's sovereignty, biblical integrity, the power of prayer… The result is a man-centered ministry that attempts to accomplish divine purposes by superficial programs and human methodology rather than by the Word or the power of the Spirit.” </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charset="0"/>
                <a:cs typeface="Arial" charset="0"/>
              </a:rPr>
              <a:t> – </a:t>
            </a:r>
            <a:r>
              <a:rPr kumimoji="0" lang="en-US" sz="1200" b="1" i="1" u="none" strike="noStrike" kern="1200" cap="none" spc="0" normalizeH="0" baseline="0" noProof="0" dirty="0">
                <a:ln>
                  <a:noFill/>
                </a:ln>
                <a:solidFill>
                  <a:srgbClr val="000000"/>
                </a:solidFill>
                <a:effectLst/>
                <a:uLnTx/>
                <a:uFillTx/>
                <a:latin typeface="Arial" charset="0"/>
                <a:cs typeface="Arial" charset="0"/>
              </a:rPr>
              <a:t>John MacArthur</a:t>
            </a:r>
          </a:p>
          <a:p>
            <a:endParaRPr lang="en-US" sz="1200" kern="1200" dirty="0">
              <a:solidFill>
                <a:schemeClr val="tx1"/>
              </a:solidFill>
              <a:effectLst/>
              <a:latin typeface="Arial" charset="0"/>
              <a:ea typeface="+mn-ea"/>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3</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r>
              <a:rPr lang="en-US" sz="1200" kern="1200" dirty="0">
                <a:solidFill>
                  <a:schemeClr val="tx1"/>
                </a:solidFill>
                <a:effectLst/>
                <a:latin typeface="Arial" charset="0"/>
                <a:ea typeface="+mn-ea"/>
                <a:cs typeface="Arial" charset="0"/>
              </a:rPr>
              <a:t>It is said of Jesus Luke 2:52 …</a:t>
            </a:r>
          </a:p>
          <a:p>
            <a:endParaRPr lang="en-US" sz="1200" kern="1200" dirty="0">
              <a:solidFill>
                <a:schemeClr val="tx1"/>
              </a:solidFill>
              <a:effectLst/>
              <a:latin typeface="Arial" charset="0"/>
              <a:ea typeface="+mn-ea"/>
              <a:cs typeface="Arial" charset="0"/>
            </a:endParaRPr>
          </a:p>
          <a:p>
            <a:r>
              <a:rPr lang="en-US" sz="1200" b="1" i="1" u="sng" kern="1200" dirty="0">
                <a:solidFill>
                  <a:schemeClr val="tx1"/>
                </a:solidFill>
                <a:effectLst/>
                <a:latin typeface="Arial" charset="0"/>
                <a:ea typeface="+mn-ea"/>
                <a:cs typeface="Arial" charset="0"/>
              </a:rPr>
              <a:t>Luke 2:52 NKJV</a:t>
            </a:r>
            <a:r>
              <a:rPr lang="en-US" sz="1200" i="1" kern="1200" dirty="0">
                <a:solidFill>
                  <a:schemeClr val="tx1"/>
                </a:solidFill>
                <a:effectLst/>
                <a:latin typeface="Arial" charset="0"/>
                <a:ea typeface="+mn-ea"/>
                <a:cs typeface="Arial" charset="0"/>
              </a:rPr>
              <a:t> - And Jesus increased in wisdom and stature, and in favor with God and men. </a:t>
            </a:r>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Note here the areas of Jesus’ growth …</a:t>
            </a:r>
          </a:p>
          <a:p>
            <a:pPr lvl="0"/>
            <a:r>
              <a:rPr lang="en-US" sz="1200" kern="1200" dirty="0">
                <a:solidFill>
                  <a:schemeClr val="tx1"/>
                </a:solidFill>
                <a:effectLst/>
                <a:latin typeface="Arial" charset="0"/>
                <a:ea typeface="+mn-ea"/>
                <a:cs typeface="Arial" charset="0"/>
              </a:rPr>
              <a:t>His mental growth—</a:t>
            </a:r>
            <a:r>
              <a:rPr lang="en-US" sz="1200" b="1" kern="1200" dirty="0">
                <a:solidFill>
                  <a:schemeClr val="tx1"/>
                </a:solidFill>
                <a:effectLst/>
                <a:latin typeface="Arial" charset="0"/>
                <a:ea typeface="+mn-ea"/>
                <a:cs typeface="Arial" charset="0"/>
              </a:rPr>
              <a:t>increased in wisdom</a:t>
            </a:r>
            <a:r>
              <a:rPr lang="en-US" sz="1200" kern="1200" dirty="0">
                <a:solidFill>
                  <a:schemeClr val="tx1"/>
                </a:solidFill>
                <a:effectLst/>
                <a:latin typeface="Arial" charset="0"/>
                <a:ea typeface="+mn-ea"/>
                <a:cs typeface="Arial" charset="0"/>
              </a:rPr>
              <a:t>.</a:t>
            </a:r>
          </a:p>
          <a:p>
            <a:pPr lvl="0"/>
            <a:r>
              <a:rPr lang="en-US" sz="1200" kern="1200" dirty="0">
                <a:solidFill>
                  <a:schemeClr val="tx1"/>
                </a:solidFill>
                <a:effectLst/>
                <a:latin typeface="Arial" charset="0"/>
                <a:ea typeface="+mn-ea"/>
                <a:cs typeface="Arial" charset="0"/>
              </a:rPr>
              <a:t>His physical growth—</a:t>
            </a:r>
            <a:r>
              <a:rPr lang="en-US" sz="1200" b="1" kern="1200" dirty="0">
                <a:solidFill>
                  <a:schemeClr val="tx1"/>
                </a:solidFill>
                <a:effectLst/>
                <a:latin typeface="Arial" charset="0"/>
                <a:ea typeface="+mn-ea"/>
                <a:cs typeface="Arial" charset="0"/>
              </a:rPr>
              <a:t>and stature</a:t>
            </a:r>
            <a:r>
              <a:rPr lang="en-US" sz="1200" kern="1200" dirty="0">
                <a:solidFill>
                  <a:schemeClr val="tx1"/>
                </a:solidFill>
                <a:effectLst/>
                <a:latin typeface="Arial" charset="0"/>
                <a:ea typeface="+mn-ea"/>
                <a:cs typeface="Arial" charset="0"/>
              </a:rPr>
              <a:t>.</a:t>
            </a:r>
          </a:p>
          <a:p>
            <a:pPr lvl="0"/>
            <a:r>
              <a:rPr lang="en-US" sz="1200" kern="1200" dirty="0">
                <a:solidFill>
                  <a:schemeClr val="tx1"/>
                </a:solidFill>
                <a:effectLst/>
                <a:latin typeface="Arial" charset="0"/>
                <a:ea typeface="+mn-ea"/>
                <a:cs typeface="Arial" charset="0"/>
              </a:rPr>
              <a:t>His spiritual growth—in favor with </a:t>
            </a:r>
            <a:r>
              <a:rPr lang="en-US" sz="1200" b="1" kern="1200" dirty="0">
                <a:solidFill>
                  <a:schemeClr val="tx1"/>
                </a:solidFill>
                <a:effectLst/>
                <a:latin typeface="Arial" charset="0"/>
                <a:ea typeface="+mn-ea"/>
                <a:cs typeface="Arial" charset="0"/>
              </a:rPr>
              <a:t>God</a:t>
            </a:r>
            <a:r>
              <a:rPr lang="en-US" sz="1200" kern="1200" dirty="0">
                <a:solidFill>
                  <a:schemeClr val="tx1"/>
                </a:solidFill>
                <a:effectLst/>
                <a:latin typeface="Arial" charset="0"/>
                <a:ea typeface="+mn-ea"/>
                <a:cs typeface="Arial" charset="0"/>
              </a:rPr>
              <a:t>.</a:t>
            </a:r>
          </a:p>
          <a:p>
            <a:pPr lvl="0"/>
            <a:r>
              <a:rPr lang="en-US" sz="1200" kern="1200" dirty="0">
                <a:solidFill>
                  <a:schemeClr val="tx1"/>
                </a:solidFill>
                <a:effectLst/>
                <a:latin typeface="Arial" charset="0"/>
                <a:ea typeface="+mn-ea"/>
                <a:cs typeface="Arial" charset="0"/>
              </a:rPr>
              <a:t>His social growth—in favor with </a:t>
            </a:r>
            <a:r>
              <a:rPr lang="en-US" sz="1200" b="1" kern="1200" dirty="0">
                <a:solidFill>
                  <a:schemeClr val="tx1"/>
                </a:solidFill>
                <a:effectLst/>
                <a:latin typeface="Arial" charset="0"/>
                <a:ea typeface="+mn-ea"/>
                <a:cs typeface="Arial" charset="0"/>
              </a:rPr>
              <a:t>men</a:t>
            </a:r>
            <a:r>
              <a:rPr lang="en-US" sz="1200" kern="1200" dirty="0">
                <a:solidFill>
                  <a:schemeClr val="tx1"/>
                </a:solidFill>
                <a:effectLst/>
                <a:latin typeface="Arial" charset="0"/>
                <a:ea typeface="+mn-ea"/>
                <a:cs typeface="Arial" charset="0"/>
              </a:rPr>
              <a:t>.</a:t>
            </a:r>
          </a:p>
          <a:p>
            <a:pPr lvl="0"/>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Of this passage </a:t>
            </a:r>
            <a:r>
              <a:rPr lang="en-US" sz="1200" b="1" u="sng" kern="1200" dirty="0">
                <a:solidFill>
                  <a:schemeClr val="tx1"/>
                </a:solidFill>
                <a:effectLst/>
                <a:latin typeface="Arial" charset="0"/>
                <a:ea typeface="+mn-ea"/>
                <a:cs typeface="Arial" charset="0"/>
              </a:rPr>
              <a:t>Lloyd J. Ogilvie</a:t>
            </a:r>
            <a:r>
              <a:rPr lang="en-US" sz="1200" u="sng" kern="1200" dirty="0">
                <a:solidFill>
                  <a:schemeClr val="tx1"/>
                </a:solidFill>
                <a:effectLst/>
                <a:latin typeface="Arial" charset="0"/>
                <a:ea typeface="+mn-ea"/>
                <a:cs typeface="Arial" charset="0"/>
              </a:rPr>
              <a:t> says</a:t>
            </a:r>
            <a:r>
              <a:rPr lang="en-US" sz="1200" kern="1200" dirty="0">
                <a:solidFill>
                  <a:schemeClr val="tx1"/>
                </a:solidFill>
                <a:effectLst/>
                <a:latin typeface="Arial" charset="0"/>
                <a:ea typeface="+mn-ea"/>
                <a:cs typeface="Arial" charset="0"/>
              </a:rPr>
              <a:t> …  “In the new life in Christ you and I find favor with God and man. If you find favor only with God or only with man, you miss something.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In Jesus’ response to the lawyer’s query of what he needed to do to inherit eternal life our Lord says…</a:t>
            </a:r>
          </a:p>
          <a:p>
            <a:endParaRPr lang="en-US" sz="1200" kern="1200" dirty="0">
              <a:solidFill>
                <a:schemeClr val="tx1"/>
              </a:solidFill>
              <a:effectLst/>
              <a:latin typeface="Arial" charset="0"/>
              <a:ea typeface="+mn-ea"/>
              <a:cs typeface="Arial" charset="0"/>
            </a:endParaRPr>
          </a:p>
          <a:p>
            <a:r>
              <a:rPr lang="en-US" sz="1200" b="1" i="1" kern="1200" dirty="0">
                <a:solidFill>
                  <a:schemeClr val="tx1"/>
                </a:solidFill>
                <a:effectLst/>
                <a:latin typeface="Arial" charset="0"/>
                <a:ea typeface="+mn-ea"/>
                <a:cs typeface="Arial" charset="0"/>
              </a:rPr>
              <a:t>Luke 10:27 NKJV</a:t>
            </a:r>
            <a:r>
              <a:rPr lang="en-US" sz="1200" i="1" kern="1200" dirty="0">
                <a:solidFill>
                  <a:schemeClr val="tx1"/>
                </a:solidFill>
                <a:effectLst/>
                <a:latin typeface="Arial" charset="0"/>
                <a:ea typeface="+mn-ea"/>
                <a:cs typeface="Arial" charset="0"/>
              </a:rPr>
              <a:t>  So he answered and said, "'YOU SHALL LOVE THE LORD YOUR GOD WITH ALL YOUR HEART, WITH ALL YOUR SOUL, WITH ALL YOUR STRENGTH, AND WITH ALL YOUR MIND,' and 'YOUR NEIGHBOR AS YOURSELF.’”</a:t>
            </a:r>
          </a:p>
          <a:p>
            <a:endParaRPr lang="en-US" sz="1200" i="1" kern="1200" dirty="0">
              <a:solidFill>
                <a:schemeClr val="tx1"/>
              </a:solidFill>
              <a:effectLst/>
              <a:latin typeface="Arial" charset="0"/>
              <a:ea typeface="+mn-ea"/>
              <a:cs typeface="Arial" charset="0"/>
            </a:endParaRPr>
          </a:p>
          <a:p>
            <a:r>
              <a:rPr lang="en-US" sz="1200" b="1" i="1" kern="1200" dirty="0">
                <a:solidFill>
                  <a:schemeClr val="tx1"/>
                </a:solidFill>
                <a:effectLst/>
                <a:latin typeface="Arial" charset="0"/>
                <a:ea typeface="+mn-ea"/>
                <a:cs typeface="Arial" charset="0"/>
              </a:rPr>
              <a:t>Deuteronomy 6:5 NKJV  </a:t>
            </a:r>
            <a:r>
              <a:rPr lang="en-US" sz="1200" i="1" kern="1200" dirty="0">
                <a:solidFill>
                  <a:schemeClr val="tx1"/>
                </a:solidFill>
                <a:effectLst/>
                <a:latin typeface="Arial" charset="0"/>
                <a:ea typeface="+mn-ea"/>
                <a:cs typeface="Arial" charset="0"/>
              </a:rPr>
              <a:t>You shall love the LORD your God with all your heart, with all your soul, and with all your strength.</a:t>
            </a:r>
          </a:p>
          <a:p>
            <a:endParaRPr lang="en-US" sz="1200" i="1" kern="1200" dirty="0">
              <a:solidFill>
                <a:schemeClr val="tx1"/>
              </a:solidFill>
              <a:effectLst/>
              <a:latin typeface="Arial" charset="0"/>
              <a:ea typeface="+mn-ea"/>
              <a:cs typeface="Arial" charset="0"/>
            </a:endParaRPr>
          </a:p>
          <a:p>
            <a:r>
              <a:rPr lang="en-US" sz="1200" b="1" i="1" kern="1200" dirty="0">
                <a:solidFill>
                  <a:schemeClr val="tx1"/>
                </a:solidFill>
                <a:effectLst/>
                <a:latin typeface="Arial" charset="0"/>
                <a:ea typeface="+mn-ea"/>
                <a:cs typeface="Arial" charset="0"/>
              </a:rPr>
              <a:t>Leviticus 19:18 NKJV  </a:t>
            </a:r>
            <a:r>
              <a:rPr lang="en-US" sz="1200" i="1" kern="1200" dirty="0">
                <a:solidFill>
                  <a:schemeClr val="tx1"/>
                </a:solidFill>
                <a:effectLst/>
                <a:latin typeface="Arial" charset="0"/>
                <a:ea typeface="+mn-ea"/>
                <a:cs typeface="Arial" charset="0"/>
              </a:rPr>
              <a:t>You shall not take vengeance, nor bear any grudge against the children of your people, but you shall love your neighbor as yourself: I am the LORD.</a:t>
            </a:r>
          </a:p>
          <a:p>
            <a:endParaRPr lang="en-US" sz="1200" i="1" kern="1200" dirty="0">
              <a:solidFill>
                <a:schemeClr val="tx1"/>
              </a:solidFill>
              <a:effectLst/>
              <a:latin typeface="Arial" charset="0"/>
              <a:ea typeface="+mn-ea"/>
              <a:cs typeface="Arial" charset="0"/>
            </a:endParaRPr>
          </a:p>
          <a:p>
            <a:r>
              <a:rPr lang="en-US" sz="1200" i="0" kern="1200" dirty="0">
                <a:solidFill>
                  <a:schemeClr val="tx1"/>
                </a:solidFill>
                <a:effectLst/>
                <a:latin typeface="Arial" charset="0"/>
                <a:ea typeface="+mn-ea"/>
                <a:cs typeface="Arial" charset="0"/>
              </a:rPr>
              <a:t>So, against this backdrop that I’d like to suggest that there are three dimensions in which it is possible for any of us to live our lives… </a:t>
            </a:r>
          </a:p>
          <a:p>
            <a:endParaRPr lang="en-US" sz="1200" i="1" kern="1200" dirty="0">
              <a:solidFill>
                <a:schemeClr val="tx1"/>
              </a:solidFill>
              <a:effectLst/>
              <a:latin typeface="Arial" charset="0"/>
              <a:ea typeface="+mn-ea"/>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4</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r>
              <a:rPr lang="en-US" sz="1200" kern="1200" dirty="0">
                <a:solidFill>
                  <a:schemeClr val="tx1"/>
                </a:solidFill>
                <a:effectLst/>
                <a:latin typeface="Arial" charset="0"/>
                <a:ea typeface="+mn-ea"/>
                <a:cs typeface="Arial" charset="0"/>
              </a:rPr>
              <a:t>There is, first of all</a:t>
            </a:r>
            <a:r>
              <a:rPr lang="en-US" sz="1200" kern="1200" dirty="0">
                <a:solidFill>
                  <a:schemeClr val="tx1"/>
                </a:solidFill>
                <a:effectLst/>
                <a:highlight>
                  <a:srgbClr val="FFFF00"/>
                </a:highlight>
                <a:latin typeface="Arial" charset="0"/>
                <a:ea typeface="+mn-ea"/>
                <a:cs typeface="Arial" charset="0"/>
              </a:rPr>
              <a:t>, </a:t>
            </a:r>
            <a:r>
              <a:rPr lang="en-US" sz="1200" b="1" i="1" kern="1200" dirty="0">
                <a:solidFill>
                  <a:schemeClr val="tx1"/>
                </a:solidFill>
                <a:effectLst/>
                <a:highlight>
                  <a:srgbClr val="FFFF00"/>
                </a:highlight>
                <a:latin typeface="Arial" charset="0"/>
                <a:ea typeface="+mn-ea"/>
                <a:cs typeface="Arial" charset="0"/>
              </a:rPr>
              <a:t>one-dimensional living</a:t>
            </a:r>
            <a:r>
              <a:rPr lang="en-US" sz="1200" kern="1200" dirty="0">
                <a:solidFill>
                  <a:schemeClr val="tx1"/>
                </a:solidFill>
                <a:effectLst/>
                <a:highlight>
                  <a:srgbClr val="FFFF00"/>
                </a:highlight>
                <a:latin typeface="Arial" charset="0"/>
                <a:ea typeface="+mn-ea"/>
                <a:cs typeface="Arial" charset="0"/>
              </a:rPr>
              <a:t>: </a:t>
            </a:r>
            <a:r>
              <a:rPr lang="en-US" sz="1200" kern="1200" dirty="0">
                <a:solidFill>
                  <a:schemeClr val="tx1"/>
                </a:solidFill>
                <a:effectLst/>
                <a:latin typeface="Arial" charset="0"/>
                <a:ea typeface="+mn-ea"/>
                <a:cs typeface="Arial" charset="0"/>
              </a:rPr>
              <a:t>that is, </a:t>
            </a:r>
            <a:r>
              <a:rPr lang="en-US" sz="1200" u="sng" kern="1200" dirty="0">
                <a:solidFill>
                  <a:schemeClr val="tx1"/>
                </a:solidFill>
                <a:effectLst/>
                <a:latin typeface="Arial" charset="0"/>
                <a:ea typeface="+mn-ea"/>
                <a:cs typeface="Arial" charset="0"/>
              </a:rPr>
              <a:t>self-centered living</a:t>
            </a:r>
            <a:r>
              <a:rPr lang="en-US" sz="1200" kern="1200" dirty="0">
                <a:solidFill>
                  <a:schemeClr val="tx1"/>
                </a:solidFill>
                <a:effectLst/>
                <a:latin typeface="Arial" charset="0"/>
                <a:ea typeface="+mn-ea"/>
                <a:cs typeface="Arial" charset="0"/>
              </a:rPr>
              <a:t>, where one strives to be the center of things wherever you go. All kinds of people around us are living one-dimensionally.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They are both “good and bad”, “boring and charming”.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We need make no value judgment except to say that they are always center stage … wherever they go, in the classroom, at home, on the job, they are the </a:t>
            </a:r>
            <a:r>
              <a:rPr lang="en-US" sz="1200" u="sng" kern="1200" dirty="0">
                <a:solidFill>
                  <a:schemeClr val="tx1"/>
                </a:solidFill>
                <a:effectLst/>
                <a:latin typeface="Arial" charset="0"/>
                <a:ea typeface="+mn-ea"/>
                <a:cs typeface="Arial" charset="0"/>
              </a:rPr>
              <a:t>sun</a:t>
            </a:r>
            <a:r>
              <a:rPr lang="en-US" sz="1200" kern="1200" dirty="0">
                <a:solidFill>
                  <a:schemeClr val="tx1"/>
                </a:solidFill>
                <a:effectLst/>
                <a:latin typeface="Arial" charset="0"/>
                <a:ea typeface="+mn-ea"/>
                <a:cs typeface="Arial" charset="0"/>
              </a:rPr>
              <a:t> and the rest of us are seen as a kind of solar system revolving around them.</a:t>
            </a:r>
          </a:p>
          <a:p>
            <a:endParaRPr lang="en-US" sz="1200" kern="1200" dirty="0">
              <a:solidFill>
                <a:schemeClr val="tx1"/>
              </a:solidFill>
              <a:effectLst/>
              <a:latin typeface="Arial" charset="0"/>
              <a:ea typeface="+mn-ea"/>
              <a:cs typeface="Arial" charset="0"/>
            </a:endParaRPr>
          </a:p>
          <a:p>
            <a:r>
              <a:rPr lang="en-US" sz="1200" u="none" kern="1200" dirty="0">
                <a:solidFill>
                  <a:srgbClr val="002060"/>
                </a:solidFill>
                <a:effectLst/>
                <a:latin typeface="Arial" charset="0"/>
                <a:ea typeface="+mn-ea"/>
                <a:cs typeface="Arial" charset="0"/>
              </a:rPr>
              <a:t>It really shouldn't surprise us that so many of our strategies for self-fulfillment aren't working.  A few years ago a famous social researcher named </a:t>
            </a:r>
            <a:r>
              <a:rPr lang="en-US" sz="1200" b="1" u="none" kern="1200" dirty="0">
                <a:solidFill>
                  <a:srgbClr val="002060"/>
                </a:solidFill>
                <a:effectLst/>
                <a:latin typeface="Arial" charset="0"/>
                <a:ea typeface="+mn-ea"/>
                <a:cs typeface="Arial" charset="0"/>
              </a:rPr>
              <a:t>Daniel </a:t>
            </a:r>
            <a:r>
              <a:rPr lang="en-US" sz="1200" b="1" u="none" kern="1200" dirty="0" err="1">
                <a:solidFill>
                  <a:srgbClr val="002060"/>
                </a:solidFill>
                <a:effectLst/>
                <a:latin typeface="Arial" charset="0"/>
                <a:ea typeface="+mn-ea"/>
                <a:cs typeface="Arial" charset="0"/>
              </a:rPr>
              <a:t>Yankelovich</a:t>
            </a:r>
            <a:r>
              <a:rPr lang="en-US" sz="1200" b="1" u="none" kern="1200" dirty="0">
                <a:solidFill>
                  <a:srgbClr val="002060"/>
                </a:solidFill>
                <a:effectLst/>
                <a:latin typeface="Arial" charset="0"/>
                <a:ea typeface="+mn-ea"/>
                <a:cs typeface="Arial" charset="0"/>
              </a:rPr>
              <a:t> </a:t>
            </a:r>
            <a:r>
              <a:rPr lang="en-US" sz="1200" u="none" kern="1200" dirty="0">
                <a:solidFill>
                  <a:srgbClr val="002060"/>
                </a:solidFill>
                <a:effectLst/>
                <a:latin typeface="Arial" charset="0"/>
                <a:ea typeface="+mn-ea"/>
                <a:cs typeface="Arial" charset="0"/>
              </a:rPr>
              <a:t>authored a book entitled “</a:t>
            </a:r>
            <a:r>
              <a:rPr lang="en-US" sz="1200" b="1" i="1" u="none" kern="1200" dirty="0">
                <a:solidFill>
                  <a:srgbClr val="002060"/>
                </a:solidFill>
                <a:effectLst/>
                <a:latin typeface="Arial" charset="0"/>
                <a:ea typeface="+mn-ea"/>
                <a:cs typeface="Arial" charset="0"/>
              </a:rPr>
              <a:t>New Rules</a:t>
            </a:r>
            <a:r>
              <a:rPr lang="en-US" sz="1200" u="none" kern="1200" dirty="0">
                <a:solidFill>
                  <a:srgbClr val="002060"/>
                </a:solidFill>
                <a:effectLst/>
                <a:latin typeface="Arial" charset="0"/>
                <a:ea typeface="+mn-ea"/>
                <a:cs typeface="Arial" charset="0"/>
              </a:rPr>
              <a:t>”. His principal thesis is that in recent years in America we have shifted from “</a:t>
            </a:r>
            <a:r>
              <a:rPr lang="en-US" sz="1200" b="1" i="1" u="none" kern="1200" dirty="0">
                <a:solidFill>
                  <a:srgbClr val="002060"/>
                </a:solidFill>
                <a:effectLst/>
                <a:latin typeface="Arial" charset="0"/>
                <a:ea typeface="+mn-ea"/>
                <a:cs typeface="Arial" charset="0"/>
              </a:rPr>
              <a:t>denial-of-self</a:t>
            </a:r>
            <a:r>
              <a:rPr lang="en-US" sz="1200" u="none" kern="1200" dirty="0">
                <a:solidFill>
                  <a:srgbClr val="002060"/>
                </a:solidFill>
                <a:effectLst/>
                <a:latin typeface="Arial" charset="0"/>
                <a:ea typeface="+mn-ea"/>
                <a:cs typeface="Arial" charset="0"/>
              </a:rPr>
              <a:t>” ethics to “</a:t>
            </a:r>
            <a:r>
              <a:rPr lang="en-US" sz="1200" b="1" i="1" u="none" kern="1200" dirty="0">
                <a:solidFill>
                  <a:srgbClr val="002060"/>
                </a:solidFill>
                <a:effectLst/>
                <a:latin typeface="Arial" charset="0"/>
                <a:ea typeface="+mn-ea"/>
                <a:cs typeface="Arial" charset="0"/>
              </a:rPr>
              <a:t>duty-to-self</a:t>
            </a:r>
            <a:r>
              <a:rPr lang="en-US" sz="1200" u="none" kern="1200" dirty="0">
                <a:solidFill>
                  <a:srgbClr val="002060"/>
                </a:solidFill>
                <a:effectLst/>
                <a:latin typeface="Arial" charset="0"/>
                <a:ea typeface="+mn-ea"/>
                <a:cs typeface="Arial" charset="0"/>
              </a:rPr>
              <a:t>” ethics.  He asserts that the belief that we find our lives through service and commitment to others has been replaced with the belief that we must take care of ourselves first.  This has been accompanied by an intensive focus upon finding oneself by looking inward.  </a:t>
            </a:r>
            <a:r>
              <a:rPr lang="en-US" sz="1200" b="1" u="none" kern="1200" dirty="0" err="1">
                <a:solidFill>
                  <a:srgbClr val="002060"/>
                </a:solidFill>
                <a:effectLst/>
                <a:latin typeface="Arial" charset="0"/>
                <a:ea typeface="+mn-ea"/>
                <a:cs typeface="Arial" charset="0"/>
              </a:rPr>
              <a:t>Yankelovich</a:t>
            </a:r>
            <a:r>
              <a:rPr lang="en-US" sz="1200" u="none" kern="1200" dirty="0">
                <a:solidFill>
                  <a:srgbClr val="002060"/>
                </a:solidFill>
                <a:effectLst/>
                <a:latin typeface="Arial" charset="0"/>
                <a:ea typeface="+mn-ea"/>
                <a:cs typeface="Arial" charset="0"/>
              </a:rPr>
              <a:t> maintains that the "</a:t>
            </a:r>
            <a:r>
              <a:rPr lang="en-US" sz="1200" b="1" u="none" kern="1200" dirty="0">
                <a:solidFill>
                  <a:srgbClr val="002060"/>
                </a:solidFill>
                <a:effectLst/>
                <a:latin typeface="Arial" charset="0"/>
                <a:ea typeface="+mn-ea"/>
                <a:cs typeface="Arial" charset="0"/>
              </a:rPr>
              <a:t>me first</a:t>
            </a:r>
            <a:r>
              <a:rPr lang="en-US" sz="1200" u="none" kern="1200" dirty="0">
                <a:solidFill>
                  <a:srgbClr val="002060"/>
                </a:solidFill>
                <a:effectLst/>
                <a:latin typeface="Arial" charset="0"/>
                <a:ea typeface="+mn-ea"/>
                <a:cs typeface="Arial" charset="0"/>
              </a:rPr>
              <a:t>" outlook is at the root of the decay and disorder of our day. </a:t>
            </a:r>
          </a:p>
          <a:p>
            <a:endParaRPr lang="en-US" sz="1200" u="none" kern="1200" dirty="0">
              <a:solidFill>
                <a:srgbClr val="002060"/>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You may know at least a few people like this. They must direct and organize the lives of their families and friends. They come into a group setting and take over … they tell the stories and suggest the games. They relate their latest exploits and, </a:t>
            </a:r>
            <a:r>
              <a:rPr lang="en-US" sz="1200" b="1" i="1" kern="1200" dirty="0">
                <a:solidFill>
                  <a:schemeClr val="tx1"/>
                </a:solidFill>
                <a:effectLst/>
                <a:latin typeface="Arial" charset="0"/>
                <a:ea typeface="+mn-ea"/>
                <a:cs typeface="Arial" charset="0"/>
              </a:rPr>
              <a:t>depending on their personality they are either boring or delightful</a:t>
            </a:r>
            <a:r>
              <a:rPr lang="en-US" sz="1200" kern="1200" dirty="0">
                <a:solidFill>
                  <a:schemeClr val="tx1"/>
                </a:solidFill>
                <a:effectLst/>
                <a:latin typeface="Arial" charset="0"/>
                <a:ea typeface="+mn-ea"/>
                <a:cs typeface="Arial" charset="0"/>
              </a:rPr>
              <a:t>.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Alice Roosevelt Longworth said of her father Teddy Roosevelt  … “</a:t>
            </a:r>
            <a:r>
              <a:rPr lang="en-US" sz="1200" u="sng" kern="1200" dirty="0">
                <a:solidFill>
                  <a:schemeClr val="tx1"/>
                </a:solidFill>
                <a:effectLst/>
                <a:latin typeface="Arial" charset="0"/>
                <a:ea typeface="+mn-ea"/>
                <a:cs typeface="Arial" charset="0"/>
              </a:rPr>
              <a:t>My father always wanted to be the corpse at every funeral, the bride at every wedding and the baby at every christening.</a:t>
            </a:r>
            <a:r>
              <a:rPr lang="en-US" sz="1200" kern="1200" dirty="0">
                <a:solidFill>
                  <a:schemeClr val="tx1"/>
                </a:solidFill>
                <a:effectLst/>
                <a:latin typeface="Arial" charset="0"/>
                <a:ea typeface="+mn-ea"/>
                <a:cs typeface="Arial" charset="0"/>
              </a:rPr>
              <a:t>”   Now</a:t>
            </a:r>
            <a:r>
              <a:rPr lang="en-US" sz="1200" kern="1200" baseline="0" dirty="0">
                <a:solidFill>
                  <a:schemeClr val="tx1"/>
                </a:solidFill>
                <a:effectLst/>
                <a:latin typeface="Arial" charset="0"/>
                <a:ea typeface="+mn-ea"/>
                <a:cs typeface="Arial" charset="0"/>
              </a:rPr>
              <a:t> … Mr. Roosevelt </a:t>
            </a:r>
            <a:r>
              <a:rPr lang="en-US" sz="1200" kern="1200" dirty="0">
                <a:solidFill>
                  <a:schemeClr val="tx1"/>
                </a:solidFill>
                <a:effectLst/>
                <a:latin typeface="Arial" charset="0"/>
                <a:ea typeface="+mn-ea"/>
                <a:cs typeface="Arial" charset="0"/>
              </a:rPr>
              <a:t>may have been a good man … but to his daughter wherever he went he needed was the hero, and the proverbial star of the opera.</a:t>
            </a:r>
          </a:p>
          <a:p>
            <a:endParaRPr lang="en-US" sz="1200" kern="1200" dirty="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u="none" kern="1200" dirty="0">
                <a:solidFill>
                  <a:srgbClr val="002060"/>
                </a:solidFill>
                <a:effectLst/>
                <a:latin typeface="Arial" charset="0"/>
                <a:ea typeface="+mn-ea"/>
                <a:cs typeface="Arial" charset="0"/>
              </a:rPr>
              <a:t>Changing the focus of Eve from God to herself seemed to be one of the Devil’s tactics in the Garden of Eden….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u="none" kern="1200" dirty="0">
              <a:solidFill>
                <a:srgbClr val="002060"/>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When I think of one-dimensional living the words of Paul come to mind …</a:t>
            </a:r>
          </a:p>
          <a:p>
            <a:r>
              <a:rPr lang="en-US" sz="1200" b="1" i="1" u="sng" kern="1200" dirty="0">
                <a:solidFill>
                  <a:schemeClr val="tx1"/>
                </a:solidFill>
                <a:effectLst/>
                <a:latin typeface="Arial" charset="0"/>
                <a:ea typeface="+mn-ea"/>
                <a:cs typeface="Arial" charset="0"/>
              </a:rPr>
              <a:t>Philippians 2:1-4 NKJV </a:t>
            </a:r>
            <a:r>
              <a:rPr lang="en-US" sz="1200" i="1" kern="1200" dirty="0">
                <a:solidFill>
                  <a:schemeClr val="tx1"/>
                </a:solidFill>
                <a:effectLst/>
                <a:latin typeface="Arial" charset="0"/>
                <a:ea typeface="+mn-ea"/>
                <a:cs typeface="Arial" charset="0"/>
              </a:rPr>
              <a:t> - Therefore if there is any consolation in Christ, if any comfort of love, if any fellowship of the Spirit, if any affection and mercy,  (2)  fulfill my joy by being like-minded, having the same love, being of one accord, of one mind.  (3)  Let nothing be done through selfish ambition or conceit, but in lowliness of mind let each esteem others better than himself.  (4)  Let each of you look out not only for his own interests, but also for the interests of others.</a:t>
            </a:r>
          </a:p>
          <a:p>
            <a:endParaRPr lang="en-US" sz="1200" i="1" kern="1200" dirty="0">
              <a:solidFill>
                <a:schemeClr val="tx1"/>
              </a:solidFill>
              <a:effectLst/>
              <a:latin typeface="Arial" charset="0"/>
              <a:ea typeface="+mn-ea"/>
              <a:cs typeface="Arial" charset="0"/>
            </a:endParaRPr>
          </a:p>
          <a:p>
            <a:r>
              <a:rPr lang="en-US" sz="1200" i="0" kern="1200" dirty="0">
                <a:solidFill>
                  <a:schemeClr val="tx1"/>
                </a:solidFill>
                <a:effectLst/>
                <a:latin typeface="Arial" charset="0"/>
                <a:ea typeface="+mn-ea"/>
                <a:cs typeface="Arial" charset="0"/>
              </a:rPr>
              <a:t>We must never adopt the position that all revolves around us.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5</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pPr>
              <a:spcBef>
                <a:spcPts val="0"/>
              </a:spcBef>
            </a:pPr>
            <a:r>
              <a:rPr lang="en-US" sz="1200" kern="1200" dirty="0">
                <a:solidFill>
                  <a:schemeClr val="tx1"/>
                </a:solidFill>
                <a:effectLst/>
                <a:latin typeface="Arial" charset="0"/>
                <a:ea typeface="+mn-ea"/>
                <a:cs typeface="Arial" charset="0"/>
              </a:rPr>
              <a:t>Then there is </a:t>
            </a:r>
            <a:r>
              <a:rPr lang="en-US" sz="1200" b="1" i="1" kern="1200" dirty="0">
                <a:solidFill>
                  <a:schemeClr val="tx1"/>
                </a:solidFill>
                <a:effectLst/>
                <a:latin typeface="Arial" charset="0"/>
                <a:ea typeface="+mn-ea"/>
                <a:cs typeface="Arial" charset="0"/>
              </a:rPr>
              <a:t>two-dimensional living</a:t>
            </a:r>
            <a:r>
              <a:rPr lang="en-US" sz="1200" kern="1200" dirty="0">
                <a:solidFill>
                  <a:schemeClr val="tx1"/>
                </a:solidFill>
                <a:effectLst/>
                <a:latin typeface="Arial" charset="0"/>
                <a:ea typeface="+mn-ea"/>
                <a:cs typeface="Arial" charset="0"/>
              </a:rPr>
              <a:t> … here you are aware of the people around you. They motivate you and you motivate them. Two-dimensional living is </a:t>
            </a:r>
            <a:r>
              <a:rPr lang="en-US" sz="1200" u="sng" kern="1200" dirty="0">
                <a:solidFill>
                  <a:schemeClr val="tx1"/>
                </a:solidFill>
                <a:effectLst/>
                <a:latin typeface="Arial" charset="0"/>
                <a:ea typeface="+mn-ea"/>
                <a:cs typeface="Arial" charset="0"/>
              </a:rPr>
              <a:t>political living</a:t>
            </a:r>
            <a:r>
              <a:rPr lang="en-US" sz="1200" kern="1200" dirty="0">
                <a:solidFill>
                  <a:schemeClr val="tx1"/>
                </a:solidFill>
                <a:effectLst/>
                <a:latin typeface="Arial" charset="0"/>
                <a:ea typeface="+mn-ea"/>
                <a:cs typeface="Arial" charset="0"/>
              </a:rPr>
              <a:t>. A politician is a man who says he agrees with you in principle. </a:t>
            </a:r>
            <a:r>
              <a:rPr lang="en-US" sz="1200" kern="1200" dirty="0">
                <a:solidFill>
                  <a:schemeClr val="tx1"/>
                </a:solidFill>
                <a:effectLst/>
                <a:highlight>
                  <a:srgbClr val="FFFF00"/>
                </a:highlight>
                <a:latin typeface="Arial" charset="0"/>
                <a:ea typeface="+mn-ea"/>
                <a:cs typeface="Arial" charset="0"/>
              </a:rPr>
              <a:t>Those who agree with you in principle are trying to break it to you gently that you are wrong. </a:t>
            </a:r>
            <a:r>
              <a:rPr lang="en-US" sz="1200" kern="1200" dirty="0">
                <a:solidFill>
                  <a:schemeClr val="tx1"/>
                </a:solidFill>
                <a:effectLst/>
                <a:latin typeface="Arial" charset="0"/>
                <a:ea typeface="+mn-ea"/>
                <a:cs typeface="Arial" charset="0"/>
              </a:rPr>
              <a:t>Two-dimensional living is a trade-off. It's the unspoken covenant between parent and child, husband and wife, employee and boss … it is the </a:t>
            </a:r>
            <a:r>
              <a:rPr lang="en-US" sz="1200" b="1" kern="1200" dirty="0">
                <a:solidFill>
                  <a:schemeClr val="tx1"/>
                </a:solidFill>
                <a:effectLst/>
                <a:latin typeface="Arial" charset="0"/>
                <a:ea typeface="+mn-ea"/>
                <a:cs typeface="Arial" charset="0"/>
              </a:rPr>
              <a:t>"I will if you will"</a:t>
            </a:r>
            <a:r>
              <a:rPr lang="en-US" sz="1200" kern="1200" dirty="0">
                <a:solidFill>
                  <a:schemeClr val="tx1"/>
                </a:solidFill>
                <a:effectLst/>
                <a:latin typeface="Arial" charset="0"/>
                <a:ea typeface="+mn-ea"/>
                <a:cs typeface="Arial" charset="0"/>
              </a:rPr>
              <a:t> of life. You are doing your part and the other had better do his or her part. I laugh at your joke, and you are obliged to laugh at mine. </a:t>
            </a:r>
          </a:p>
          <a:p>
            <a:pPr>
              <a:spcBef>
                <a:spcPts val="0"/>
              </a:spcBef>
            </a:pPr>
            <a:endParaRPr lang="en-US" sz="1200" kern="1200" dirty="0">
              <a:solidFill>
                <a:schemeClr val="tx1"/>
              </a:solidFill>
              <a:effectLst/>
              <a:highlight>
                <a:srgbClr val="FFFF00"/>
              </a:highlight>
              <a:latin typeface="Arial" charset="0"/>
              <a:ea typeface="+mn-ea"/>
              <a:cs typeface="Arial" charset="0"/>
            </a:endParaRPr>
          </a:p>
          <a:p>
            <a:pPr>
              <a:spcBef>
                <a:spcPts val="0"/>
              </a:spcBef>
            </a:pPr>
            <a:r>
              <a:rPr lang="en-US" sz="1200" b="1" i="1" kern="1200" dirty="0">
                <a:solidFill>
                  <a:schemeClr val="tx1"/>
                </a:solidFill>
                <a:effectLst/>
                <a:highlight>
                  <a:srgbClr val="FFFF00"/>
                </a:highlight>
                <a:latin typeface="Arial" charset="0"/>
                <a:ea typeface="+mn-ea"/>
                <a:cs typeface="Arial" charset="0"/>
              </a:rPr>
              <a:t>Transactional Living…</a:t>
            </a:r>
          </a:p>
          <a:p>
            <a:pPr>
              <a:spcBef>
                <a:spcPts val="0"/>
              </a:spcBef>
            </a:pPr>
            <a:endParaRPr lang="en-US" sz="1200" kern="1200" dirty="0">
              <a:solidFill>
                <a:schemeClr val="tx1"/>
              </a:solidFill>
              <a:effectLst/>
              <a:highlight>
                <a:srgbClr val="FFFF00"/>
              </a:highligh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Matthew 5:43-48 NKJV</a:t>
            </a:r>
            <a:r>
              <a:rPr lang="en-US" sz="1200" i="1" kern="1200" dirty="0">
                <a:solidFill>
                  <a:schemeClr val="tx1"/>
                </a:solidFill>
                <a:effectLst/>
                <a:latin typeface="Arial" charset="0"/>
                <a:ea typeface="+mn-ea"/>
                <a:cs typeface="Arial" charset="0"/>
              </a:rPr>
              <a:t>  "You have heard that it was said, 'YOU SHALL LOVE YOUR NEIGHBOR and hate your enemy.'  - 44  But I say to you, love your enemies, bless those who curse you, do good to those who hate you, and pray for those who spitefully use you and persecute you,  - 45  that you may be sons of your Father in heaven; for He makes His sun rise on the evil and on the good, and sends rain on the just and on the unjust.  - 46  For if you love those who love you, what reward have you? Do not even the tax collectors do the same?  - 47  And if you greet your brethren only, what do you do more than others? Do not even the tax collectors do so?  - 48  Therefore you shall be perfect, just as your Father in heaven is perfect.</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One of the major problems in our world is that too many marriages are </a:t>
            </a:r>
            <a:r>
              <a:rPr lang="en-US" sz="1200" b="1" i="1" kern="1200" dirty="0">
                <a:solidFill>
                  <a:schemeClr val="tx1"/>
                </a:solidFill>
                <a:effectLst/>
                <a:latin typeface="Arial" charset="0"/>
                <a:ea typeface="+mn-ea"/>
                <a:cs typeface="Arial" charset="0"/>
              </a:rPr>
              <a:t>two-dimensional</a:t>
            </a:r>
            <a:r>
              <a:rPr lang="en-US" sz="1200" kern="1200" dirty="0">
                <a:solidFill>
                  <a:schemeClr val="tx1"/>
                </a:solidFill>
                <a:effectLst/>
                <a:latin typeface="Arial" charset="0"/>
                <a:ea typeface="+mn-ea"/>
                <a:cs typeface="Arial" charset="0"/>
              </a:rPr>
              <a:t>.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1 Corinthians 13 comes to mind when I think of the concept of two-dimension living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1" i="1" u="sng" kern="1200" dirty="0">
                <a:solidFill>
                  <a:schemeClr val="tx1"/>
                </a:solidFill>
                <a:effectLst/>
                <a:latin typeface="Arial" charset="0"/>
                <a:ea typeface="+mn-ea"/>
                <a:cs typeface="Arial" charset="0"/>
              </a:rPr>
              <a:t>1 Corinthians 13:4-7 NKJV</a:t>
            </a:r>
            <a:r>
              <a:rPr lang="en-US" sz="1200" i="1" kern="1200" dirty="0">
                <a:solidFill>
                  <a:schemeClr val="tx1"/>
                </a:solidFill>
                <a:effectLst/>
                <a:latin typeface="Arial" charset="0"/>
                <a:ea typeface="+mn-ea"/>
                <a:cs typeface="Arial" charset="0"/>
              </a:rPr>
              <a:t> - (4) Love suffers long and is kind; love does not envy; love does not parade itself, is not puffed up;  (5)  does not behave rudely, does not seek its own, is not provoked, thinks no evil;  (6)  does not rejoice in iniquity, but rejoices in the truth;  (7)  bears all things, believes all things, hopes all things, endures all things.</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A lot of us who are parents tend to foster two-dimensional relationships with our children. We expect certain behavior and we patronize them as long as they comply  …  If they don’t we don’t … we make </a:t>
            </a:r>
            <a:r>
              <a:rPr lang="en-US" sz="1200" kern="1200" dirty="0" err="1">
                <a:solidFill>
                  <a:schemeClr val="tx1"/>
                </a:solidFill>
                <a:effectLst/>
                <a:latin typeface="Arial" charset="0"/>
                <a:ea typeface="+mn-ea"/>
                <a:cs typeface="Arial" charset="0"/>
              </a:rPr>
              <a:t>tranactional</a:t>
            </a:r>
            <a:r>
              <a:rPr lang="en-US" sz="1200" kern="1200" dirty="0">
                <a:solidFill>
                  <a:schemeClr val="tx1"/>
                </a:solidFill>
                <a:effectLst/>
                <a:latin typeface="Arial" charset="0"/>
                <a:ea typeface="+mn-ea"/>
                <a:cs typeface="Arial" charset="0"/>
              </a:rPr>
              <a:t> deals with our children … we may say things like, "You won't get your allowance this week because you failed us."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I think this is a little like what Jesus' parents did in the Luke 2:48 text …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Luke 2:41 NKJV </a:t>
            </a:r>
            <a:r>
              <a:rPr lang="en-US" sz="1200" i="1" kern="1200" dirty="0">
                <a:solidFill>
                  <a:schemeClr val="tx1"/>
                </a:solidFill>
                <a:effectLst/>
                <a:latin typeface="Arial" charset="0"/>
                <a:ea typeface="+mn-ea"/>
                <a:cs typeface="Arial" charset="0"/>
              </a:rPr>
              <a:t> His parents went to Jerusalem every year at the Feast of the Passover.</a:t>
            </a:r>
          </a:p>
          <a:p>
            <a:pPr>
              <a:spcBef>
                <a:spcPts val="0"/>
              </a:spcBef>
            </a:pPr>
            <a:endParaRPr lang="en-US" sz="1200" b="1" i="1" u="sng" kern="1200" dirty="0">
              <a:solidFill>
                <a:schemeClr val="tx1"/>
              </a:solidFill>
              <a:effectLst/>
              <a:latin typeface="Arial" charset="0"/>
              <a:ea typeface="+mn-ea"/>
              <a:cs typeface="Arial" charset="0"/>
            </a:endParaRPr>
          </a:p>
          <a:p>
            <a:pPr>
              <a:spcBef>
                <a:spcPts val="0"/>
              </a:spcBef>
            </a:pPr>
            <a:r>
              <a:rPr lang="en-US" sz="1200" b="1" i="1" u="none" kern="1200" dirty="0">
                <a:solidFill>
                  <a:schemeClr val="tx1"/>
                </a:solidFill>
                <a:effectLst/>
                <a:latin typeface="Arial" charset="0"/>
                <a:ea typeface="+mn-ea"/>
                <a:cs typeface="Arial" charset="0"/>
              </a:rPr>
              <a:t>Luke 2:48 NKJV</a:t>
            </a:r>
            <a:r>
              <a:rPr lang="en-US" sz="1200" b="1" i="1" u="sng" kern="1200" dirty="0">
                <a:solidFill>
                  <a:schemeClr val="tx1"/>
                </a:solidFill>
                <a:effectLst/>
                <a:latin typeface="Arial" charset="0"/>
                <a:ea typeface="+mn-ea"/>
                <a:cs typeface="Arial" charset="0"/>
              </a:rPr>
              <a:t> </a:t>
            </a:r>
            <a:r>
              <a:rPr lang="en-US" sz="1200" i="1" kern="1200" dirty="0">
                <a:solidFill>
                  <a:schemeClr val="tx1"/>
                </a:solidFill>
                <a:effectLst/>
                <a:latin typeface="Arial" charset="0"/>
                <a:ea typeface="+mn-ea"/>
                <a:cs typeface="Arial" charset="0"/>
              </a:rPr>
              <a:t>- So when they saw Him, they were amazed; and His mother said to Him, "Son, why have You done this to us? Look, Your father and I have sought You anxiously.“</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Now, I’m not sure that it was the case … but it could seem that Mary was shaming her son for causing them concern, and the unspoken message we could add is … "</a:t>
            </a:r>
            <a:r>
              <a:rPr lang="en-US" sz="1200" i="1" u="sng" kern="1200" dirty="0">
                <a:solidFill>
                  <a:schemeClr val="tx1"/>
                </a:solidFill>
                <a:effectLst/>
                <a:latin typeface="Arial" charset="0"/>
                <a:ea typeface="+mn-ea"/>
                <a:cs typeface="Arial" charset="0"/>
              </a:rPr>
              <a:t>… after all we've done for you.</a:t>
            </a:r>
            <a:r>
              <a:rPr lang="en-US" sz="1200" kern="1200" dirty="0">
                <a:solidFill>
                  <a:schemeClr val="tx1"/>
                </a:solidFill>
                <a:effectLst/>
                <a:latin typeface="Arial" charset="0"/>
                <a:ea typeface="+mn-ea"/>
                <a:cs typeface="Arial" charset="0"/>
              </a:rPr>
              <a:t>“</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0" i="0" kern="1200" dirty="0">
                <a:solidFill>
                  <a:schemeClr val="tx1"/>
                </a:solidFill>
                <a:effectLst/>
                <a:latin typeface="Arial" charset="0"/>
                <a:ea typeface="+mn-ea"/>
                <a:cs typeface="Arial" charset="0"/>
              </a:rPr>
              <a:t>I’m not arguing that responsibilities need to be set   … along with penalties for failing to obey …  as a matter of fact when our children are young and immature the only thing they may understand is transactional obedience … but I am suggesting that as they mature it must be taught that the motivation for their obedience and compliance should not be </a:t>
            </a:r>
            <a:r>
              <a:rPr lang="en-US" sz="1200" b="1" i="0" kern="1200" dirty="0">
                <a:solidFill>
                  <a:schemeClr val="tx1"/>
                </a:solidFill>
                <a:effectLst/>
                <a:highlight>
                  <a:srgbClr val="FFFF00"/>
                </a:highlight>
                <a:latin typeface="Arial" charset="0"/>
                <a:ea typeface="+mn-ea"/>
                <a:cs typeface="Arial" charset="0"/>
              </a:rPr>
              <a:t>rewards-based behavior!</a:t>
            </a:r>
            <a:endParaRPr lang="en-US" sz="1200" b="1" i="1" kern="1200" dirty="0">
              <a:solidFill>
                <a:schemeClr val="tx1"/>
              </a:solidFill>
              <a:effectLst/>
              <a:latin typeface="Arial" charset="0"/>
              <a:ea typeface="+mn-ea"/>
              <a:cs typeface="Arial" charset="0"/>
            </a:endParaRPr>
          </a:p>
          <a:p>
            <a:pPr>
              <a:spcBef>
                <a:spcPts val="0"/>
              </a:spcBef>
            </a:pPr>
            <a:endParaRPr lang="en-US" sz="1200" b="1" i="1" kern="1200" dirty="0">
              <a:solidFill>
                <a:schemeClr val="tx1"/>
              </a:solidFill>
              <a:effectLst/>
              <a:latin typeface="Arial" charset="0"/>
              <a:ea typeface="+mn-ea"/>
              <a:cs typeface="Arial" charset="0"/>
            </a:endParaRPr>
          </a:p>
          <a:p>
            <a:pPr>
              <a:spcBef>
                <a:spcPts val="0"/>
              </a:spcBef>
            </a:pPr>
            <a:r>
              <a:rPr lang="en-US" sz="1200" b="0" i="0" kern="1200" dirty="0">
                <a:solidFill>
                  <a:schemeClr val="tx1"/>
                </a:solidFill>
                <a:effectLst/>
                <a:latin typeface="Arial" charset="0"/>
                <a:ea typeface="+mn-ea"/>
                <a:cs typeface="Arial" charset="0"/>
              </a:rPr>
              <a:t>They should obey and comply because that's what God requires children to do … this implies that they must be taught God’s Word.</a:t>
            </a:r>
          </a:p>
          <a:p>
            <a:pPr>
              <a:spcBef>
                <a:spcPts val="0"/>
              </a:spcBef>
            </a:pPr>
            <a:endParaRPr lang="en-US" sz="1200" b="0" i="0"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Ephesians 6:1-3 NKJV</a:t>
            </a:r>
            <a:r>
              <a:rPr lang="en-US" sz="1200" i="1" kern="1200" dirty="0">
                <a:solidFill>
                  <a:schemeClr val="tx1"/>
                </a:solidFill>
                <a:effectLst/>
                <a:latin typeface="Arial" charset="0"/>
                <a:ea typeface="+mn-ea"/>
                <a:cs typeface="Arial" charset="0"/>
              </a:rPr>
              <a:t>  Children, obey your parents in the Lord, for this is right.  - 2  "HONOR YOUR FATHER AND MOTHER," which is the first commandment with promise:  - 3  "THAT IT MAY BE WELL WITH YOU AND YOU MAY LIVE LONG ON THE EARTH.“</a:t>
            </a:r>
          </a:p>
          <a:p>
            <a:pPr>
              <a:spcBef>
                <a:spcPts val="0"/>
              </a:spcBef>
            </a:pPr>
            <a:endParaRPr lang="en-US" sz="1200" i="1"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Colossians 3:20 NKJV</a:t>
            </a:r>
            <a:r>
              <a:rPr lang="en-US" sz="1200" i="1" kern="1200" dirty="0">
                <a:solidFill>
                  <a:schemeClr val="tx1"/>
                </a:solidFill>
                <a:effectLst/>
                <a:latin typeface="Arial" charset="0"/>
                <a:ea typeface="+mn-ea"/>
                <a:cs typeface="Arial" charset="0"/>
              </a:rPr>
              <a:t>  Children, obey your parents in all things, for this is well pleasing to the Lord.</a:t>
            </a:r>
          </a:p>
          <a:p>
            <a:pPr>
              <a:spcBef>
                <a:spcPts val="0"/>
              </a:spcBef>
            </a:pPr>
            <a:endParaRPr lang="en-US" sz="1200" i="1" kern="1200" dirty="0">
              <a:solidFill>
                <a:schemeClr val="tx1"/>
              </a:solidFill>
              <a:effectLst/>
              <a:latin typeface="Arial" charset="0"/>
              <a:ea typeface="+mn-ea"/>
              <a:cs typeface="Arial" charset="0"/>
            </a:endParaRPr>
          </a:p>
          <a:p>
            <a:pPr>
              <a:spcBef>
                <a:spcPts val="0"/>
              </a:spcBef>
            </a:pPr>
            <a:r>
              <a:rPr lang="en-US" sz="1200" i="0" kern="1200" dirty="0">
                <a:solidFill>
                  <a:schemeClr val="tx1"/>
                </a:solidFill>
                <a:effectLst/>
                <a:latin typeface="Arial" charset="0"/>
                <a:ea typeface="+mn-ea"/>
                <a:cs typeface="Arial" charset="0"/>
              </a:rPr>
              <a:t>And, as relates to the husband – wife relationship…</a:t>
            </a:r>
          </a:p>
          <a:p>
            <a:pPr>
              <a:spcBef>
                <a:spcPts val="0"/>
              </a:spcBef>
            </a:pPr>
            <a:endParaRPr lang="en-US" sz="1200" i="0"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Ephesians 5:25 NASB</a:t>
            </a:r>
            <a:r>
              <a:rPr lang="en-US" sz="1200" i="1" kern="1200" dirty="0">
                <a:solidFill>
                  <a:schemeClr val="tx1"/>
                </a:solidFill>
                <a:effectLst/>
                <a:latin typeface="Arial" charset="0"/>
                <a:ea typeface="+mn-ea"/>
                <a:cs typeface="Arial" charset="0"/>
              </a:rPr>
              <a:t>  Husbands, love your wives, just as Christ also loved the church and gave Himself up for her,</a:t>
            </a:r>
          </a:p>
          <a:p>
            <a:pPr>
              <a:spcBef>
                <a:spcPts val="0"/>
              </a:spcBef>
            </a:pPr>
            <a:endParaRPr lang="en-US" sz="1200" i="1"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Ephesians 5:22 NASB  </a:t>
            </a:r>
            <a:r>
              <a:rPr lang="en-US" sz="1200" i="1" kern="1200" dirty="0">
                <a:solidFill>
                  <a:schemeClr val="tx1"/>
                </a:solidFill>
                <a:effectLst/>
                <a:latin typeface="Arial" charset="0"/>
                <a:ea typeface="+mn-ea"/>
                <a:cs typeface="Arial" charset="0"/>
              </a:rPr>
              <a:t>Wives, be subject to your own husbands, as to the Lord.</a:t>
            </a:r>
          </a:p>
          <a:p>
            <a:pPr>
              <a:spcBef>
                <a:spcPts val="0"/>
              </a:spcBef>
            </a:pPr>
            <a:endParaRPr lang="en-US" sz="1200" i="1"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Matthew 5:46-47 NASB  </a:t>
            </a:r>
            <a:r>
              <a:rPr lang="en-US" sz="1200" i="1" kern="1200" dirty="0">
                <a:solidFill>
                  <a:schemeClr val="tx1"/>
                </a:solidFill>
                <a:effectLst/>
                <a:latin typeface="Arial" charset="0"/>
                <a:ea typeface="+mn-ea"/>
                <a:cs typeface="Arial" charset="0"/>
              </a:rPr>
              <a:t>"For if you love those who love you, what reward do you have? Do not even the tax collectors do the same?  (47)  "If you greet only your brothers, what more are you doing than others? Do not even the Gentiles do the same?</a:t>
            </a:r>
          </a:p>
          <a:p>
            <a:pPr>
              <a:spcBef>
                <a:spcPts val="0"/>
              </a:spcBef>
            </a:pPr>
            <a:endParaRPr lang="en-US" sz="1200" b="0" i="0" kern="1200" dirty="0">
              <a:solidFill>
                <a:schemeClr val="tx1"/>
              </a:solidFill>
              <a:effectLst/>
              <a:latin typeface="Arial" charset="0"/>
              <a:ea typeface="+mn-ea"/>
              <a:cs typeface="Arial" charset="0"/>
            </a:endParaRPr>
          </a:p>
          <a:p>
            <a:pPr>
              <a:spcBef>
                <a:spcPts val="0"/>
              </a:spcBef>
            </a:pPr>
            <a:r>
              <a:rPr lang="en-US" sz="1200" b="0" i="0" kern="1200" dirty="0">
                <a:solidFill>
                  <a:schemeClr val="tx1"/>
                </a:solidFill>
                <a:effectLst/>
                <a:latin typeface="Arial" charset="0"/>
                <a:ea typeface="+mn-ea"/>
                <a:cs typeface="Arial" charset="0"/>
              </a:rPr>
              <a:t>Our love should not be transactional  …  our forgiving should not be transactional  …  our overall obedience to God should not be transactional.  Is that not the attitude that Satan had relative to Job’s adherence to God’s Will?</a:t>
            </a:r>
          </a:p>
          <a:p>
            <a:pPr>
              <a:spcBef>
                <a:spcPts val="0"/>
              </a:spcBef>
            </a:pPr>
            <a:endParaRPr lang="en-US" sz="1200" b="0" i="0"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Job 1:9-11 NASB  </a:t>
            </a:r>
            <a:r>
              <a:rPr lang="en-US" sz="1200" b="0" i="1" kern="1200" dirty="0">
                <a:solidFill>
                  <a:schemeClr val="tx1"/>
                </a:solidFill>
                <a:effectLst/>
                <a:latin typeface="Arial" charset="0"/>
                <a:ea typeface="+mn-ea"/>
                <a:cs typeface="Arial" charset="0"/>
              </a:rPr>
              <a:t>Then Satan answered the LORD, "Does Job fear God for nothing?  (10)  "Have You not made a hedge about him and his house and all that he has, on every side? You have blessed the work of his hands, and his possessions have increased in the land.  (11)  "But put forth Your hand now and touch all that he has; he will surely curse You to Your face."</a:t>
            </a:r>
          </a:p>
          <a:p>
            <a:pPr>
              <a:spcBef>
                <a:spcPts val="0"/>
              </a:spcBef>
            </a:pPr>
            <a:endParaRPr lang="en-US" sz="1200" b="0" i="0" kern="1200" dirty="0">
              <a:solidFill>
                <a:schemeClr val="tx1"/>
              </a:solidFill>
              <a:effectLst/>
              <a:latin typeface="Arial" charset="0"/>
              <a:ea typeface="+mn-ea"/>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6</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en-US" sz="1200" kern="1200" dirty="0">
                <a:solidFill>
                  <a:schemeClr val="tx1"/>
                </a:solidFill>
                <a:effectLst/>
                <a:latin typeface="Arial" charset="0"/>
                <a:ea typeface="+mn-ea"/>
                <a:cs typeface="Arial" charset="0"/>
              </a:rPr>
              <a:t>So, now we come to </a:t>
            </a:r>
            <a:r>
              <a:rPr lang="en-US" sz="1200" b="1" i="1" kern="1200" dirty="0">
                <a:solidFill>
                  <a:schemeClr val="tx1"/>
                </a:solidFill>
                <a:effectLst/>
                <a:latin typeface="Arial" charset="0"/>
                <a:ea typeface="+mn-ea"/>
                <a:cs typeface="Arial" charset="0"/>
              </a:rPr>
              <a:t>three-dimensional living  …  </a:t>
            </a:r>
            <a:r>
              <a:rPr lang="en-US" sz="1200" b="0" i="0" kern="1200" dirty="0">
                <a:solidFill>
                  <a:schemeClr val="tx1"/>
                </a:solidFill>
                <a:effectLst/>
                <a:latin typeface="Arial" charset="0"/>
                <a:ea typeface="+mn-ea"/>
                <a:cs typeface="Arial" charset="0"/>
              </a:rPr>
              <a:t>I’d suggest that it is defined in our earlier reference…</a:t>
            </a:r>
          </a:p>
          <a:p>
            <a:pPr marL="0" marR="0" lvl="0" indent="0" algn="l" defTabSz="914400" rtl="0" eaLnBrk="1" fontAlgn="base" latinLnBrk="0" hangingPunct="1">
              <a:lnSpc>
                <a:spcPct val="100000"/>
              </a:lnSpc>
              <a:spcBef>
                <a:spcPts val="0"/>
              </a:spcBef>
              <a:spcAft>
                <a:spcPct val="0"/>
              </a:spcAft>
              <a:buClrTx/>
              <a:buSzTx/>
              <a:buFontTx/>
              <a:buNone/>
              <a:tabLst/>
              <a:defRPr/>
            </a:pPr>
            <a:endParaRPr lang="en-US" sz="1200" b="1" i="1" kern="1200" dirty="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en-US" sz="1200" b="1" i="1" kern="1200" dirty="0">
                <a:solidFill>
                  <a:schemeClr val="tx1"/>
                </a:solidFill>
                <a:effectLst/>
                <a:latin typeface="Arial" charset="0"/>
                <a:ea typeface="+mn-ea"/>
                <a:cs typeface="Arial" charset="0"/>
              </a:rPr>
              <a:t>Luke 10:27 NASB  </a:t>
            </a:r>
            <a:r>
              <a:rPr lang="en-US" sz="1200" b="0" i="1" kern="1200" dirty="0">
                <a:solidFill>
                  <a:schemeClr val="tx1"/>
                </a:solidFill>
                <a:effectLst/>
                <a:latin typeface="Arial" charset="0"/>
                <a:ea typeface="+mn-ea"/>
                <a:cs typeface="Arial" charset="0"/>
              </a:rPr>
              <a:t>And he answered, "YOU SHALL LOVE THE LORD YOUR GOD WITH ALL YOUR HEART, AND WITH ALL YOUR SOUL, AND WITH ALL YOUR STRENGTH, AND WITH ALL YOUR MIND; AND YOUR NEIGHBOR AS YOURSELF."</a:t>
            </a:r>
          </a:p>
          <a:p>
            <a:pPr>
              <a:spcBef>
                <a:spcPts val="0"/>
              </a:spcBef>
            </a:pPr>
            <a:endParaRPr lang="en-US" sz="1200" b="1" i="1" kern="1200" dirty="0">
              <a:solidFill>
                <a:schemeClr val="tx1"/>
              </a:solidFill>
              <a:effectLst/>
              <a:latin typeface="Arial" charset="0"/>
              <a:ea typeface="+mn-ea"/>
              <a:cs typeface="Arial" charset="0"/>
            </a:endParaRPr>
          </a:p>
          <a:p>
            <a:pPr>
              <a:spcBef>
                <a:spcPts val="0"/>
              </a:spcBef>
            </a:pPr>
            <a:r>
              <a:rPr lang="en-US" sz="1200" b="0" i="0" kern="1200" dirty="0">
                <a:solidFill>
                  <a:schemeClr val="tx1"/>
                </a:solidFill>
                <a:effectLst/>
                <a:latin typeface="Arial" charset="0"/>
                <a:ea typeface="+mn-ea"/>
                <a:cs typeface="Arial" charset="0"/>
              </a:rPr>
              <a:t>Imagine that you and every person you meet are both on the rim of a circle and the hub of that circle is God Himself. Every relationship, then, is three-dimensional when we are aware that God is at the hub. </a:t>
            </a:r>
          </a:p>
          <a:p>
            <a:pPr>
              <a:spcBef>
                <a:spcPts val="0"/>
              </a:spcBef>
            </a:pPr>
            <a:endParaRPr lang="en-US" sz="1200" b="0" i="0" kern="1200" dirty="0">
              <a:solidFill>
                <a:schemeClr val="tx1"/>
              </a:solidFill>
              <a:effectLst/>
              <a:latin typeface="Arial" charset="0"/>
              <a:ea typeface="+mn-ea"/>
              <a:cs typeface="Arial" charset="0"/>
            </a:endParaRPr>
          </a:p>
          <a:p>
            <a:pPr>
              <a:spcBef>
                <a:spcPts val="0"/>
              </a:spcBef>
            </a:pPr>
            <a:r>
              <a:rPr lang="en-US" sz="1200" b="0" i="0" kern="1200" dirty="0">
                <a:solidFill>
                  <a:schemeClr val="tx1"/>
                </a:solidFill>
                <a:effectLst/>
                <a:latin typeface="Arial" charset="0"/>
                <a:ea typeface="+mn-ea"/>
                <a:cs typeface="Arial" charset="0"/>
              </a:rPr>
              <a:t>Living three-dimensionally affirms </a:t>
            </a:r>
            <a:r>
              <a:rPr lang="en-US" sz="1200" b="1" i="0" kern="1200" dirty="0">
                <a:solidFill>
                  <a:schemeClr val="tx1"/>
                </a:solidFill>
                <a:effectLst/>
                <a:latin typeface="Arial" charset="0"/>
                <a:ea typeface="+mn-ea"/>
                <a:cs typeface="Arial" charset="0"/>
              </a:rPr>
              <a:t>God</a:t>
            </a:r>
            <a:r>
              <a:rPr lang="en-US" sz="1200" b="0" i="0" kern="1200" dirty="0">
                <a:solidFill>
                  <a:schemeClr val="tx1"/>
                </a:solidFill>
                <a:effectLst/>
                <a:latin typeface="Arial" charset="0"/>
                <a:ea typeface="+mn-ea"/>
                <a:cs typeface="Arial" charset="0"/>
              </a:rPr>
              <a:t> as our </a:t>
            </a:r>
            <a:r>
              <a:rPr lang="en-US" sz="1200" b="1" i="0" kern="1200" dirty="0">
                <a:solidFill>
                  <a:schemeClr val="tx1"/>
                </a:solidFill>
                <a:effectLst/>
                <a:latin typeface="Arial" charset="0"/>
                <a:ea typeface="+mn-ea"/>
                <a:cs typeface="Arial" charset="0"/>
              </a:rPr>
              <a:t>Father</a:t>
            </a:r>
            <a:r>
              <a:rPr lang="en-US" sz="1200" b="0" i="0" kern="1200" dirty="0">
                <a:solidFill>
                  <a:schemeClr val="tx1"/>
                </a:solidFill>
                <a:effectLst/>
                <a:latin typeface="Arial" charset="0"/>
                <a:ea typeface="+mn-ea"/>
                <a:cs typeface="Arial" charset="0"/>
              </a:rPr>
              <a:t> and </a:t>
            </a:r>
            <a:r>
              <a:rPr lang="en-US" sz="1200" b="1" i="0" kern="1200" dirty="0">
                <a:solidFill>
                  <a:schemeClr val="tx1"/>
                </a:solidFill>
                <a:effectLst/>
                <a:latin typeface="Arial" charset="0"/>
                <a:ea typeface="+mn-ea"/>
                <a:cs typeface="Arial" charset="0"/>
              </a:rPr>
              <a:t>Christ</a:t>
            </a:r>
            <a:r>
              <a:rPr lang="en-US" sz="1200" b="0" i="0" kern="1200" dirty="0">
                <a:solidFill>
                  <a:schemeClr val="tx1"/>
                </a:solidFill>
                <a:effectLst/>
                <a:latin typeface="Arial" charset="0"/>
                <a:ea typeface="+mn-ea"/>
                <a:cs typeface="Arial" charset="0"/>
              </a:rPr>
              <a:t> as </a:t>
            </a:r>
            <a:r>
              <a:rPr lang="en-US" sz="1200" b="1" i="0" kern="1200" dirty="0">
                <a:solidFill>
                  <a:schemeClr val="tx1"/>
                </a:solidFill>
                <a:effectLst/>
                <a:latin typeface="Arial" charset="0"/>
                <a:ea typeface="+mn-ea"/>
                <a:cs typeface="Arial" charset="0"/>
              </a:rPr>
              <a:t>Lord</a:t>
            </a:r>
            <a:r>
              <a:rPr lang="en-US" sz="1200" b="0" i="0" kern="1200" dirty="0">
                <a:solidFill>
                  <a:schemeClr val="tx1"/>
                </a:solidFill>
                <a:effectLst/>
                <a:latin typeface="Arial" charset="0"/>
                <a:ea typeface="+mn-ea"/>
                <a:cs typeface="Arial" charset="0"/>
              </a:rPr>
              <a:t> in every aspect of our lives … and we manifest an acute awareness of our brothers and sister in Christ…</a:t>
            </a:r>
          </a:p>
          <a:p>
            <a:pPr>
              <a:spcBef>
                <a:spcPts val="0"/>
              </a:spcBef>
            </a:pPr>
            <a:endParaRPr lang="en-US" sz="1200" b="1" i="1" kern="1200" dirty="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en-US" sz="1200" kern="1200" dirty="0">
                <a:solidFill>
                  <a:schemeClr val="tx1"/>
                </a:solidFill>
                <a:effectLst/>
                <a:latin typeface="Arial" charset="0"/>
                <a:ea typeface="+mn-ea"/>
                <a:cs typeface="Arial" charset="0"/>
              </a:rPr>
              <a:t>Jesus exemplifies three-dimensional living as relates to our relationship with our brethren, such that Paul tell us…</a:t>
            </a:r>
          </a:p>
          <a:p>
            <a:pPr>
              <a:spcBef>
                <a:spcPts val="0"/>
              </a:spcBef>
            </a:pPr>
            <a:endParaRPr lang="en-US" sz="1200" b="1" i="1" kern="1200" dirty="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en-US" sz="1200" b="1" i="1" kern="1200" dirty="0">
                <a:solidFill>
                  <a:schemeClr val="tx1"/>
                </a:solidFill>
                <a:effectLst/>
                <a:latin typeface="Arial" charset="0"/>
                <a:ea typeface="+mn-ea"/>
                <a:cs typeface="Arial" charset="0"/>
              </a:rPr>
              <a:t>Philippians 2:1-5 NASB</a:t>
            </a:r>
            <a:r>
              <a:rPr lang="en-US" sz="1200" i="1" kern="1200" dirty="0">
                <a:solidFill>
                  <a:schemeClr val="tx1"/>
                </a:solidFill>
                <a:effectLst/>
                <a:latin typeface="Arial" charset="0"/>
                <a:ea typeface="+mn-ea"/>
                <a:cs typeface="Arial" charset="0"/>
              </a:rPr>
              <a:t>  Therefore if there is any encouragement in Christ, if there is any consolation of love, if there is any fellowship of the Spirit, if any affection and compassion,  (2)  make my joy complete by being of the same mind, maintaining the same love, united in spirit, intent on one purpose.  (3)  Do nothing from selfishness or empty conceit, but with humility of mind regard one another as more important than yourselves;  (4)  do not merely look out for your own personal interests, but also for the interests of others.  (</a:t>
            </a:r>
            <a:r>
              <a:rPr lang="en-US" sz="1200" b="1" i="1" kern="1200" dirty="0">
                <a:solidFill>
                  <a:schemeClr val="tx1"/>
                </a:solidFill>
                <a:effectLst/>
                <a:latin typeface="Arial" charset="0"/>
                <a:ea typeface="+mn-ea"/>
                <a:cs typeface="Arial" charset="0"/>
              </a:rPr>
              <a:t>5</a:t>
            </a:r>
            <a:r>
              <a:rPr lang="en-US" sz="1200" i="1" kern="1200" dirty="0">
                <a:solidFill>
                  <a:schemeClr val="tx1"/>
                </a:solidFill>
                <a:effectLst/>
                <a:latin typeface="Arial" charset="0"/>
                <a:ea typeface="+mn-ea"/>
                <a:cs typeface="Arial" charset="0"/>
              </a:rPr>
              <a:t>)  </a:t>
            </a:r>
            <a:r>
              <a:rPr lang="en-US" sz="1200" i="1" kern="1200" dirty="0">
                <a:solidFill>
                  <a:schemeClr val="tx1"/>
                </a:solidFill>
                <a:effectLst/>
                <a:highlight>
                  <a:srgbClr val="FFFF00"/>
                </a:highlight>
                <a:latin typeface="Arial" charset="0"/>
                <a:ea typeface="+mn-ea"/>
                <a:cs typeface="Arial" charset="0"/>
              </a:rPr>
              <a:t>Have this attitude in yourselves which was also in Christ Jesus,</a:t>
            </a:r>
          </a:p>
          <a:p>
            <a:pPr>
              <a:spcBef>
                <a:spcPts val="0"/>
              </a:spcBef>
            </a:pPr>
            <a:endParaRPr lang="en-US" sz="1200" b="1" i="1" kern="1200" dirty="0">
              <a:solidFill>
                <a:schemeClr val="tx1"/>
              </a:solidFill>
              <a:effectLst/>
              <a:latin typeface="Arial" charset="0"/>
              <a:ea typeface="+mn-ea"/>
              <a:cs typeface="Arial" charset="0"/>
            </a:endParaRPr>
          </a:p>
          <a:p>
            <a:pPr>
              <a:spcBef>
                <a:spcPts val="0"/>
              </a:spcBef>
            </a:pPr>
            <a:r>
              <a:rPr lang="en-US" sz="1200" b="0" i="0" kern="1200" dirty="0">
                <a:solidFill>
                  <a:schemeClr val="tx1"/>
                </a:solidFill>
                <a:effectLst/>
                <a:latin typeface="Arial" charset="0"/>
                <a:ea typeface="+mn-ea"/>
                <a:cs typeface="Arial" charset="0"/>
              </a:rPr>
              <a:t>Paul put it this way…</a:t>
            </a:r>
          </a:p>
          <a:p>
            <a:pPr>
              <a:spcBef>
                <a:spcPts val="0"/>
              </a:spcBef>
            </a:pPr>
            <a:endParaRPr lang="en-US" sz="1200" b="1" i="1"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1 Corinthians 12:26 NASB </a:t>
            </a:r>
            <a:r>
              <a:rPr lang="en-US" sz="1200" b="0" i="1" kern="1200" dirty="0">
                <a:solidFill>
                  <a:schemeClr val="tx1"/>
                </a:solidFill>
                <a:effectLst/>
                <a:latin typeface="Arial" charset="0"/>
                <a:ea typeface="+mn-ea"/>
                <a:cs typeface="Arial" charset="0"/>
              </a:rPr>
              <a:t> And if one member suffers, all the members suffer with it; if one member is honored, all the members rejoice with it. </a:t>
            </a:r>
          </a:p>
          <a:p>
            <a:pPr>
              <a:spcBef>
                <a:spcPts val="0"/>
              </a:spcBef>
            </a:pPr>
            <a:endParaRPr lang="en-US" sz="1200" b="0" i="0" kern="1200" dirty="0">
              <a:solidFill>
                <a:schemeClr val="tx1"/>
              </a:solidFill>
              <a:effectLst/>
              <a:latin typeface="Arial" charset="0"/>
              <a:ea typeface="+mn-ea"/>
              <a:cs typeface="Arial" charset="0"/>
            </a:endParaRPr>
          </a:p>
          <a:p>
            <a:pPr>
              <a:spcBef>
                <a:spcPts val="0"/>
              </a:spcBef>
            </a:pPr>
            <a:r>
              <a:rPr lang="en-US" sz="1200" b="0" i="0" kern="1200" dirty="0">
                <a:solidFill>
                  <a:schemeClr val="tx1"/>
                </a:solidFill>
                <a:effectLst/>
                <a:latin typeface="Arial" charset="0"/>
                <a:ea typeface="+mn-ea"/>
                <a:cs typeface="Arial" charset="0"/>
              </a:rPr>
              <a:t>Why?</a:t>
            </a:r>
          </a:p>
          <a:p>
            <a:pPr>
              <a:spcBef>
                <a:spcPts val="0"/>
              </a:spcBef>
            </a:pPr>
            <a:endParaRPr lang="en-US" sz="1200" b="1" i="1"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1 Corinthians 12:27 NASB  </a:t>
            </a:r>
            <a:r>
              <a:rPr lang="en-US" sz="1200" b="0" i="1" kern="1200" dirty="0">
                <a:solidFill>
                  <a:schemeClr val="tx1"/>
                </a:solidFill>
                <a:effectLst/>
                <a:latin typeface="Arial" charset="0"/>
                <a:ea typeface="+mn-ea"/>
                <a:cs typeface="Arial" charset="0"/>
              </a:rPr>
              <a:t>Now you are Christ's body, and individually members of it.</a:t>
            </a:r>
          </a:p>
          <a:p>
            <a:pPr>
              <a:spcBef>
                <a:spcPts val="0"/>
              </a:spcBef>
            </a:pPr>
            <a:endParaRPr lang="en-US" sz="1200" kern="1200" dirty="0">
              <a:solidFill>
                <a:schemeClr val="tx1"/>
              </a:solidFill>
              <a:effectLst/>
              <a:latin typeface="Arial" charset="0"/>
              <a:ea typeface="+mn-ea"/>
              <a:cs typeface="Arial" charset="0"/>
            </a:endParaRPr>
          </a:p>
          <a:p>
            <a:pPr>
              <a:spcBef>
                <a:spcPts val="0"/>
              </a:spcBef>
            </a:pPr>
            <a:endParaRPr lang="en-US" sz="1200" kern="1200" dirty="0">
              <a:solidFill>
                <a:schemeClr val="tx1"/>
              </a:solidFill>
              <a:effectLst/>
              <a:latin typeface="Arial" charset="0"/>
              <a:ea typeface="+mn-ea"/>
              <a:cs typeface="Arial" charset="0"/>
            </a:endParaRPr>
          </a:p>
          <a:p>
            <a:pPr>
              <a:spcBef>
                <a:spcPts val="0"/>
              </a:spcBef>
            </a:pPr>
            <a:endParaRPr lang="en-US" sz="1200" i="0" kern="1200" dirty="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en-US" sz="1200" b="1" i="1" kern="1200" dirty="0">
                <a:solidFill>
                  <a:schemeClr val="tx1"/>
                </a:solidFill>
                <a:effectLst/>
                <a:latin typeface="Arial" charset="0"/>
                <a:ea typeface="+mn-ea"/>
                <a:cs typeface="Arial" charset="0"/>
              </a:rPr>
              <a:t>Romans 14:7-8 NKJV</a:t>
            </a:r>
            <a:r>
              <a:rPr lang="en-US" sz="1200" i="1" kern="1200" dirty="0">
                <a:solidFill>
                  <a:schemeClr val="tx1"/>
                </a:solidFill>
                <a:effectLst/>
                <a:latin typeface="Arial" charset="0"/>
                <a:ea typeface="+mn-ea"/>
                <a:cs typeface="Arial" charset="0"/>
              </a:rPr>
              <a:t>  For none of us lives to himself, and no one dies to himself.   - 8  For if we live, we live to the Lord; and if we die, we die to the Lord. Therefore, whether we live or die, we are the Lord’s.</a:t>
            </a:r>
          </a:p>
          <a:p>
            <a:pPr>
              <a:spcBef>
                <a:spcPts val="0"/>
              </a:spcBef>
            </a:pPr>
            <a:endParaRPr lang="en-US" sz="1200" i="0" kern="1200" dirty="0">
              <a:solidFill>
                <a:schemeClr val="tx1"/>
              </a:solidFill>
              <a:effectLst/>
              <a:latin typeface="Arial" charset="0"/>
              <a:ea typeface="+mn-ea"/>
              <a:cs typeface="Arial" charset="0"/>
            </a:endParaRPr>
          </a:p>
          <a:p>
            <a:pPr>
              <a:spcBef>
                <a:spcPts val="0"/>
              </a:spcBef>
            </a:pPr>
            <a:endParaRPr lang="en-US" sz="1200" kern="1200" dirty="0">
              <a:solidFill>
                <a:schemeClr val="tx1"/>
              </a:solidFill>
              <a:effectLst/>
              <a:latin typeface="Arial" charset="0"/>
              <a:ea typeface="+mn-ea"/>
              <a:cs typeface="Arial" charset="0"/>
            </a:endParaRPr>
          </a:p>
          <a:p>
            <a:pPr>
              <a:spcBef>
                <a:spcPts val="0"/>
              </a:spcBef>
            </a:pPr>
            <a:endParaRPr lang="en-US" sz="1200" kern="1200" dirty="0">
              <a:solidFill>
                <a:schemeClr val="tx1"/>
              </a:solidFill>
              <a:effectLst/>
              <a:latin typeface="Arial" charset="0"/>
              <a:ea typeface="+mn-ea"/>
              <a:cs typeface="Arial" charset="0"/>
            </a:endParaRPr>
          </a:p>
          <a:p>
            <a:pPr>
              <a:spcBef>
                <a:spcPts val="0"/>
              </a:spcBef>
            </a:pPr>
            <a:endParaRPr lang="en-US" sz="1200" kern="1200" dirty="0">
              <a:solidFill>
                <a:schemeClr val="tx1"/>
              </a:solidFill>
              <a:effectLst/>
              <a:latin typeface="Arial" charset="0"/>
              <a:ea typeface="+mn-ea"/>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7</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pPr>
              <a:spcBef>
                <a:spcPts val="0"/>
              </a:spcBef>
            </a:pPr>
            <a:r>
              <a:rPr lang="en-US" sz="1200" b="1" i="1" kern="1200" dirty="0">
                <a:solidFill>
                  <a:schemeClr val="tx1"/>
                </a:solidFill>
                <a:effectLst/>
                <a:latin typeface="Arial" charset="0"/>
                <a:ea typeface="+mn-ea"/>
                <a:cs typeface="Arial" charset="0"/>
              </a:rPr>
              <a:t>Summary</a:t>
            </a:r>
          </a:p>
          <a:p>
            <a:pPr>
              <a:spcBef>
                <a:spcPts val="0"/>
              </a:spcBef>
            </a:pPr>
            <a:endParaRPr lang="en-US" sz="1200" b="1" i="1" kern="1200" dirty="0">
              <a:solidFill>
                <a:schemeClr val="tx1"/>
              </a:solidFill>
              <a:effectLst/>
              <a:latin typeface="Arial" charset="0"/>
              <a:ea typeface="+mn-ea"/>
              <a:cs typeface="Arial" charset="0"/>
            </a:endParaRPr>
          </a:p>
          <a:p>
            <a:pPr>
              <a:spcBef>
                <a:spcPts val="0"/>
              </a:spcBef>
            </a:pPr>
            <a:endParaRPr lang="en-US" sz="1200" b="0" i="1"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Romans 12:1-21 NASB  </a:t>
            </a:r>
            <a:r>
              <a:rPr lang="en-US" sz="1200" b="0" i="1" kern="1200" dirty="0">
                <a:solidFill>
                  <a:schemeClr val="tx1"/>
                </a:solidFill>
                <a:effectLst/>
                <a:latin typeface="Arial" charset="0"/>
                <a:ea typeface="+mn-ea"/>
                <a:cs typeface="Arial" charset="0"/>
              </a:rPr>
              <a:t>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  (3)  For through the grace given to me I say to everyone among you not to think more highly of himself than he ought to think; but to think so as to have sound judgment, as God has allotted to each a measure of faith.  (4)  For just as we have many members in one body and all the members do not have the same function,  (5)  so we, who are many, are one body in Christ, and individually members one of another.  </a:t>
            </a:r>
            <a:r>
              <a:rPr lang="en-US" sz="1200" b="1" i="1" kern="1200" dirty="0">
                <a:solidFill>
                  <a:schemeClr val="tx1"/>
                </a:solidFill>
                <a:effectLst/>
                <a:highlight>
                  <a:srgbClr val="FFFF00"/>
                </a:highlight>
                <a:latin typeface="Arial" charset="0"/>
                <a:ea typeface="+mn-ea"/>
                <a:cs typeface="Arial" charset="0"/>
              </a:rPr>
              <a:t>(6)  Since we have gifts that differ according to the grace given to us, </a:t>
            </a:r>
            <a:r>
              <a:rPr lang="en-US" sz="1200" b="0" i="1" kern="1200" dirty="0">
                <a:solidFill>
                  <a:schemeClr val="tx1"/>
                </a:solidFill>
                <a:effectLst/>
                <a:latin typeface="Arial" charset="0"/>
                <a:ea typeface="+mn-ea"/>
                <a:cs typeface="Arial" charset="0"/>
              </a:rPr>
              <a:t>each of us is to exercise them accordingly: if prophecy, according to the proportion of his faith;  (7)  if service, in his serving; or he who teaches, in his teaching;  (8)  or he who exhorts, in his exhortation; he who gives, with liberality; he who leads, with diligence; he who shows mercy, with cheerfulness.  (9)  Let love be without hypocrisy. Abhor what is evil; cling to what is good.  (10)  Be devoted to one another in brotherly love; give preference to one another in honor;  (11)  not lagging behind in diligence, fervent in spirit, serving the Lord;  (12)  rejoicing in hope, persevering in tribulation, devoted to prayer,  (13)  contributing to the needs of the saints, practicing hospitality.  (14)  Bless those who persecute you; bless and do not curse.  (15)  Rejoice with those who rejoice, and weep with those who weep.  (16)  Be of the same mind toward one another; do not be haughty in mind, but associate with the lowly. Do not be wise in your own estimation.  (17)  Never pay back evil for evil to anyone. Respect what is right in the sight of all men.  (18)  If possible, so far as it depends on you, be at peace with all men.  (19)  Never take your own revenge, beloved, but leave room for the wrath of God, for it is written, "VENGEANCE IS MINE, I WILL REPAY," says the Lord.  (20)  "BUT IF YOUR ENEMY IS HUNGRY, FEED HIM, AND IF HE IS THIRSTY, GIVE HIM A DRINK; FOR IN SO DOING YOU WILL HEAP BURNING COALS ON HIS HEAD."  (21)  Do not be overcome by evil, but overcome evil with good.</a:t>
            </a:r>
          </a:p>
          <a:p>
            <a:pPr>
              <a:spcBef>
                <a:spcPts val="0"/>
              </a:spcBef>
            </a:pPr>
            <a:endParaRPr lang="en-US" sz="1200" b="0" i="1"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Revelation 22:21 NASB  </a:t>
            </a:r>
            <a:r>
              <a:rPr lang="en-US" sz="1200" b="0" i="1" kern="1200" dirty="0">
                <a:solidFill>
                  <a:schemeClr val="tx1"/>
                </a:solidFill>
                <a:effectLst/>
                <a:latin typeface="Arial" charset="0"/>
                <a:ea typeface="+mn-ea"/>
                <a:cs typeface="Arial" charset="0"/>
              </a:rPr>
              <a:t>The grace of the Lord Jesus be with all. Amen.</a:t>
            </a:r>
          </a:p>
        </p:txBody>
      </p:sp>
    </p:spTree>
    <p:extLst>
      <p:ext uri="{BB962C8B-B14F-4D97-AF65-F5344CB8AC3E}">
        <p14:creationId xmlns:p14="http://schemas.microsoft.com/office/powerpoint/2010/main" val="4168193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E74F08-1248-4619-B037-BC9CCD3030FD}" type="slidenum">
              <a:rPr lang="en-US" smtClean="0"/>
              <a:pPr/>
              <a:t>8</a:t>
            </a:fld>
            <a:endParaRPr lang="en-US"/>
          </a:p>
        </p:txBody>
      </p:sp>
    </p:spTree>
    <p:extLst>
      <p:ext uri="{BB962C8B-B14F-4D97-AF65-F5344CB8AC3E}">
        <p14:creationId xmlns:p14="http://schemas.microsoft.com/office/powerpoint/2010/main" val="3321389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3047" name="Rectangle 39"/>
          <p:cNvSpPr>
            <a:spLocks noGrp="1" noChangeArrowheads="1"/>
          </p:cNvSpPr>
          <p:nvPr>
            <p:ph type="ctrTitle" sz="quarter"/>
          </p:nvPr>
        </p:nvSpPr>
        <p:spPr>
          <a:xfrm>
            <a:off x="914400" y="1692282"/>
            <a:ext cx="10363200" cy="1736725"/>
          </a:xfrm>
        </p:spPr>
        <p:txBody>
          <a:bodyPr anchor="b"/>
          <a:lstStyle>
            <a:lvl1pPr>
              <a:defRPr sz="5400"/>
            </a:lvl1pPr>
          </a:lstStyle>
          <a:p>
            <a:pPr lvl="0"/>
            <a:r>
              <a:rPr lang="en-US" noProof="0"/>
              <a:t>Click to edit Master title style</a:t>
            </a:r>
          </a:p>
        </p:txBody>
      </p:sp>
      <p:sp>
        <p:nvSpPr>
          <p:cNvPr id="43048"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3049" name="Rectangle 41"/>
          <p:cNvSpPr>
            <a:spLocks noGrp="1" noChangeArrowheads="1"/>
          </p:cNvSpPr>
          <p:nvPr>
            <p:ph type="dt" sz="quarter" idx="2"/>
          </p:nvPr>
        </p:nvSpPr>
        <p:spPr/>
        <p:txBody>
          <a:bodyPr/>
          <a:lstStyle>
            <a:lvl1pPr>
              <a:defRPr/>
            </a:lvl1pPr>
          </a:lstStyle>
          <a:p>
            <a:endParaRPr lang="en-US"/>
          </a:p>
        </p:txBody>
      </p:sp>
      <p:sp>
        <p:nvSpPr>
          <p:cNvPr id="43050" name="Rectangle 42"/>
          <p:cNvSpPr>
            <a:spLocks noGrp="1" noChangeArrowheads="1"/>
          </p:cNvSpPr>
          <p:nvPr>
            <p:ph type="ftr" sz="quarter" idx="3"/>
          </p:nvPr>
        </p:nvSpPr>
        <p:spPr/>
        <p:txBody>
          <a:bodyPr/>
          <a:lstStyle>
            <a:lvl1pPr>
              <a:defRPr/>
            </a:lvl1pPr>
          </a:lstStyle>
          <a:p>
            <a:endParaRPr lang="en-US"/>
          </a:p>
        </p:txBody>
      </p:sp>
      <p:sp>
        <p:nvSpPr>
          <p:cNvPr id="43051" name="Rectangle 43"/>
          <p:cNvSpPr>
            <a:spLocks noGrp="1" noChangeArrowheads="1"/>
          </p:cNvSpPr>
          <p:nvPr>
            <p:ph type="sldNum" sz="quarter" idx="4"/>
          </p:nvPr>
        </p:nvSpPr>
        <p:spPr/>
        <p:txBody>
          <a:bodyPr/>
          <a:lstStyle>
            <a:lvl1pPr>
              <a:defRPr/>
            </a:lvl1pPr>
          </a:lstStyle>
          <a:p>
            <a:fld id="{8E92890B-DB6A-46D2-8FB0-847C2C5FE78A}" type="slidenum">
              <a:rPr lang="en-US"/>
              <a:pPr/>
              <a:t>‹#›</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47"/>
                                        </p:tgtEl>
                                        <p:attrNameLst>
                                          <p:attrName>style.visibility</p:attrName>
                                        </p:attrNameLst>
                                      </p:cBhvr>
                                      <p:to>
                                        <p:strVal val="visible"/>
                                      </p:to>
                                    </p:set>
                                    <p:animEffect transition="in" filter="fade">
                                      <p:cBhvr>
                                        <p:cTn id="7" dur="2000"/>
                                        <p:tgtEl>
                                          <p:spTgt spid="430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48"/>
                                        </p:tgtEl>
                                        <p:attrNameLst>
                                          <p:attrName>style.visibility</p:attrName>
                                        </p:attrNameLst>
                                      </p:cBhvr>
                                      <p:to>
                                        <p:strVal val="visible"/>
                                      </p:to>
                                    </p:set>
                                    <p:animEffect transition="in" filter="fade">
                                      <p:cBhvr>
                                        <p:cTn id="10" dur="2000"/>
                                        <p:tgtEl>
                                          <p:spTgt spid="43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47" grpId="0"/>
      <p:bldP spid="43048" grpId="0">
        <p:tmplLst>
          <p:tmpl>
            <p:tnLst>
              <p:par>
                <p:cTn presetID="10" presetClass="entr" presetSubtype="0" fill="hold" nodeType="withEffect">
                  <p:stCondLst>
                    <p:cond delay="0"/>
                  </p:stCondLst>
                  <p:childTnLst>
                    <p:set>
                      <p:cBhvr>
                        <p:cTn dur="1" fill="hold">
                          <p:stCondLst>
                            <p:cond delay="0"/>
                          </p:stCondLst>
                        </p:cTn>
                        <p:tgtEl>
                          <p:spTgt spid="43048"/>
                        </p:tgtEl>
                        <p:attrNameLst>
                          <p:attrName>style.visibility</p:attrName>
                        </p:attrNameLst>
                      </p:cBhvr>
                      <p:to>
                        <p:strVal val="visible"/>
                      </p:to>
                    </p:set>
                    <p:animEffect transition="in" filter="fade">
                      <p:cBhvr>
                        <p:cTn dur="2000"/>
                        <p:tgtEl>
                          <p:spTgt spid="43048"/>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E23F14-3A90-42F0-BCFA-110BABC991A7}" type="slidenum">
              <a:rPr lang="en-US"/>
              <a:pPr/>
              <a:t>‹#›</a:t>
            </a:fld>
            <a:endParaRPr lang="en-US"/>
          </a:p>
        </p:txBody>
      </p:sp>
    </p:spTree>
    <p:extLst>
      <p:ext uri="{BB962C8B-B14F-4D97-AF65-F5344CB8AC3E}">
        <p14:creationId xmlns:p14="http://schemas.microsoft.com/office/powerpoint/2010/main" val="261219038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EE4794-141C-4B0B-AF2A-66887B72FA7C}" type="slidenum">
              <a:rPr lang="en-US"/>
              <a:pPr/>
              <a:t>‹#›</a:t>
            </a:fld>
            <a:endParaRPr lang="en-US"/>
          </a:p>
        </p:txBody>
      </p:sp>
    </p:spTree>
    <p:extLst>
      <p:ext uri="{BB962C8B-B14F-4D97-AF65-F5344CB8AC3E}">
        <p14:creationId xmlns:p14="http://schemas.microsoft.com/office/powerpoint/2010/main" val="138029089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9FD1D7-AD0D-4C57-AAAA-C5BB83566093}" type="slidenum">
              <a:rPr lang="en-US"/>
              <a:pPr/>
              <a:t>‹#›</a:t>
            </a:fld>
            <a:endParaRPr lang="en-US"/>
          </a:p>
        </p:txBody>
      </p:sp>
    </p:spTree>
    <p:extLst>
      <p:ext uri="{BB962C8B-B14F-4D97-AF65-F5344CB8AC3E}">
        <p14:creationId xmlns:p14="http://schemas.microsoft.com/office/powerpoint/2010/main" val="345367018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1A411-95F2-4171-B1AD-EB8740DC1A03}" type="slidenum">
              <a:rPr lang="en-US"/>
              <a:pPr/>
              <a:t>‹#›</a:t>
            </a:fld>
            <a:endParaRPr lang="en-US"/>
          </a:p>
        </p:txBody>
      </p:sp>
    </p:spTree>
    <p:extLst>
      <p:ext uri="{BB962C8B-B14F-4D97-AF65-F5344CB8AC3E}">
        <p14:creationId xmlns:p14="http://schemas.microsoft.com/office/powerpoint/2010/main" val="45853690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B9BB1A-D368-49AE-AC81-E41CED563CD2}" type="slidenum">
              <a:rPr lang="en-US"/>
              <a:pPr/>
              <a:t>‹#›</a:t>
            </a:fld>
            <a:endParaRPr lang="en-US"/>
          </a:p>
        </p:txBody>
      </p:sp>
    </p:spTree>
    <p:extLst>
      <p:ext uri="{BB962C8B-B14F-4D97-AF65-F5344CB8AC3E}">
        <p14:creationId xmlns:p14="http://schemas.microsoft.com/office/powerpoint/2010/main" val="78202759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FB5048-3A32-4649-965C-367B4971D939}" type="slidenum">
              <a:rPr lang="en-US"/>
              <a:pPr/>
              <a:t>‹#›</a:t>
            </a:fld>
            <a:endParaRPr lang="en-US"/>
          </a:p>
        </p:txBody>
      </p:sp>
    </p:spTree>
    <p:extLst>
      <p:ext uri="{BB962C8B-B14F-4D97-AF65-F5344CB8AC3E}">
        <p14:creationId xmlns:p14="http://schemas.microsoft.com/office/powerpoint/2010/main" val="32678640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1B33A77-5563-47D6-B3B7-BF2272596801}" type="slidenum">
              <a:rPr lang="en-US"/>
              <a:pPr/>
              <a:t>‹#›</a:t>
            </a:fld>
            <a:endParaRPr lang="en-US"/>
          </a:p>
        </p:txBody>
      </p:sp>
    </p:spTree>
    <p:extLst>
      <p:ext uri="{BB962C8B-B14F-4D97-AF65-F5344CB8AC3E}">
        <p14:creationId xmlns:p14="http://schemas.microsoft.com/office/powerpoint/2010/main" val="351017012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ADDA3E-68B4-4BC0-A2B8-F30F4A8C5922}" type="slidenum">
              <a:rPr lang="en-US"/>
              <a:pPr/>
              <a:t>‹#›</a:t>
            </a:fld>
            <a:endParaRPr lang="en-US"/>
          </a:p>
        </p:txBody>
      </p:sp>
    </p:spTree>
    <p:extLst>
      <p:ext uri="{BB962C8B-B14F-4D97-AF65-F5344CB8AC3E}">
        <p14:creationId xmlns:p14="http://schemas.microsoft.com/office/powerpoint/2010/main" val="384491547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9B7967-2C2E-4753-B745-92B91FB131AA}" type="slidenum">
              <a:rPr lang="en-US"/>
              <a:pPr/>
              <a:t>‹#›</a:t>
            </a:fld>
            <a:endParaRPr lang="en-US"/>
          </a:p>
        </p:txBody>
      </p:sp>
    </p:spTree>
    <p:extLst>
      <p:ext uri="{BB962C8B-B14F-4D97-AF65-F5344CB8AC3E}">
        <p14:creationId xmlns:p14="http://schemas.microsoft.com/office/powerpoint/2010/main" val="212264297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31822B-B471-48AB-AD09-886F0A4115D5}" type="slidenum">
              <a:rPr lang="en-US"/>
              <a:pPr/>
              <a:t>‹#›</a:t>
            </a:fld>
            <a:endParaRPr lang="en-US"/>
          </a:p>
        </p:txBody>
      </p:sp>
    </p:spTree>
    <p:extLst>
      <p:ext uri="{BB962C8B-B14F-4D97-AF65-F5344CB8AC3E}">
        <p14:creationId xmlns:p14="http://schemas.microsoft.com/office/powerpoint/2010/main" val="292462658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sp>
        <p:nvSpPr>
          <p:cNvPr id="42023" name="Rectangle 39"/>
          <p:cNvSpPr>
            <a:spLocks noGrp="1" noChangeArrowheads="1"/>
          </p:cNvSpPr>
          <p:nvPr>
            <p:ph type="title"/>
          </p:nvPr>
        </p:nvSpPr>
        <p:spPr bwMode="auto">
          <a:xfrm>
            <a:off x="609600" y="277820"/>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2024" name="Rectangle 40"/>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42025" name="Rectangle 41"/>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42026" name="Rectangle 42"/>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CA9A66A-2567-479F-A785-DF4A2D84FD28}" type="slidenum">
              <a:rPr lang="en-US"/>
              <a:pPr/>
              <a:t>‹#›</a:t>
            </a:fld>
            <a:endParaRPr lang="en-US"/>
          </a:p>
        </p:txBody>
      </p:sp>
      <p:sp>
        <p:nvSpPr>
          <p:cNvPr id="42027" name="Rectangle 43"/>
          <p:cNvSpPr>
            <a:spLocks noGrp="1" noChangeArrowheads="1"/>
          </p:cNvSpPr>
          <p:nvPr>
            <p:ph type="body" idx="1"/>
          </p:nvPr>
        </p:nvSpPr>
        <p:spPr bwMode="auto">
          <a:xfrm>
            <a:off x="609600" y="1600206"/>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023"/>
                                        </p:tgtEl>
                                        <p:attrNameLst>
                                          <p:attrName>style.visibility</p:attrName>
                                        </p:attrNameLst>
                                      </p:cBhvr>
                                      <p:to>
                                        <p:strVal val="visible"/>
                                      </p:to>
                                    </p:set>
                                    <p:animEffect transition="in" filter="fade">
                                      <p:cBhvr>
                                        <p:cTn id="7" dur="2000"/>
                                        <p:tgtEl>
                                          <p:spTgt spid="420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027"/>
                                        </p:tgtEl>
                                        <p:attrNameLst>
                                          <p:attrName>style.visibility</p:attrName>
                                        </p:attrNameLst>
                                      </p:cBhvr>
                                      <p:to>
                                        <p:strVal val="visible"/>
                                      </p:to>
                                    </p:set>
                                    <p:animEffect transition="in" filter="fade">
                                      <p:cBhvr>
                                        <p:cTn id="10" dur="2000"/>
                                        <p:tgtEl>
                                          <p:spTgt spid="42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3" grpId="0"/>
      <p:bldP spid="42027" grpId="0">
        <p:tmplLst>
          <p:tmpl>
            <p:tnLst>
              <p:par>
                <p:cTn presetID="10" presetClass="entr" presetSubtype="0" fill="hold" nodeType="withEffect">
                  <p:stCondLst>
                    <p:cond delay="0"/>
                  </p:stCondLst>
                  <p:childTnLst>
                    <p:set>
                      <p:cBhvr>
                        <p:cTn dur="1" fill="hold">
                          <p:stCondLst>
                            <p:cond delay="0"/>
                          </p:stCondLst>
                        </p:cTn>
                        <p:tgtEl>
                          <p:spTgt spid="42027"/>
                        </p:tgtEl>
                        <p:attrNameLst>
                          <p:attrName>style.visibility</p:attrName>
                        </p:attrNameLst>
                      </p:cBhvr>
                      <p:to>
                        <p:strVal val="visible"/>
                      </p:to>
                    </p:set>
                    <p:animEffect transition="in" filter="fade">
                      <p:cBhvr>
                        <p:cTn dur="2000"/>
                        <p:tgtEl>
                          <p:spTgt spid="42027"/>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189"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377"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566"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754"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891" indent="-342891"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32" indent="-285744"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2971" indent="-228594"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160" indent="-228594"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349"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537"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726"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8914"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103"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1"/>
            <a:ext cx="12192000" cy="3170099"/>
          </a:xfrm>
        </p:spPr>
        <p:txBody>
          <a:bodyPr wrap="square" lIns="182880" rIns="182880">
            <a:spAutoFit/>
          </a:bodyPr>
          <a:lstStyle/>
          <a:p>
            <a:pPr marL="0" lvl="1" indent="0">
              <a:spcBef>
                <a:spcPts val="1200"/>
              </a:spcBef>
              <a:spcAft>
                <a:spcPts val="1200"/>
              </a:spcAft>
              <a:buNone/>
            </a:pPr>
            <a:r>
              <a:rPr lang="en-US" sz="3200" i="1" dirty="0">
                <a:effectLst/>
              </a:rPr>
              <a:t>pragmatism</a:t>
            </a:r>
            <a:r>
              <a:rPr lang="en-US" sz="3200" dirty="0">
                <a:effectLst/>
              </a:rPr>
              <a:t>: an approach that assesses the truth of meaning of theories or beliefs in terms of the success of their practical application.</a:t>
            </a:r>
          </a:p>
          <a:p>
            <a:pPr marL="854075" lvl="1" indent="-455613">
              <a:spcBef>
                <a:spcPts val="1200"/>
              </a:spcBef>
              <a:spcAft>
                <a:spcPts val="1200"/>
              </a:spcAft>
              <a:buClr>
                <a:srgbClr val="FFC000"/>
              </a:buClr>
              <a:buSzPct val="77000"/>
              <a:buFont typeface="Wingdings" panose="05000000000000000000" pitchFamily="2" charset="2"/>
              <a:buChar char="Ø"/>
            </a:pPr>
            <a:r>
              <a:rPr lang="en-US" sz="3200" i="1" dirty="0">
                <a:effectLst/>
              </a:rPr>
              <a:t>“Ideas must be tested by their practical value.”</a:t>
            </a:r>
            <a:r>
              <a:rPr lang="en-US" sz="3200" dirty="0">
                <a:effectLst/>
              </a:rPr>
              <a:t> </a:t>
            </a:r>
          </a:p>
          <a:p>
            <a:pPr marL="854075" lvl="1" indent="-455613">
              <a:spcBef>
                <a:spcPts val="1200"/>
              </a:spcBef>
              <a:spcAft>
                <a:spcPts val="1200"/>
              </a:spcAft>
              <a:buClr>
                <a:srgbClr val="FFC000"/>
              </a:buClr>
              <a:buSzPct val="77000"/>
              <a:buFont typeface="Wingdings" panose="05000000000000000000" pitchFamily="2" charset="2"/>
              <a:buChar char="Ø"/>
            </a:pPr>
            <a:r>
              <a:rPr lang="en-US" sz="3200" dirty="0">
                <a:effectLst/>
              </a:rPr>
              <a:t>It’s not “Is it true?” … but rather … “Does it work?”</a:t>
            </a:r>
          </a:p>
        </p:txBody>
      </p:sp>
    </p:spTree>
    <p:extLst>
      <p:ext uri="{BB962C8B-B14F-4D97-AF65-F5344CB8AC3E}">
        <p14:creationId xmlns:p14="http://schemas.microsoft.com/office/powerpoint/2010/main" val="10317454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05474">
                                            <p:txEl>
                                              <p:pRg st="1" end="1"/>
                                            </p:txEl>
                                          </p:spTgt>
                                        </p:tgtEl>
                                        <p:attrNameLst>
                                          <p:attrName>style.visibility</p:attrName>
                                        </p:attrNameLst>
                                      </p:cBhvr>
                                      <p:to>
                                        <p:strVal val="visible"/>
                                      </p:to>
                                    </p:set>
                                    <p:animEffect transition="in" filter="circle(in)">
                                      <p:cBhvr>
                                        <p:cTn id="11" dur="2000"/>
                                        <p:tgtEl>
                                          <p:spTgt spid="105474">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105474">
                                            <p:txEl>
                                              <p:pRg st="2" end="2"/>
                                            </p:txEl>
                                          </p:spTgt>
                                        </p:tgtEl>
                                        <p:attrNameLst>
                                          <p:attrName>style.visibility</p:attrName>
                                        </p:attrNameLst>
                                      </p:cBhvr>
                                      <p:to>
                                        <p:strVal val="visible"/>
                                      </p:to>
                                    </p:set>
                                    <p:animEffect transition="in" filter="circle(in)">
                                      <p:cBhvr>
                                        <p:cTn id="15" dur="2000"/>
                                        <p:tgtEl>
                                          <p:spTgt spid="1054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3"/>
            <a:ext cx="12192000" cy="5178790"/>
          </a:xfrm>
        </p:spPr>
        <p:txBody>
          <a:bodyPr wrap="square" lIns="182880" rIns="182880">
            <a:spAutoFit/>
          </a:bodyPr>
          <a:lstStyle/>
          <a:p>
            <a:pPr marL="0" lvl="1" indent="0">
              <a:lnSpc>
                <a:spcPts val="4800"/>
              </a:lnSpc>
              <a:spcBef>
                <a:spcPts val="0"/>
              </a:spcBef>
              <a:spcAft>
                <a:spcPts val="1800"/>
              </a:spcAft>
              <a:buNone/>
            </a:pPr>
            <a:r>
              <a:rPr lang="en-US" sz="3200" dirty="0">
                <a:effectLst/>
              </a:rPr>
              <a:t>Wherever pragmatism exists in the church, there is always a corresponding de-emphasis on Christ's sufficiency, God's sovereignty, biblical integrity and the power of prayer…</a:t>
            </a:r>
          </a:p>
          <a:p>
            <a:pPr marL="0" lvl="1" indent="0">
              <a:lnSpc>
                <a:spcPts val="4800"/>
              </a:lnSpc>
              <a:spcBef>
                <a:spcPts val="0"/>
              </a:spcBef>
              <a:spcAft>
                <a:spcPts val="1800"/>
              </a:spcAft>
              <a:buNone/>
            </a:pPr>
            <a:r>
              <a:rPr lang="en-US" sz="3200" dirty="0">
                <a:effectLst/>
              </a:rPr>
              <a:t>The result is a man-centered ministry that attempts to accomplish divine purposes through superficial programs and human methodology rather than by the Word or the power of the Spirit. 	</a:t>
            </a:r>
            <a:endParaRPr lang="en-US" sz="3200" i="1" dirty="0">
              <a:effectLst/>
            </a:endParaRPr>
          </a:p>
        </p:txBody>
      </p:sp>
    </p:spTree>
    <p:extLst>
      <p:ext uri="{BB962C8B-B14F-4D97-AF65-F5344CB8AC3E}">
        <p14:creationId xmlns:p14="http://schemas.microsoft.com/office/powerpoint/2010/main" val="4609209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05474">
                                            <p:txEl>
                                              <p:pRg st="1" end="1"/>
                                            </p:txEl>
                                          </p:spTgt>
                                        </p:tgtEl>
                                        <p:attrNameLst>
                                          <p:attrName>style.visibility</p:attrName>
                                        </p:attrNameLst>
                                      </p:cBhvr>
                                      <p:to>
                                        <p:strVal val="visible"/>
                                      </p:to>
                                    </p:set>
                                    <p:animEffect transition="in" filter="circle(in)">
                                      <p:cBhvr>
                                        <p:cTn id="11" dur="2000"/>
                                        <p:tgtEl>
                                          <p:spTgt spid="1054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0"/>
            <a:ext cx="12192000" cy="3785652"/>
          </a:xfrm>
        </p:spPr>
        <p:txBody>
          <a:bodyPr wrap="square">
            <a:spAutoFit/>
          </a:bodyPr>
          <a:lstStyle/>
          <a:p>
            <a:pPr marL="0" lvl="1" indent="0">
              <a:spcBef>
                <a:spcPts val="1200"/>
              </a:spcBef>
              <a:spcAft>
                <a:spcPts val="1200"/>
              </a:spcAft>
              <a:buNone/>
            </a:pPr>
            <a:r>
              <a:rPr lang="en-US" sz="3200" dirty="0">
                <a:effectLst/>
              </a:rPr>
              <a:t>One of life’s challenges is how to live </a:t>
            </a:r>
            <a:r>
              <a:rPr lang="en-US" sz="3200" i="1" dirty="0">
                <a:effectLst/>
              </a:rPr>
              <a:t>relationally…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His mental growth</a:t>
            </a:r>
            <a:r>
              <a:rPr lang="en-US" sz="3200" i="1" dirty="0">
                <a:effectLst/>
              </a:rPr>
              <a:t>—increased in wisdom</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His physical growth</a:t>
            </a:r>
            <a:r>
              <a:rPr lang="en-US" sz="3200" i="1" dirty="0">
                <a:effectLst/>
              </a:rPr>
              <a:t>—and stature</a:t>
            </a:r>
            <a:endParaRPr lang="en-US" sz="3200" dirty="0">
              <a:effectLst/>
            </a:endParaRP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His spiritual growth</a:t>
            </a:r>
            <a:r>
              <a:rPr lang="en-US" sz="3200" i="1" dirty="0">
                <a:effectLst/>
              </a:rPr>
              <a:t>—in favor with God</a:t>
            </a:r>
            <a:endParaRPr lang="en-US" sz="3200" dirty="0">
              <a:effectLst/>
            </a:endParaRP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His social growth—</a:t>
            </a:r>
            <a:r>
              <a:rPr lang="en-US" sz="3200" i="1" dirty="0">
                <a:effectLst/>
              </a:rPr>
              <a:t>in favor with men</a:t>
            </a:r>
            <a:endParaRPr lang="en-US" sz="3200" dirty="0">
              <a:effectLst/>
            </a:endParaRPr>
          </a:p>
        </p:txBody>
      </p:sp>
      <p:sp>
        <p:nvSpPr>
          <p:cNvPr id="2" name="TextBox 1"/>
          <p:cNvSpPr txBox="1"/>
          <p:nvPr/>
        </p:nvSpPr>
        <p:spPr>
          <a:xfrm>
            <a:off x="0" y="5715000"/>
            <a:ext cx="12191999" cy="1077218"/>
          </a:xfrm>
          <a:prstGeom prst="rect">
            <a:avLst/>
          </a:prstGeom>
          <a:noFill/>
        </p:spPr>
        <p:txBody>
          <a:bodyPr wrap="square" rtlCol="0">
            <a:spAutoFit/>
          </a:bodyPr>
          <a:lstStyle/>
          <a:p>
            <a:r>
              <a:rPr lang="en-US" sz="3200" i="1" dirty="0"/>
              <a:t>And Jesus increased in wisdom and stature, and in favor with God and men.  - Luke 2:52 NKJV</a:t>
            </a:r>
          </a:p>
        </p:txBody>
      </p:sp>
      <p:sp>
        <p:nvSpPr>
          <p:cNvPr id="3" name="TextBox 2">
            <a:extLst>
              <a:ext uri="{FF2B5EF4-FFF2-40B4-BE49-F238E27FC236}">
                <a16:creationId xmlns:a16="http://schemas.microsoft.com/office/drawing/2014/main" id="{6A986A05-6956-4DC6-8B4C-45C6FBC2B064}"/>
              </a:ext>
            </a:extLst>
          </p:cNvPr>
          <p:cNvSpPr txBox="1"/>
          <p:nvPr/>
        </p:nvSpPr>
        <p:spPr>
          <a:xfrm>
            <a:off x="0" y="4267200"/>
            <a:ext cx="12192000" cy="3046988"/>
          </a:xfrm>
          <a:prstGeom prst="rect">
            <a:avLst/>
          </a:prstGeom>
          <a:noFill/>
        </p:spPr>
        <p:txBody>
          <a:bodyPr wrap="square" rtlCol="0">
            <a:spAutoFit/>
          </a:bodyPr>
          <a:lstStyle/>
          <a:p>
            <a:r>
              <a:rPr lang="en-US" sz="3200" i="1" dirty="0"/>
              <a:t>So he answered and said, "'YOU SHALL LOVE THE LORD YOUR GOD WITH ALL YOUR HEART, WITH ALL YOUR SOUL, WITH ALL YOUR STRENGTH, AND WITH ALL YOUR MIND,' and 'YOUR NEIGHBOR AS YOURSELF.’”										- Luke 10:27 NKJV </a:t>
            </a:r>
          </a:p>
          <a:p>
            <a:endParaRPr lang="en-US" sz="3200" i="1" dirty="0"/>
          </a:p>
        </p:txBody>
      </p:sp>
      <p:sp>
        <p:nvSpPr>
          <p:cNvPr id="4" name="TextBox 3">
            <a:extLst>
              <a:ext uri="{FF2B5EF4-FFF2-40B4-BE49-F238E27FC236}">
                <a16:creationId xmlns:a16="http://schemas.microsoft.com/office/drawing/2014/main" id="{0158BAAD-9F08-433F-8719-566B6C3020D3}"/>
              </a:ext>
            </a:extLst>
          </p:cNvPr>
          <p:cNvSpPr txBox="1"/>
          <p:nvPr/>
        </p:nvSpPr>
        <p:spPr>
          <a:xfrm>
            <a:off x="-1" y="5212140"/>
            <a:ext cx="12191999" cy="1569660"/>
          </a:xfrm>
          <a:prstGeom prst="rect">
            <a:avLst/>
          </a:prstGeom>
          <a:noFill/>
        </p:spPr>
        <p:txBody>
          <a:bodyPr wrap="square" rtlCol="0">
            <a:spAutoFit/>
          </a:bodyPr>
          <a:lstStyle/>
          <a:p>
            <a:r>
              <a:rPr lang="en-US" sz="3200" i="1" dirty="0"/>
              <a:t>You shall love the LORD your God with all your heart, with all your soul, and with all your strength. 										-  Deuteronomy 6:5 NKJV </a:t>
            </a:r>
          </a:p>
        </p:txBody>
      </p:sp>
      <p:sp>
        <p:nvSpPr>
          <p:cNvPr id="5" name="TextBox 4">
            <a:extLst>
              <a:ext uri="{FF2B5EF4-FFF2-40B4-BE49-F238E27FC236}">
                <a16:creationId xmlns:a16="http://schemas.microsoft.com/office/drawing/2014/main" id="{AC6B9064-BDE9-4E86-981C-59FCDF60351D}"/>
              </a:ext>
            </a:extLst>
          </p:cNvPr>
          <p:cNvSpPr txBox="1"/>
          <p:nvPr/>
        </p:nvSpPr>
        <p:spPr>
          <a:xfrm>
            <a:off x="0" y="4795897"/>
            <a:ext cx="12191998" cy="2062103"/>
          </a:xfrm>
          <a:prstGeom prst="rect">
            <a:avLst/>
          </a:prstGeom>
          <a:noFill/>
        </p:spPr>
        <p:txBody>
          <a:bodyPr wrap="square" rtlCol="0">
            <a:spAutoFit/>
          </a:bodyPr>
          <a:lstStyle/>
          <a:p>
            <a:r>
              <a:rPr lang="en-US" sz="3200" i="1" dirty="0"/>
              <a:t>You shall not take vengeance, nor bear any grudge against the children of your people, but you shall love your neighbor as yourself: I am the LORD.  										- Leviticus 19:18 NKJV </a:t>
            </a:r>
          </a:p>
        </p:txBody>
      </p:sp>
    </p:spTree>
    <p:extLst>
      <p:ext uri="{BB962C8B-B14F-4D97-AF65-F5344CB8AC3E}">
        <p14:creationId xmlns:p14="http://schemas.microsoft.com/office/powerpoint/2010/main" val="3637843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circle(in)">
                                      <p:cBhvr>
                                        <p:cTn id="11" dur="20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105474">
                                            <p:txEl>
                                              <p:pRg st="1" end="1"/>
                                            </p:txEl>
                                          </p:spTgt>
                                        </p:tgtEl>
                                        <p:attrNameLst>
                                          <p:attrName>style.visibility</p:attrName>
                                        </p:attrNameLst>
                                      </p:cBhvr>
                                      <p:to>
                                        <p:strVal val="visible"/>
                                      </p:to>
                                    </p:set>
                                    <p:animEffect transition="in" filter="circle(in)">
                                      <p:cBhvr>
                                        <p:cTn id="16" dur="2000"/>
                                        <p:tgtEl>
                                          <p:spTgt spid="10547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105474">
                                            <p:txEl>
                                              <p:pRg st="2" end="2"/>
                                            </p:txEl>
                                          </p:spTgt>
                                        </p:tgtEl>
                                        <p:attrNameLst>
                                          <p:attrName>style.visibility</p:attrName>
                                        </p:attrNameLst>
                                      </p:cBhvr>
                                      <p:to>
                                        <p:strVal val="visible"/>
                                      </p:to>
                                    </p:set>
                                    <p:animEffect transition="in" filter="circle(in)">
                                      <p:cBhvr>
                                        <p:cTn id="21" dur="2000"/>
                                        <p:tgtEl>
                                          <p:spTgt spid="10547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05474">
                                            <p:txEl>
                                              <p:pRg st="3" end="3"/>
                                            </p:txEl>
                                          </p:spTgt>
                                        </p:tgtEl>
                                        <p:attrNameLst>
                                          <p:attrName>style.visibility</p:attrName>
                                        </p:attrNameLst>
                                      </p:cBhvr>
                                      <p:to>
                                        <p:strVal val="visible"/>
                                      </p:to>
                                    </p:set>
                                    <p:animEffect transition="in" filter="circle(in)">
                                      <p:cBhvr>
                                        <p:cTn id="26" dur="2000"/>
                                        <p:tgtEl>
                                          <p:spTgt spid="10547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05474">
                                            <p:txEl>
                                              <p:pRg st="4" end="4"/>
                                            </p:txEl>
                                          </p:spTgt>
                                        </p:tgtEl>
                                        <p:attrNameLst>
                                          <p:attrName>style.visibility</p:attrName>
                                        </p:attrNameLst>
                                      </p:cBhvr>
                                      <p:to>
                                        <p:strVal val="visible"/>
                                      </p:to>
                                    </p:set>
                                    <p:animEffect transition="in" filter="circle(in)">
                                      <p:cBhvr>
                                        <p:cTn id="31" dur="2000"/>
                                        <p:tgtEl>
                                          <p:spTgt spid="10547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2">
                                            <p:txEl>
                                              <p:pRg st="0" end="0"/>
                                            </p:txEl>
                                          </p:spTgt>
                                        </p:tgtEl>
                                      </p:cBhvr>
                                    </p:animEffect>
                                    <p:set>
                                      <p:cBhvr>
                                        <p:cTn id="36" dur="1" fill="hold">
                                          <p:stCondLst>
                                            <p:cond delay="499"/>
                                          </p:stCondLst>
                                        </p:cTn>
                                        <p:tgtEl>
                                          <p:spTgt spid="2">
                                            <p:txEl>
                                              <p:pRg st="0" end="0"/>
                                            </p:txEl>
                                          </p:spTgt>
                                        </p:tgtEl>
                                        <p:attrNameLst>
                                          <p:attrName>style.visibility</p:attrName>
                                        </p:attrNameLst>
                                      </p:cBhvr>
                                      <p:to>
                                        <p:strVal val="hidden"/>
                                      </p:to>
                                    </p:set>
                                  </p:childTnLst>
                                </p:cTn>
                              </p:par>
                              <p:par>
                                <p:cTn id="37" presetID="6" presetClass="entr" presetSubtype="16" fill="hold" nodeType="with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circle(in)">
                                      <p:cBhvr>
                                        <p:cTn id="39" dur="2000"/>
                                        <p:tgtEl>
                                          <p:spTgt spid="3">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0" nodeType="clickEffect">
                                  <p:stCondLst>
                                    <p:cond delay="0"/>
                                  </p:stCondLst>
                                  <p:childTnLst>
                                    <p:animEffect transition="out" filter="fade">
                                      <p:cBhvr>
                                        <p:cTn id="43" dur="500"/>
                                        <p:tgtEl>
                                          <p:spTgt spid="3">
                                            <p:txEl>
                                              <p:pRg st="0" end="0"/>
                                            </p:txEl>
                                          </p:spTgt>
                                        </p:tgtEl>
                                      </p:cBhvr>
                                    </p:animEffect>
                                    <p:set>
                                      <p:cBhvr>
                                        <p:cTn id="44" dur="1" fill="hold">
                                          <p:stCondLst>
                                            <p:cond delay="499"/>
                                          </p:stCondLst>
                                        </p:cTn>
                                        <p:tgtEl>
                                          <p:spTgt spid="3">
                                            <p:txEl>
                                              <p:pRg st="0" end="0"/>
                                            </p:txEl>
                                          </p:spTgt>
                                        </p:tgtEl>
                                        <p:attrNameLst>
                                          <p:attrName>style.visibility</p:attrName>
                                        </p:attrNameLst>
                                      </p:cBhvr>
                                      <p:to>
                                        <p:strVal val="hidden"/>
                                      </p:to>
                                    </p:set>
                                  </p:childTnLst>
                                </p:cTn>
                              </p:par>
                              <p:par>
                                <p:cTn id="45" presetID="6" presetClass="entr" presetSubtype="16" fill="hold" nodeType="with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circle(in)">
                                      <p:cBhvr>
                                        <p:cTn id="47" dur="2000"/>
                                        <p:tgtEl>
                                          <p:spTgt spid="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500"/>
                                        <p:tgtEl>
                                          <p:spTgt spid="4">
                                            <p:txEl>
                                              <p:pRg st="0" end="0"/>
                                            </p:txEl>
                                          </p:spTgt>
                                        </p:tgtEl>
                                      </p:cBhvr>
                                    </p:animEffect>
                                    <p:set>
                                      <p:cBhvr>
                                        <p:cTn id="52" dur="1" fill="hold">
                                          <p:stCondLst>
                                            <p:cond delay="499"/>
                                          </p:stCondLst>
                                        </p:cTn>
                                        <p:tgtEl>
                                          <p:spTgt spid="4">
                                            <p:txEl>
                                              <p:pRg st="0" end="0"/>
                                            </p:txEl>
                                          </p:spTgt>
                                        </p:tgtEl>
                                        <p:attrNameLst>
                                          <p:attrName>style.visibility</p:attrName>
                                        </p:attrNameLst>
                                      </p:cBhvr>
                                      <p:to>
                                        <p:strVal val="hidden"/>
                                      </p:to>
                                    </p:set>
                                  </p:childTnLst>
                                </p:cTn>
                              </p:par>
                              <p:par>
                                <p:cTn id="53" presetID="6" presetClass="entr" presetSubtype="16" fill="hold" nodeType="with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animEffect transition="in" filter="circle(in)">
                                      <p:cBhvr>
                                        <p:cTn id="55"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0"/>
            <a:ext cx="12192000" cy="3400931"/>
          </a:xfrm>
        </p:spPr>
        <p:txBody>
          <a:bodyPr wrap="square" lIns="182880" rIns="182880">
            <a:spAutoFit/>
          </a:bodyPr>
          <a:lstStyle/>
          <a:p>
            <a:pPr marL="0" lvl="1" indent="0">
              <a:spcBef>
                <a:spcPts val="1200"/>
              </a:spcBef>
              <a:spcAft>
                <a:spcPts val="1200"/>
              </a:spcAft>
              <a:buNone/>
            </a:pPr>
            <a:r>
              <a:rPr lang="en-US" sz="3200" i="1" dirty="0">
                <a:effectLst/>
              </a:rPr>
              <a:t>One-Dimensional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Self centered living …</a:t>
            </a:r>
          </a:p>
          <a:p>
            <a:pPr marL="0" lvl="1" indent="0">
              <a:spcBef>
                <a:spcPts val="3000"/>
              </a:spcBef>
              <a:spcAft>
                <a:spcPts val="1200"/>
              </a:spcAft>
              <a:buNone/>
            </a:pPr>
            <a:r>
              <a:rPr lang="en-US" sz="3200" dirty="0">
                <a:effectLst/>
              </a:rPr>
              <a:t>“My father always wanted to be the corpse at every funeral, the bride at every wedding and the baby at every christening.” - </a:t>
            </a:r>
            <a:r>
              <a:rPr lang="en-US" sz="3200" i="1" dirty="0">
                <a:effectLst/>
              </a:rPr>
              <a:t>Alice Roosevelt Longworth </a:t>
            </a:r>
          </a:p>
        </p:txBody>
      </p:sp>
      <p:sp>
        <p:nvSpPr>
          <p:cNvPr id="2" name="TextBox 1"/>
          <p:cNvSpPr txBox="1"/>
          <p:nvPr/>
        </p:nvSpPr>
        <p:spPr>
          <a:xfrm>
            <a:off x="8924" y="4303455"/>
            <a:ext cx="12183075" cy="2554545"/>
          </a:xfrm>
          <a:prstGeom prst="rect">
            <a:avLst/>
          </a:prstGeom>
          <a:noFill/>
        </p:spPr>
        <p:txBody>
          <a:bodyPr wrap="square" lIns="182880" rIns="182880" rtlCol="0">
            <a:spAutoFit/>
          </a:bodyPr>
          <a:lstStyle/>
          <a:p>
            <a:r>
              <a:rPr lang="en-US" sz="3200" i="1" dirty="0"/>
              <a:t>Let nothing be done through selfish ambition or conceit, but in lowliness of mind let each esteem others better than himself.  … Let each of you look out not only for his own interests, but also for the interests of others.								 -  Philippians 2:3-4 NKJV</a:t>
            </a:r>
          </a:p>
        </p:txBody>
      </p:sp>
    </p:spTree>
    <p:extLst>
      <p:ext uri="{BB962C8B-B14F-4D97-AF65-F5344CB8AC3E}">
        <p14:creationId xmlns:p14="http://schemas.microsoft.com/office/powerpoint/2010/main" val="6153914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05474">
                                            <p:txEl>
                                              <p:pRg st="0" end="0"/>
                                            </p:txEl>
                                          </p:spTgt>
                                        </p:tgtEl>
                                        <p:attrNameLst>
                                          <p:attrName>style.visibility</p:attrName>
                                        </p:attrNameLst>
                                      </p:cBhvr>
                                      <p:to>
                                        <p:strVal val="visible"/>
                                      </p:to>
                                    </p:set>
                                    <p:animEffect transition="in" filter="circle(in)">
                                      <p:cBhvr>
                                        <p:cTn id="11" dur="2000"/>
                                        <p:tgtEl>
                                          <p:spTgt spid="105474">
                                            <p:txEl>
                                              <p:pRg st="0" end="0"/>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105474">
                                            <p:txEl>
                                              <p:pRg st="1" end="1"/>
                                            </p:txEl>
                                          </p:spTgt>
                                        </p:tgtEl>
                                        <p:attrNameLst>
                                          <p:attrName>style.visibility</p:attrName>
                                        </p:attrNameLst>
                                      </p:cBhvr>
                                      <p:to>
                                        <p:strVal val="visible"/>
                                      </p:to>
                                    </p:set>
                                    <p:animEffect transition="in" filter="circle(in)">
                                      <p:cBhvr>
                                        <p:cTn id="15" dur="2000"/>
                                        <p:tgtEl>
                                          <p:spTgt spid="10547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05474">
                                            <p:txEl>
                                              <p:pRg st="2" end="2"/>
                                            </p:txEl>
                                          </p:spTgt>
                                        </p:tgtEl>
                                        <p:attrNameLst>
                                          <p:attrName>style.visibility</p:attrName>
                                        </p:attrNameLst>
                                      </p:cBhvr>
                                      <p:to>
                                        <p:strVal val="visible"/>
                                      </p:to>
                                    </p:set>
                                    <p:animEffect transition="in" filter="circle(in)">
                                      <p:cBhvr>
                                        <p:cTn id="20" dur="2000"/>
                                        <p:tgtEl>
                                          <p:spTgt spid="105474">
                                            <p:txEl>
                                              <p:pRg st="2" end="2"/>
                                            </p:txEl>
                                          </p:spTgt>
                                        </p:tgtEl>
                                      </p:cBhvr>
                                    </p:animEffect>
                                  </p:childTnLst>
                                  <p:subTnLst>
                                    <p:animClr clrSpc="rgb" dir="cw">
                                      <p:cBhvr override="childStyle">
                                        <p:cTn dur="1" fill="hold" display="0" masterRel="nextClick" afterEffect="1"/>
                                        <p:tgtEl>
                                          <p:spTgt spid="105474">
                                            <p:txEl>
                                              <p:pRg st="2" end="2"/>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0"/>
            <a:ext cx="12192000" cy="2185214"/>
          </a:xfrm>
        </p:spPr>
        <p:txBody>
          <a:bodyPr wrap="square" lIns="182880" rIns="182880">
            <a:spAutoFit/>
          </a:bodyPr>
          <a:lstStyle/>
          <a:p>
            <a:pPr marL="0" lvl="1" indent="0">
              <a:spcBef>
                <a:spcPts val="1200"/>
              </a:spcBef>
              <a:spcAft>
                <a:spcPts val="1200"/>
              </a:spcAft>
              <a:buNone/>
            </a:pPr>
            <a:r>
              <a:rPr lang="en-US" sz="3200" i="1" dirty="0">
                <a:effectLst/>
              </a:rPr>
              <a:t>Two-Dimensional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Transactional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I will … If you will …</a:t>
            </a:r>
          </a:p>
        </p:txBody>
      </p:sp>
      <p:sp>
        <p:nvSpPr>
          <p:cNvPr id="2" name="TextBox 1"/>
          <p:cNvSpPr txBox="1"/>
          <p:nvPr/>
        </p:nvSpPr>
        <p:spPr>
          <a:xfrm>
            <a:off x="0" y="3734812"/>
            <a:ext cx="12181764" cy="3046988"/>
          </a:xfrm>
          <a:prstGeom prst="rect">
            <a:avLst/>
          </a:prstGeom>
          <a:noFill/>
        </p:spPr>
        <p:txBody>
          <a:bodyPr wrap="square" lIns="182880" rIns="182880" rtlCol="0">
            <a:spAutoFit/>
          </a:bodyPr>
          <a:lstStyle/>
          <a:p>
            <a:r>
              <a:rPr lang="en-US" sz="3200" i="1" dirty="0"/>
              <a:t>Love suffers long and is kind; love does not envy; love does not parade itself, is not puffed up;  does not behave rudely, does not seek its own, is not provoked, thinks no evil; does not rejoice in iniquity, but rejoices in the truth; bears all things, believes all things, hopes all things, endures all things. - 1 Corinthians 13:4-7 NKJV</a:t>
            </a:r>
          </a:p>
        </p:txBody>
      </p:sp>
      <p:sp>
        <p:nvSpPr>
          <p:cNvPr id="3" name="TextBox 2">
            <a:extLst>
              <a:ext uri="{FF2B5EF4-FFF2-40B4-BE49-F238E27FC236}">
                <a16:creationId xmlns:a16="http://schemas.microsoft.com/office/drawing/2014/main" id="{331A4F5F-0C34-411E-A35E-2140D8DE77E8}"/>
              </a:ext>
            </a:extLst>
          </p:cNvPr>
          <p:cNvSpPr txBox="1"/>
          <p:nvPr/>
        </p:nvSpPr>
        <p:spPr>
          <a:xfrm>
            <a:off x="32479" y="5212140"/>
            <a:ext cx="12171528" cy="1569660"/>
          </a:xfrm>
          <a:prstGeom prst="rect">
            <a:avLst/>
          </a:prstGeom>
          <a:noFill/>
        </p:spPr>
        <p:txBody>
          <a:bodyPr wrap="square" rtlCol="0">
            <a:spAutoFit/>
          </a:bodyPr>
          <a:lstStyle/>
          <a:p>
            <a:r>
              <a:rPr lang="en-US" sz="3200" dirty="0"/>
              <a:t>Children, obey your parents in the Lord, for this is right. "HONOR YOUR FATHER AND MOTHER," which is the first commandment with promise:  - Ephesians 6:1-2 NKJV</a:t>
            </a:r>
          </a:p>
        </p:txBody>
      </p:sp>
      <p:sp>
        <p:nvSpPr>
          <p:cNvPr id="4" name="TextBox 3">
            <a:extLst>
              <a:ext uri="{FF2B5EF4-FFF2-40B4-BE49-F238E27FC236}">
                <a16:creationId xmlns:a16="http://schemas.microsoft.com/office/drawing/2014/main" id="{3EC4EDDD-BAC0-4A6F-8EF8-FE8F19AC9050}"/>
              </a:ext>
            </a:extLst>
          </p:cNvPr>
          <p:cNvSpPr txBox="1"/>
          <p:nvPr/>
        </p:nvSpPr>
        <p:spPr>
          <a:xfrm>
            <a:off x="32479" y="5704582"/>
            <a:ext cx="12149285" cy="1077218"/>
          </a:xfrm>
          <a:prstGeom prst="rect">
            <a:avLst/>
          </a:prstGeom>
          <a:noFill/>
        </p:spPr>
        <p:txBody>
          <a:bodyPr wrap="square" rtlCol="0">
            <a:spAutoFit/>
          </a:bodyPr>
          <a:lstStyle/>
          <a:p>
            <a:r>
              <a:rPr lang="en-US" sz="3200" i="1" dirty="0"/>
              <a:t>Children, obey your parents in all things, for this is well pleasing to the Lord.  - Colossians 3:20 NKJV</a:t>
            </a:r>
          </a:p>
        </p:txBody>
      </p:sp>
      <p:sp>
        <p:nvSpPr>
          <p:cNvPr id="5" name="TextBox 4">
            <a:extLst>
              <a:ext uri="{FF2B5EF4-FFF2-40B4-BE49-F238E27FC236}">
                <a16:creationId xmlns:a16="http://schemas.microsoft.com/office/drawing/2014/main" id="{4320692B-7DA1-461F-B862-A60393FD8998}"/>
              </a:ext>
            </a:extLst>
          </p:cNvPr>
          <p:cNvSpPr txBox="1"/>
          <p:nvPr/>
        </p:nvSpPr>
        <p:spPr>
          <a:xfrm>
            <a:off x="6857999" y="2819400"/>
            <a:ext cx="3886201" cy="584775"/>
          </a:xfrm>
          <a:prstGeom prst="rect">
            <a:avLst/>
          </a:prstGeom>
          <a:noFill/>
        </p:spPr>
        <p:txBody>
          <a:bodyPr wrap="square" rtlCol="0">
            <a:spAutoFit/>
          </a:bodyPr>
          <a:lstStyle/>
          <a:p>
            <a:r>
              <a:rPr lang="en-US" sz="3200" i="1" dirty="0"/>
              <a:t>Matthew 5:43-48</a:t>
            </a:r>
          </a:p>
        </p:txBody>
      </p:sp>
      <p:sp>
        <p:nvSpPr>
          <p:cNvPr id="6" name="TextBox 5">
            <a:extLst>
              <a:ext uri="{FF2B5EF4-FFF2-40B4-BE49-F238E27FC236}">
                <a16:creationId xmlns:a16="http://schemas.microsoft.com/office/drawing/2014/main" id="{AEB6BAB1-5800-5605-E0DE-9FA8009B5809}"/>
              </a:ext>
            </a:extLst>
          </p:cNvPr>
          <p:cNvSpPr txBox="1"/>
          <p:nvPr/>
        </p:nvSpPr>
        <p:spPr>
          <a:xfrm>
            <a:off x="0" y="5288340"/>
            <a:ext cx="12149285" cy="1569660"/>
          </a:xfrm>
          <a:prstGeom prst="rect">
            <a:avLst/>
          </a:prstGeom>
          <a:noFill/>
        </p:spPr>
        <p:txBody>
          <a:bodyPr wrap="square" rtlCol="0">
            <a:spAutoFit/>
          </a:bodyPr>
          <a:lstStyle/>
          <a:p>
            <a:r>
              <a:rPr lang="en-US" sz="3200" i="1" dirty="0"/>
              <a:t>Husbands, love your wives, just as Christ also loved the church and gave Himself up for her, 												- Ephesians 5:25 NASB </a:t>
            </a:r>
          </a:p>
        </p:txBody>
      </p:sp>
      <p:sp>
        <p:nvSpPr>
          <p:cNvPr id="7" name="TextBox 6">
            <a:extLst>
              <a:ext uri="{FF2B5EF4-FFF2-40B4-BE49-F238E27FC236}">
                <a16:creationId xmlns:a16="http://schemas.microsoft.com/office/drawing/2014/main" id="{59E232D3-FA0D-6144-9E11-67413BC8AAFB}"/>
              </a:ext>
            </a:extLst>
          </p:cNvPr>
          <p:cNvSpPr txBox="1"/>
          <p:nvPr/>
        </p:nvSpPr>
        <p:spPr>
          <a:xfrm>
            <a:off x="0" y="5780782"/>
            <a:ext cx="12149285" cy="1077218"/>
          </a:xfrm>
          <a:prstGeom prst="rect">
            <a:avLst/>
          </a:prstGeom>
          <a:noFill/>
        </p:spPr>
        <p:txBody>
          <a:bodyPr wrap="square" rtlCol="0">
            <a:spAutoFit/>
          </a:bodyPr>
          <a:lstStyle/>
          <a:p>
            <a:r>
              <a:rPr lang="en-US" sz="3200" i="1" dirty="0"/>
              <a:t>Wives, be subject to your own husbands, as to the Lord. 								- Ephesians 5:22 NASB </a:t>
            </a:r>
          </a:p>
        </p:txBody>
      </p:sp>
      <p:sp>
        <p:nvSpPr>
          <p:cNvPr id="8" name="TextBox 7">
            <a:extLst>
              <a:ext uri="{FF2B5EF4-FFF2-40B4-BE49-F238E27FC236}">
                <a16:creationId xmlns:a16="http://schemas.microsoft.com/office/drawing/2014/main" id="{CF1D1789-5710-01D4-4B1C-5C3BC48AEC67}"/>
              </a:ext>
            </a:extLst>
          </p:cNvPr>
          <p:cNvSpPr txBox="1"/>
          <p:nvPr/>
        </p:nvSpPr>
        <p:spPr>
          <a:xfrm>
            <a:off x="76200" y="4267200"/>
            <a:ext cx="12149285" cy="2554545"/>
          </a:xfrm>
          <a:prstGeom prst="rect">
            <a:avLst/>
          </a:prstGeom>
          <a:noFill/>
        </p:spPr>
        <p:txBody>
          <a:bodyPr wrap="square" rtlCol="0">
            <a:spAutoFit/>
          </a:bodyPr>
          <a:lstStyle/>
          <a:p>
            <a:r>
              <a:rPr lang="en-US" sz="3200" i="1" dirty="0"/>
              <a:t>"For if you love those who love you, what reward do you have? Do not even the tax collectors do the same?  (47)  "If you greet only your brothers, what more are you doing than others? Do not even the Gentiles do the same? 									- Matthew 5:46-47 NASB </a:t>
            </a:r>
          </a:p>
        </p:txBody>
      </p:sp>
    </p:spTree>
    <p:extLst>
      <p:ext uri="{BB962C8B-B14F-4D97-AF65-F5344CB8AC3E}">
        <p14:creationId xmlns:p14="http://schemas.microsoft.com/office/powerpoint/2010/main" val="428717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05474">
                                            <p:txEl>
                                              <p:pRg st="1" end="1"/>
                                            </p:txEl>
                                          </p:spTgt>
                                        </p:tgtEl>
                                        <p:attrNameLst>
                                          <p:attrName>style.visibility</p:attrName>
                                        </p:attrNameLst>
                                      </p:cBhvr>
                                      <p:to>
                                        <p:strVal val="visible"/>
                                      </p:to>
                                    </p:set>
                                    <p:animEffect transition="in" filter="circle(in)">
                                      <p:cBhvr>
                                        <p:cTn id="11" dur="2000"/>
                                        <p:tgtEl>
                                          <p:spTgt spid="10547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105474">
                                            <p:txEl>
                                              <p:pRg st="2" end="2"/>
                                            </p:txEl>
                                          </p:spTgt>
                                        </p:tgtEl>
                                        <p:attrNameLst>
                                          <p:attrName>style.visibility</p:attrName>
                                        </p:attrNameLst>
                                      </p:cBhvr>
                                      <p:to>
                                        <p:strVal val="visible"/>
                                      </p:to>
                                    </p:set>
                                    <p:animEffect transition="in" filter="circle(in)">
                                      <p:cBhvr>
                                        <p:cTn id="16" dur="2000"/>
                                        <p:tgtEl>
                                          <p:spTgt spid="10547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5">
                                            <p:txEl>
                                              <p:pRg st="0" end="0"/>
                                            </p:txEl>
                                          </p:spTgt>
                                        </p:tgtEl>
                                      </p:cBhvr>
                                    </p:animEffect>
                                    <p:set>
                                      <p:cBhvr>
                                        <p:cTn id="28" dur="1" fill="hold">
                                          <p:stCondLst>
                                            <p:cond delay="499"/>
                                          </p:stCondLst>
                                        </p:cTn>
                                        <p:tgtEl>
                                          <p:spTgt spid="5">
                                            <p:txEl>
                                              <p:pRg st="0" end="0"/>
                                            </p:txEl>
                                          </p:spTgt>
                                        </p:tgtEl>
                                        <p:attrNameLst>
                                          <p:attrName>style.visibility</p:attrName>
                                        </p:attrNameLst>
                                      </p:cBhvr>
                                      <p:to>
                                        <p:strVal val="hidden"/>
                                      </p:to>
                                    </p:set>
                                  </p:childTnLst>
                                </p:cTn>
                              </p:par>
                              <p:par>
                                <p:cTn id="29" presetID="6" presetClass="entr" presetSubtype="16" fill="hold" nodeType="with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animEffect transition="in" filter="circle(in)">
                                      <p:cBhvr>
                                        <p:cTn id="31" dur="2000"/>
                                        <p:tgtEl>
                                          <p:spTgt spid="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2">
                                            <p:txEl>
                                              <p:pRg st="0" end="0"/>
                                            </p:txEl>
                                          </p:spTgt>
                                        </p:tgtEl>
                                      </p:cBhvr>
                                    </p:animEffect>
                                    <p:set>
                                      <p:cBhvr>
                                        <p:cTn id="36" dur="1" fill="hold">
                                          <p:stCondLst>
                                            <p:cond delay="499"/>
                                          </p:stCondLst>
                                        </p:cTn>
                                        <p:tgtEl>
                                          <p:spTgt spid="2">
                                            <p:txEl>
                                              <p:pRg st="0" end="0"/>
                                            </p:txEl>
                                          </p:spTgt>
                                        </p:tgtEl>
                                        <p:attrNameLst>
                                          <p:attrName>style.visibility</p:attrName>
                                        </p:attrNameLst>
                                      </p:cBhvr>
                                      <p:to>
                                        <p:strVal val="hidden"/>
                                      </p:to>
                                    </p:set>
                                  </p:childTnLst>
                                </p:cTn>
                              </p:par>
                              <p:par>
                                <p:cTn id="37" presetID="6" presetClass="entr" presetSubtype="16" fill="hold" nodeType="with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circle(in)">
                                      <p:cBhvr>
                                        <p:cTn id="39" dur="2000"/>
                                        <p:tgtEl>
                                          <p:spTgt spid="3">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0" nodeType="clickEffect">
                                  <p:stCondLst>
                                    <p:cond delay="0"/>
                                  </p:stCondLst>
                                  <p:childTnLst>
                                    <p:animEffect transition="out" filter="fade">
                                      <p:cBhvr>
                                        <p:cTn id="43" dur="500"/>
                                        <p:tgtEl>
                                          <p:spTgt spid="3">
                                            <p:txEl>
                                              <p:pRg st="0" end="0"/>
                                            </p:txEl>
                                          </p:spTgt>
                                        </p:tgtEl>
                                      </p:cBhvr>
                                    </p:animEffect>
                                    <p:set>
                                      <p:cBhvr>
                                        <p:cTn id="44" dur="1" fill="hold">
                                          <p:stCondLst>
                                            <p:cond delay="499"/>
                                          </p:stCondLst>
                                        </p:cTn>
                                        <p:tgtEl>
                                          <p:spTgt spid="3">
                                            <p:txEl>
                                              <p:pRg st="0" end="0"/>
                                            </p:txEl>
                                          </p:spTgt>
                                        </p:tgtEl>
                                        <p:attrNameLst>
                                          <p:attrName>style.visibility</p:attrName>
                                        </p:attrNameLst>
                                      </p:cBhvr>
                                      <p:to>
                                        <p:strVal val="hidden"/>
                                      </p:to>
                                    </p:set>
                                  </p:childTnLst>
                                </p:cTn>
                              </p:par>
                              <p:par>
                                <p:cTn id="45" presetID="6" presetClass="entr" presetSubtype="16" fill="hold" nodeType="with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circle(in)">
                                      <p:cBhvr>
                                        <p:cTn id="47" dur="2000"/>
                                        <p:tgtEl>
                                          <p:spTgt spid="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500"/>
                                        <p:tgtEl>
                                          <p:spTgt spid="4">
                                            <p:txEl>
                                              <p:pRg st="0" end="0"/>
                                            </p:txEl>
                                          </p:spTgt>
                                        </p:tgtEl>
                                      </p:cBhvr>
                                    </p:animEffect>
                                    <p:set>
                                      <p:cBhvr>
                                        <p:cTn id="52" dur="1" fill="hold">
                                          <p:stCondLst>
                                            <p:cond delay="499"/>
                                          </p:stCondLst>
                                        </p:cTn>
                                        <p:tgtEl>
                                          <p:spTgt spid="4">
                                            <p:txEl>
                                              <p:pRg st="0" end="0"/>
                                            </p:txEl>
                                          </p:spTgt>
                                        </p:tgtEl>
                                        <p:attrNameLst>
                                          <p:attrName>style.visibility</p:attrName>
                                        </p:attrNameLst>
                                      </p:cBhvr>
                                      <p:to>
                                        <p:strVal val="hidden"/>
                                      </p:to>
                                    </p:set>
                                  </p:childTnLst>
                                </p:cTn>
                              </p:par>
                              <p:par>
                                <p:cTn id="53" presetID="6" presetClass="entr" presetSubtype="16" fill="hold" nodeType="with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Effect transition="in" filter="circle(in)">
                                      <p:cBhvr>
                                        <p:cTn id="55" dur="2000"/>
                                        <p:tgtEl>
                                          <p:spTgt spid="6">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500"/>
                                        <p:tgtEl>
                                          <p:spTgt spid="6">
                                            <p:txEl>
                                              <p:pRg st="0" end="0"/>
                                            </p:txEl>
                                          </p:spTgt>
                                        </p:tgtEl>
                                      </p:cBhvr>
                                    </p:animEffect>
                                    <p:set>
                                      <p:cBhvr>
                                        <p:cTn id="60" dur="1" fill="hold">
                                          <p:stCondLst>
                                            <p:cond delay="499"/>
                                          </p:stCondLst>
                                        </p:cTn>
                                        <p:tgtEl>
                                          <p:spTgt spid="6">
                                            <p:txEl>
                                              <p:pRg st="0" end="0"/>
                                            </p:txEl>
                                          </p:spTgt>
                                        </p:tgtEl>
                                        <p:attrNameLst>
                                          <p:attrName>style.visibility</p:attrName>
                                        </p:attrNameLst>
                                      </p:cBhvr>
                                      <p:to>
                                        <p:strVal val="hidden"/>
                                      </p:to>
                                    </p:set>
                                  </p:childTnLst>
                                </p:cTn>
                              </p:par>
                              <p:par>
                                <p:cTn id="61" presetID="6" presetClass="entr" presetSubtype="16" fill="hold" nodeType="withEffect">
                                  <p:stCondLst>
                                    <p:cond delay="0"/>
                                  </p:stCondLst>
                                  <p:childTnLst>
                                    <p:set>
                                      <p:cBhvr>
                                        <p:cTn id="62" dur="1" fill="hold">
                                          <p:stCondLst>
                                            <p:cond delay="0"/>
                                          </p:stCondLst>
                                        </p:cTn>
                                        <p:tgtEl>
                                          <p:spTgt spid="7">
                                            <p:txEl>
                                              <p:pRg st="0" end="0"/>
                                            </p:txEl>
                                          </p:spTgt>
                                        </p:tgtEl>
                                        <p:attrNameLst>
                                          <p:attrName>style.visibility</p:attrName>
                                        </p:attrNameLst>
                                      </p:cBhvr>
                                      <p:to>
                                        <p:strVal val="visible"/>
                                      </p:to>
                                    </p:set>
                                    <p:animEffect transition="in" filter="circle(in)">
                                      <p:cBhvr>
                                        <p:cTn id="63" dur="2000"/>
                                        <p:tgtEl>
                                          <p:spTgt spid="7">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0" nodeType="clickEffect">
                                  <p:stCondLst>
                                    <p:cond delay="0"/>
                                  </p:stCondLst>
                                  <p:childTnLst>
                                    <p:animEffect transition="out" filter="fade">
                                      <p:cBhvr>
                                        <p:cTn id="67" dur="500"/>
                                        <p:tgtEl>
                                          <p:spTgt spid="7">
                                            <p:txEl>
                                              <p:pRg st="0" end="0"/>
                                            </p:txEl>
                                          </p:spTgt>
                                        </p:tgtEl>
                                      </p:cBhvr>
                                    </p:animEffect>
                                    <p:set>
                                      <p:cBhvr>
                                        <p:cTn id="68" dur="1" fill="hold">
                                          <p:stCondLst>
                                            <p:cond delay="499"/>
                                          </p:stCondLst>
                                        </p:cTn>
                                        <p:tgtEl>
                                          <p:spTgt spid="7">
                                            <p:txEl>
                                              <p:pRg st="0" end="0"/>
                                            </p:txEl>
                                          </p:spTgt>
                                        </p:tgtEl>
                                        <p:attrNameLst>
                                          <p:attrName>style.visibility</p:attrName>
                                        </p:attrNameLst>
                                      </p:cBhvr>
                                      <p:to>
                                        <p:strVal val="hidden"/>
                                      </p:to>
                                    </p:set>
                                  </p:childTnLst>
                                </p:cTn>
                              </p:par>
                              <p:par>
                                <p:cTn id="69" presetID="6" presetClass="entr" presetSubtype="16" fill="hold" nodeType="withEffect">
                                  <p:stCondLst>
                                    <p:cond delay="0"/>
                                  </p:stCondLst>
                                  <p:childTnLst>
                                    <p:set>
                                      <p:cBhvr>
                                        <p:cTn id="70" dur="1" fill="hold">
                                          <p:stCondLst>
                                            <p:cond delay="0"/>
                                          </p:stCondLst>
                                        </p:cTn>
                                        <p:tgtEl>
                                          <p:spTgt spid="8">
                                            <p:txEl>
                                              <p:pRg st="0" end="0"/>
                                            </p:txEl>
                                          </p:spTgt>
                                        </p:tgtEl>
                                        <p:attrNameLst>
                                          <p:attrName>style.visibility</p:attrName>
                                        </p:attrNameLst>
                                      </p:cBhvr>
                                      <p:to>
                                        <p:strVal val="visible"/>
                                      </p:to>
                                    </p:set>
                                    <p:animEffect transition="in" filter="circle(in)">
                                      <p:cBhvr>
                                        <p:cTn id="71"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P spid="5" grpId="0" build="allAtOnce"/>
      <p:bldP spid="6" grpId="0" build="allAtOnce"/>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0"/>
            <a:ext cx="12192000" cy="2985433"/>
          </a:xfrm>
        </p:spPr>
        <p:txBody>
          <a:bodyPr wrap="square">
            <a:spAutoFit/>
          </a:bodyPr>
          <a:lstStyle/>
          <a:p>
            <a:pPr marL="0" lvl="1" indent="0">
              <a:spcBef>
                <a:spcPts val="1200"/>
              </a:spcBef>
              <a:spcAft>
                <a:spcPts val="1200"/>
              </a:spcAft>
              <a:buNone/>
            </a:pPr>
            <a:r>
              <a:rPr lang="en-US" sz="3200" i="1" dirty="0">
                <a:effectLst/>
              </a:rPr>
              <a:t>Three-Dimensional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Not self-centered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Not transactional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God is the hub of every relationship!</a:t>
            </a:r>
          </a:p>
        </p:txBody>
      </p:sp>
      <p:sp>
        <p:nvSpPr>
          <p:cNvPr id="4" name="TextBox 3"/>
          <p:cNvSpPr txBox="1"/>
          <p:nvPr/>
        </p:nvSpPr>
        <p:spPr>
          <a:xfrm>
            <a:off x="7391400" y="3815180"/>
            <a:ext cx="4084313" cy="584775"/>
          </a:xfrm>
          <a:prstGeom prst="rect">
            <a:avLst/>
          </a:prstGeom>
          <a:noFill/>
        </p:spPr>
        <p:txBody>
          <a:bodyPr wrap="square" rtlCol="0">
            <a:spAutoFit/>
          </a:bodyPr>
          <a:lstStyle/>
          <a:p>
            <a:r>
              <a:rPr lang="en-US" sz="3200" i="1" dirty="0"/>
              <a:t>Philippians 2:1-5 </a:t>
            </a:r>
          </a:p>
        </p:txBody>
      </p:sp>
      <p:sp>
        <p:nvSpPr>
          <p:cNvPr id="2" name="TextBox 1">
            <a:extLst>
              <a:ext uri="{FF2B5EF4-FFF2-40B4-BE49-F238E27FC236}">
                <a16:creationId xmlns:a16="http://schemas.microsoft.com/office/drawing/2014/main" id="{9D207001-649A-4C74-AD6F-29C4961F5A64}"/>
              </a:ext>
            </a:extLst>
          </p:cNvPr>
          <p:cNvSpPr txBox="1"/>
          <p:nvPr/>
        </p:nvSpPr>
        <p:spPr>
          <a:xfrm>
            <a:off x="76200" y="4267200"/>
            <a:ext cx="12115800" cy="2554545"/>
          </a:xfrm>
          <a:prstGeom prst="rect">
            <a:avLst/>
          </a:prstGeom>
          <a:noFill/>
        </p:spPr>
        <p:txBody>
          <a:bodyPr wrap="square" rtlCol="0">
            <a:spAutoFit/>
          </a:bodyPr>
          <a:lstStyle/>
          <a:p>
            <a:r>
              <a:rPr lang="en-US" sz="3200" i="1" dirty="0"/>
              <a:t>And he answered, "YOU SHALL LOVE THE LORD YOUR GOD WITH ALL YOUR HEART, AND WITH ALL YOUR SOUL, AND WITH ALL YOUR STRENGTH, AND WITH ALL YOUR MIND; AND YOUR NEIGHBOR AS YOURSELF.“ 										- Luke 10:27 NASB </a:t>
            </a:r>
          </a:p>
        </p:txBody>
      </p:sp>
      <p:sp>
        <p:nvSpPr>
          <p:cNvPr id="3" name="TextBox 2">
            <a:extLst>
              <a:ext uri="{FF2B5EF4-FFF2-40B4-BE49-F238E27FC236}">
                <a16:creationId xmlns:a16="http://schemas.microsoft.com/office/drawing/2014/main" id="{D9720866-4DFA-AA62-291D-C197B8142A2B}"/>
              </a:ext>
            </a:extLst>
          </p:cNvPr>
          <p:cNvSpPr txBox="1"/>
          <p:nvPr/>
        </p:nvSpPr>
        <p:spPr>
          <a:xfrm>
            <a:off x="76200" y="5257800"/>
            <a:ext cx="12115800" cy="1569660"/>
          </a:xfrm>
          <a:prstGeom prst="rect">
            <a:avLst/>
          </a:prstGeom>
          <a:noFill/>
        </p:spPr>
        <p:txBody>
          <a:bodyPr wrap="square" rtlCol="0">
            <a:spAutoFit/>
          </a:bodyPr>
          <a:lstStyle/>
          <a:p>
            <a:r>
              <a:rPr lang="en-US" sz="3200" i="1" dirty="0"/>
              <a:t>And if one member suffers, all the members suffer with it; if one member is honored, all the members rejoice with it. - 1 Corinthians 12:26 NASB </a:t>
            </a:r>
          </a:p>
        </p:txBody>
      </p:sp>
      <p:sp>
        <p:nvSpPr>
          <p:cNvPr id="6" name="TextBox 5">
            <a:extLst>
              <a:ext uri="{FF2B5EF4-FFF2-40B4-BE49-F238E27FC236}">
                <a16:creationId xmlns:a16="http://schemas.microsoft.com/office/drawing/2014/main" id="{D629392A-3BAD-1B90-E8EB-8785996A6D68}"/>
              </a:ext>
            </a:extLst>
          </p:cNvPr>
          <p:cNvSpPr txBox="1"/>
          <p:nvPr/>
        </p:nvSpPr>
        <p:spPr>
          <a:xfrm>
            <a:off x="76200" y="5715000"/>
            <a:ext cx="12115800" cy="1077218"/>
          </a:xfrm>
          <a:prstGeom prst="rect">
            <a:avLst/>
          </a:prstGeom>
          <a:noFill/>
        </p:spPr>
        <p:txBody>
          <a:bodyPr wrap="square" rtlCol="0">
            <a:spAutoFit/>
          </a:bodyPr>
          <a:lstStyle/>
          <a:p>
            <a:r>
              <a:rPr lang="en-US" sz="3200" i="1" dirty="0"/>
              <a:t>Now you are Christ's body, and individually members of it. - 1 Corinthians 12:27 NASB </a:t>
            </a:r>
          </a:p>
        </p:txBody>
      </p:sp>
    </p:spTree>
    <p:extLst>
      <p:ext uri="{BB962C8B-B14F-4D97-AF65-F5344CB8AC3E}">
        <p14:creationId xmlns:p14="http://schemas.microsoft.com/office/powerpoint/2010/main" val="23829804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05474">
                                            <p:txEl>
                                              <p:pRg st="1" end="1"/>
                                            </p:txEl>
                                          </p:spTgt>
                                        </p:tgtEl>
                                        <p:attrNameLst>
                                          <p:attrName>style.visibility</p:attrName>
                                        </p:attrNameLst>
                                      </p:cBhvr>
                                      <p:to>
                                        <p:strVal val="visible"/>
                                      </p:to>
                                    </p:set>
                                    <p:animEffect transition="in" filter="circle(in)">
                                      <p:cBhvr>
                                        <p:cTn id="11" dur="2000"/>
                                        <p:tgtEl>
                                          <p:spTgt spid="105474">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105474">
                                            <p:txEl>
                                              <p:pRg st="2" end="2"/>
                                            </p:txEl>
                                          </p:spTgt>
                                        </p:tgtEl>
                                        <p:attrNameLst>
                                          <p:attrName>style.visibility</p:attrName>
                                        </p:attrNameLst>
                                      </p:cBhvr>
                                      <p:to>
                                        <p:strVal val="visible"/>
                                      </p:to>
                                    </p:set>
                                    <p:animEffect transition="in" filter="circle(in)">
                                      <p:cBhvr>
                                        <p:cTn id="15" dur="2000"/>
                                        <p:tgtEl>
                                          <p:spTgt spid="105474">
                                            <p:txEl>
                                              <p:pRg st="2" end="2"/>
                                            </p:txEl>
                                          </p:spTgt>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105474">
                                            <p:txEl>
                                              <p:pRg st="3" end="3"/>
                                            </p:txEl>
                                          </p:spTgt>
                                        </p:tgtEl>
                                        <p:attrNameLst>
                                          <p:attrName>style.visibility</p:attrName>
                                        </p:attrNameLst>
                                      </p:cBhvr>
                                      <p:to>
                                        <p:strVal val="visible"/>
                                      </p:to>
                                    </p:set>
                                    <p:animEffect transition="in" filter="circle(in)">
                                      <p:cBhvr>
                                        <p:cTn id="19" dur="2000"/>
                                        <p:tgtEl>
                                          <p:spTgt spid="10547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circle(in)">
                                      <p:cBhvr>
                                        <p:cTn id="24" dur="2000"/>
                                        <p:tgtEl>
                                          <p:spTgt spid="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2">
                                            <p:txEl>
                                              <p:pRg st="0" end="0"/>
                                            </p:txEl>
                                          </p:spTgt>
                                        </p:tgtEl>
                                      </p:cBhvr>
                                    </p:animEffect>
                                    <p:set>
                                      <p:cBhvr>
                                        <p:cTn id="29" dur="1" fill="hold">
                                          <p:stCondLst>
                                            <p:cond delay="499"/>
                                          </p:stCondLst>
                                        </p:cTn>
                                        <p:tgtEl>
                                          <p:spTgt spid="2">
                                            <p:txEl>
                                              <p:pRg st="0" end="0"/>
                                            </p:txEl>
                                          </p:spTgt>
                                        </p:tgtEl>
                                        <p:attrNameLst>
                                          <p:attrName>style.visibility</p:attrName>
                                        </p:attrNameLst>
                                      </p:cBhvr>
                                      <p:to>
                                        <p:strVal val="hidden"/>
                                      </p:to>
                                    </p:set>
                                  </p:childTnLst>
                                </p:cTn>
                              </p:par>
                              <p:par>
                                <p:cTn id="30" presetID="6" presetClass="entr" presetSubtype="16" fill="hold" nodeType="with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circle(in)">
                                      <p:cBhvr>
                                        <p:cTn id="32" dur="20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4">
                                            <p:txEl>
                                              <p:pRg st="0" end="0"/>
                                            </p:txEl>
                                          </p:spTgt>
                                        </p:tgtEl>
                                      </p:cBhvr>
                                    </p:animEffect>
                                    <p:set>
                                      <p:cBhvr>
                                        <p:cTn id="3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circle(in)">
                                      <p:cBhvr>
                                        <p:cTn id="42" dur="2000"/>
                                        <p:tgtEl>
                                          <p:spTgt spid="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3">
                                            <p:txEl>
                                              <p:pRg st="0" end="0"/>
                                            </p:txEl>
                                          </p:spTgt>
                                        </p:tgtEl>
                                      </p:cBhvr>
                                    </p:animEffect>
                                    <p:set>
                                      <p:cBhvr>
                                        <p:cTn id="4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Effect transition="in" filter="circle(in)">
                                      <p:cBhvr>
                                        <p:cTn id="52" dur="2000"/>
                                        <p:tgtEl>
                                          <p:spTgt spid="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0" nodeType="clickEffect">
                                  <p:stCondLst>
                                    <p:cond delay="0"/>
                                  </p:stCondLst>
                                  <p:childTnLst>
                                    <p:animEffect transition="out" filter="fade">
                                      <p:cBhvr>
                                        <p:cTn id="56" dur="500"/>
                                        <p:tgtEl>
                                          <p:spTgt spid="6">
                                            <p:txEl>
                                              <p:pRg st="0" end="0"/>
                                            </p:txEl>
                                          </p:spTgt>
                                        </p:tgtEl>
                                      </p:cBhvr>
                                    </p:animEffect>
                                    <p:set>
                                      <p:cBhvr>
                                        <p:cTn id="57"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2" grpId="0" build="allAtOnce"/>
      <p:bldP spid="3" grpId="0" build="allAtOnce"/>
      <p:bldP spid="6"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0"/>
            <a:ext cx="12192000" cy="3785652"/>
          </a:xfrm>
        </p:spPr>
        <p:txBody>
          <a:bodyPr wrap="square">
            <a:spAutoFit/>
          </a:bodyPr>
          <a:lstStyle/>
          <a:p>
            <a:pPr marL="0" lvl="1" indent="0">
              <a:spcBef>
                <a:spcPts val="1200"/>
              </a:spcBef>
              <a:spcAft>
                <a:spcPts val="1200"/>
              </a:spcAft>
              <a:buNone/>
            </a:pPr>
            <a:r>
              <a:rPr lang="en-US" sz="3200" i="1" dirty="0">
                <a:effectLst/>
              </a:rPr>
              <a:t>Three-Dimensional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Not self-centered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Not transactional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God is the hub of every relationship!</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Operative linkage is </a:t>
            </a:r>
            <a:r>
              <a:rPr lang="en-US" sz="3200" i="1" dirty="0">
                <a:effectLst/>
              </a:rPr>
              <a:t>“grace”</a:t>
            </a:r>
            <a:endParaRPr lang="en-US" sz="3200" dirty="0">
              <a:effectLst/>
            </a:endParaRPr>
          </a:p>
        </p:txBody>
      </p:sp>
      <p:sp>
        <p:nvSpPr>
          <p:cNvPr id="2" name="TextBox 1">
            <a:extLst>
              <a:ext uri="{FF2B5EF4-FFF2-40B4-BE49-F238E27FC236}">
                <a16:creationId xmlns:a16="http://schemas.microsoft.com/office/drawing/2014/main" id="{E00503AA-0D97-64B9-22F5-853E9200AC47}"/>
              </a:ext>
            </a:extLst>
          </p:cNvPr>
          <p:cNvSpPr txBox="1"/>
          <p:nvPr/>
        </p:nvSpPr>
        <p:spPr>
          <a:xfrm>
            <a:off x="7924800" y="5334000"/>
            <a:ext cx="3886200" cy="584775"/>
          </a:xfrm>
          <a:prstGeom prst="rect">
            <a:avLst/>
          </a:prstGeom>
          <a:noFill/>
        </p:spPr>
        <p:txBody>
          <a:bodyPr wrap="square" rtlCol="0">
            <a:spAutoFit/>
          </a:bodyPr>
          <a:lstStyle/>
          <a:p>
            <a:r>
              <a:rPr lang="en-US" sz="3200" i="1" dirty="0"/>
              <a:t>Romans 12:1-21 </a:t>
            </a:r>
          </a:p>
        </p:txBody>
      </p:sp>
    </p:spTree>
    <p:extLst>
      <p:ext uri="{BB962C8B-B14F-4D97-AF65-F5344CB8AC3E}">
        <p14:creationId xmlns:p14="http://schemas.microsoft.com/office/powerpoint/2010/main" val="38668081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105474">
                                            <p:txEl>
                                              <p:pRg st="1" end="1"/>
                                            </p:txEl>
                                          </p:spTgt>
                                        </p:tgtEl>
                                        <p:attrNameLst>
                                          <p:attrName>style.visibility</p:attrName>
                                        </p:attrNameLst>
                                      </p:cBhvr>
                                      <p:to>
                                        <p:strVal val="visible"/>
                                      </p:to>
                                    </p:set>
                                    <p:animEffect transition="in" filter="fade">
                                      <p:cBhvr>
                                        <p:cTn id="11" dur="1000"/>
                                        <p:tgtEl>
                                          <p:spTgt spid="105474">
                                            <p:txEl>
                                              <p:pRg st="1" end="1"/>
                                            </p:txEl>
                                          </p:spTgt>
                                        </p:tgtEl>
                                      </p:cBhvr>
                                    </p:animEffect>
                                    <p:anim calcmode="lin" valueType="num">
                                      <p:cBhvr>
                                        <p:cTn id="12" dur="1000" fill="hold"/>
                                        <p:tgtEl>
                                          <p:spTgt spid="105474">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05474">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nodeType="afterEffect">
                                  <p:stCondLst>
                                    <p:cond delay="0"/>
                                  </p:stCondLst>
                                  <p:childTnLst>
                                    <p:set>
                                      <p:cBhvr>
                                        <p:cTn id="16" dur="1" fill="hold">
                                          <p:stCondLst>
                                            <p:cond delay="0"/>
                                          </p:stCondLst>
                                        </p:cTn>
                                        <p:tgtEl>
                                          <p:spTgt spid="105474">
                                            <p:txEl>
                                              <p:pRg st="2" end="2"/>
                                            </p:txEl>
                                          </p:spTgt>
                                        </p:tgtEl>
                                        <p:attrNameLst>
                                          <p:attrName>style.visibility</p:attrName>
                                        </p:attrNameLst>
                                      </p:cBhvr>
                                      <p:to>
                                        <p:strVal val="visible"/>
                                      </p:to>
                                    </p:set>
                                    <p:animEffect transition="in" filter="fade">
                                      <p:cBhvr>
                                        <p:cTn id="17" dur="1000"/>
                                        <p:tgtEl>
                                          <p:spTgt spid="105474">
                                            <p:txEl>
                                              <p:pRg st="2" end="2"/>
                                            </p:txEl>
                                          </p:spTgt>
                                        </p:tgtEl>
                                      </p:cBhvr>
                                    </p:animEffect>
                                    <p:anim calcmode="lin" valueType="num">
                                      <p:cBhvr>
                                        <p:cTn id="18" dur="1000" fill="hold"/>
                                        <p:tgtEl>
                                          <p:spTgt spid="10547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547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4000"/>
                            </p:stCondLst>
                            <p:childTnLst>
                              <p:par>
                                <p:cTn id="21" presetID="42" presetClass="entr" presetSubtype="0" fill="hold" nodeType="afterEffect">
                                  <p:stCondLst>
                                    <p:cond delay="0"/>
                                  </p:stCondLst>
                                  <p:childTnLst>
                                    <p:set>
                                      <p:cBhvr>
                                        <p:cTn id="22" dur="1" fill="hold">
                                          <p:stCondLst>
                                            <p:cond delay="0"/>
                                          </p:stCondLst>
                                        </p:cTn>
                                        <p:tgtEl>
                                          <p:spTgt spid="105474">
                                            <p:txEl>
                                              <p:pRg st="3" end="3"/>
                                            </p:txEl>
                                          </p:spTgt>
                                        </p:tgtEl>
                                        <p:attrNameLst>
                                          <p:attrName>style.visibility</p:attrName>
                                        </p:attrNameLst>
                                      </p:cBhvr>
                                      <p:to>
                                        <p:strVal val="visible"/>
                                      </p:to>
                                    </p:set>
                                    <p:animEffect transition="in" filter="fade">
                                      <p:cBhvr>
                                        <p:cTn id="23" dur="1000"/>
                                        <p:tgtEl>
                                          <p:spTgt spid="105474">
                                            <p:txEl>
                                              <p:pRg st="3" end="3"/>
                                            </p:txEl>
                                          </p:spTgt>
                                        </p:tgtEl>
                                      </p:cBhvr>
                                    </p:animEffect>
                                    <p:anim calcmode="lin" valueType="num">
                                      <p:cBhvr>
                                        <p:cTn id="24" dur="1000" fill="hold"/>
                                        <p:tgtEl>
                                          <p:spTgt spid="105474">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10547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05474">
                                            <p:txEl>
                                              <p:pRg st="4" end="4"/>
                                            </p:txEl>
                                          </p:spTgt>
                                        </p:tgtEl>
                                        <p:attrNameLst>
                                          <p:attrName>style.visibility</p:attrName>
                                        </p:attrNameLst>
                                      </p:cBhvr>
                                      <p:to>
                                        <p:strVal val="visible"/>
                                      </p:to>
                                    </p:set>
                                    <p:animEffect transition="in" filter="fade">
                                      <p:cBhvr>
                                        <p:cTn id="30" dur="1000"/>
                                        <p:tgtEl>
                                          <p:spTgt spid="105474">
                                            <p:txEl>
                                              <p:pRg st="4" end="4"/>
                                            </p:txEl>
                                          </p:spTgt>
                                        </p:tgtEl>
                                      </p:cBhvr>
                                    </p:animEffect>
                                    <p:anim calcmode="lin" valueType="num">
                                      <p:cBhvr>
                                        <p:cTn id="31" dur="1000" fill="hold"/>
                                        <p:tgtEl>
                                          <p:spTgt spid="105474">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105474">
                                            <p:txEl>
                                              <p:pRg st="4" end="4"/>
                                            </p:txEl>
                                          </p:spTgt>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42" presetClass="entr" presetSubtype="0" fill="hold" nodeType="afterEffect">
                                  <p:stCondLst>
                                    <p:cond delay="0"/>
                                  </p:stCondLst>
                                  <p:childTnLst>
                                    <p:set>
                                      <p:cBhvr>
                                        <p:cTn id="35" dur="1" fill="hold">
                                          <p:stCondLst>
                                            <p:cond delay="0"/>
                                          </p:stCondLst>
                                        </p:cTn>
                                        <p:tgtEl>
                                          <p:spTgt spid="2">
                                            <p:txEl>
                                              <p:pRg st="0" end="0"/>
                                            </p:txEl>
                                          </p:spTgt>
                                        </p:tgtEl>
                                        <p:attrNameLst>
                                          <p:attrName>style.visibility</p:attrName>
                                        </p:attrNameLst>
                                      </p:cBhvr>
                                      <p:to>
                                        <p:strVal val="visible"/>
                                      </p:to>
                                    </p:set>
                                    <p:animEffect transition="in" filter="fade">
                                      <p:cBhvr>
                                        <p:cTn id="36" dur="1000"/>
                                        <p:tgtEl>
                                          <p:spTgt spid="2">
                                            <p:txEl>
                                              <p:pRg st="0" end="0"/>
                                            </p:txEl>
                                          </p:spTgt>
                                        </p:tgtEl>
                                      </p:cBhvr>
                                    </p:animEffect>
                                    <p:anim calcmode="lin" valueType="num">
                                      <p:cBhvr>
                                        <p:cTn id="3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469577"/>
      </p:ext>
    </p:extLst>
  </p:cSld>
  <p:clrMapOvr>
    <a:masterClrMapping/>
  </p:clrMapOvr>
  <p:transition spd="med"/>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8475</TotalTime>
  <Words>3785</Words>
  <Application>Microsoft Office PowerPoint</Application>
  <PresentationFormat>Widescreen</PresentationFormat>
  <Paragraphs>175</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Verdana</vt:lpstr>
      <vt:lpstr>Wingdings</vt:lpstr>
      <vt:lpstr>Globe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Salvation</dc:title>
  <dc:creator>Bob James</dc:creator>
  <cp:lastModifiedBy>Exton Class</cp:lastModifiedBy>
  <cp:revision>439</cp:revision>
  <cp:lastPrinted>2013-08-11T21:39:08Z</cp:lastPrinted>
  <dcterms:created xsi:type="dcterms:W3CDTF">2004-07-31T01:33:44Z</dcterms:created>
  <dcterms:modified xsi:type="dcterms:W3CDTF">2023-04-29T21:42:54Z</dcterms:modified>
</cp:coreProperties>
</file>