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600" r:id="rId3"/>
    <p:sldId id="601" r:id="rId4"/>
    <p:sldId id="311" r:id="rId5"/>
    <p:sldId id="312" r:id="rId6"/>
    <p:sldId id="335" r:id="rId7"/>
    <p:sldId id="336" r:id="rId8"/>
    <p:sldId id="337" r:id="rId9"/>
    <p:sldId id="316" r:id="rId10"/>
    <p:sldId id="315" r:id="rId11"/>
    <p:sldId id="317" r:id="rId12"/>
    <p:sldId id="324" r:id="rId13"/>
    <p:sldId id="318" r:id="rId14"/>
    <p:sldId id="319" r:id="rId15"/>
    <p:sldId id="320" r:id="rId16"/>
    <p:sldId id="325" r:id="rId17"/>
    <p:sldId id="338" r:id="rId18"/>
    <p:sldId id="329" r:id="rId19"/>
    <p:sldId id="339" r:id="rId20"/>
    <p:sldId id="326" r:id="rId21"/>
    <p:sldId id="341" r:id="rId22"/>
    <p:sldId id="342" r:id="rId23"/>
    <p:sldId id="343" r:id="rId24"/>
    <p:sldId id="351" r:id="rId25"/>
    <p:sldId id="345" r:id="rId26"/>
    <p:sldId id="346" r:id="rId27"/>
    <p:sldId id="364" r:id="rId28"/>
    <p:sldId id="347" r:id="rId29"/>
    <p:sldId id="348" r:id="rId30"/>
    <p:sldId id="349" r:id="rId31"/>
    <p:sldId id="340" r:id="rId32"/>
    <p:sldId id="350" r:id="rId33"/>
    <p:sldId id="353" r:id="rId34"/>
    <p:sldId id="354" r:id="rId35"/>
    <p:sldId id="356" r:id="rId36"/>
    <p:sldId id="357" r:id="rId37"/>
    <p:sldId id="313" r:id="rId38"/>
    <p:sldId id="314" r:id="rId39"/>
    <p:sldId id="321" r:id="rId40"/>
    <p:sldId id="322" r:id="rId41"/>
    <p:sldId id="323" r:id="rId42"/>
    <p:sldId id="358" r:id="rId43"/>
    <p:sldId id="359" r:id="rId44"/>
    <p:sldId id="360" r:id="rId45"/>
    <p:sldId id="362" r:id="rId46"/>
    <p:sldId id="361" r:id="rId47"/>
    <p:sldId id="327" r:id="rId48"/>
    <p:sldId id="36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sz="3200" dirty="0"/>
              <a:t>Extant Manuscript Distribution by Century of Origin</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Sheet1!$A$3:$A$20</c:f>
              <c:numCache>
                <c:formatCode>General</c:formatCode>
                <c:ptCount val="18"/>
                <c:pt idx="0">
                  <c:v>2</c:v>
                </c:pt>
                <c:pt idx="1">
                  <c:v>3</c:v>
                </c:pt>
                <c:pt idx="2">
                  <c:v>4</c:v>
                </c:pt>
                <c:pt idx="3">
                  <c:v>5</c:v>
                </c:pt>
                <c:pt idx="4">
                  <c:v>6</c:v>
                </c:pt>
                <c:pt idx="5">
                  <c:v>7</c:v>
                </c:pt>
                <c:pt idx="6">
                  <c:v>8</c:v>
                </c:pt>
                <c:pt idx="7">
                  <c:v>9</c:v>
                </c:pt>
                <c:pt idx="8">
                  <c:v>10</c:v>
                </c:pt>
                <c:pt idx="9">
                  <c:v>11</c:v>
                </c:pt>
                <c:pt idx="10">
                  <c:v>12</c:v>
                </c:pt>
                <c:pt idx="11">
                  <c:v>13</c:v>
                </c:pt>
                <c:pt idx="12">
                  <c:v>14</c:v>
                </c:pt>
                <c:pt idx="13">
                  <c:v>15</c:v>
                </c:pt>
                <c:pt idx="14">
                  <c:v>16</c:v>
                </c:pt>
                <c:pt idx="15">
                  <c:v>17</c:v>
                </c:pt>
                <c:pt idx="16">
                  <c:v>18</c:v>
                </c:pt>
                <c:pt idx="17">
                  <c:v>19</c:v>
                </c:pt>
              </c:numCache>
            </c:numRef>
          </c:cat>
          <c:val>
            <c:numRef>
              <c:f>Sheet1!$B$3:$B$20</c:f>
              <c:numCache>
                <c:formatCode>General</c:formatCode>
                <c:ptCount val="18"/>
                <c:pt idx="0">
                  <c:v>5</c:v>
                </c:pt>
                <c:pt idx="1">
                  <c:v>34</c:v>
                </c:pt>
                <c:pt idx="2">
                  <c:v>36</c:v>
                </c:pt>
                <c:pt idx="3">
                  <c:v>52</c:v>
                </c:pt>
                <c:pt idx="4">
                  <c:v>69</c:v>
                </c:pt>
                <c:pt idx="5">
                  <c:v>42</c:v>
                </c:pt>
                <c:pt idx="6">
                  <c:v>30</c:v>
                </c:pt>
                <c:pt idx="7">
                  <c:v>60</c:v>
                </c:pt>
                <c:pt idx="8">
                  <c:v>143</c:v>
                </c:pt>
                <c:pt idx="9">
                  <c:v>436</c:v>
                </c:pt>
                <c:pt idx="10">
                  <c:v>586</c:v>
                </c:pt>
                <c:pt idx="11">
                  <c:v>569</c:v>
                </c:pt>
                <c:pt idx="12">
                  <c:v>535</c:v>
                </c:pt>
                <c:pt idx="13">
                  <c:v>248</c:v>
                </c:pt>
                <c:pt idx="14">
                  <c:v>138</c:v>
                </c:pt>
                <c:pt idx="15">
                  <c:v>44</c:v>
                </c:pt>
                <c:pt idx="16">
                  <c:v>16</c:v>
                </c:pt>
                <c:pt idx="17">
                  <c:v>4</c:v>
                </c:pt>
              </c:numCache>
            </c:numRef>
          </c:val>
          <c:extLst>
            <c:ext xmlns:c16="http://schemas.microsoft.com/office/drawing/2014/chart" uri="{C3380CC4-5D6E-409C-BE32-E72D297353CC}">
              <c16:uniqueId val="{00000000-D63D-4306-A2B2-073A85ACF435}"/>
            </c:ext>
          </c:extLst>
        </c:ser>
        <c:dLbls>
          <c:showLegendKey val="0"/>
          <c:showVal val="0"/>
          <c:showCatName val="0"/>
          <c:showSerName val="0"/>
          <c:showPercent val="0"/>
          <c:showBubbleSize val="0"/>
        </c:dLbls>
        <c:gapWidth val="219"/>
        <c:overlap val="-27"/>
        <c:axId val="1761724144"/>
        <c:axId val="1761727888"/>
      </c:barChart>
      <c:catAx>
        <c:axId val="176172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61727888"/>
        <c:crosses val="autoZero"/>
        <c:auto val="1"/>
        <c:lblAlgn val="ctr"/>
        <c:lblOffset val="100"/>
        <c:noMultiLvlLbl val="0"/>
      </c:catAx>
      <c:valAx>
        <c:axId val="1761727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1761724144"/>
        <c:crosses val="autoZero"/>
        <c:crossBetween val="between"/>
      </c:valAx>
      <c:spPr>
        <a:noFill/>
        <a:ln>
          <a:no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B557-25A1-27D9-DEE4-DF161B1C1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27B3D-AB57-EAA9-0322-B98AED392F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0C9D62-F150-56B2-ECD3-54FD91A8E2A8}"/>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5" name="Footer Placeholder 4">
            <a:extLst>
              <a:ext uri="{FF2B5EF4-FFF2-40B4-BE49-F238E27FC236}">
                <a16:creationId xmlns:a16="http://schemas.microsoft.com/office/drawing/2014/main" id="{36E48374-0672-962A-361E-609EA7C17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30EC1-A914-ACD1-641D-F0C6FF19667C}"/>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42625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E5907-26A3-9483-86C7-CBC96A1993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1EB2C7-1918-341D-4443-82879BE323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701D4-7981-93E4-89D6-3A709ADCDCDD}"/>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5" name="Footer Placeholder 4">
            <a:extLst>
              <a:ext uri="{FF2B5EF4-FFF2-40B4-BE49-F238E27FC236}">
                <a16:creationId xmlns:a16="http://schemas.microsoft.com/office/drawing/2014/main" id="{7BFEDAB7-BE2E-FA11-D675-7114A3282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2956B8-E40D-3E0B-CF6F-F701478EB11E}"/>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357712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03E9F-A87E-6E73-A873-8CE9FF457E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12F6D6-694B-0CE0-C4EA-FE265D1D9F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44970-D965-34D8-713C-32D455F10C87}"/>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5" name="Footer Placeholder 4">
            <a:extLst>
              <a:ext uri="{FF2B5EF4-FFF2-40B4-BE49-F238E27FC236}">
                <a16:creationId xmlns:a16="http://schemas.microsoft.com/office/drawing/2014/main" id="{791D5CF7-A6DD-9003-ABFF-F2BB68CDD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46E3D-263C-B625-864F-9EFE7F62CB8C}"/>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1862790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4ABFB85-2B09-43CD-9899-E8573B298B1C}"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3913061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ABFB85-2B09-43CD-9899-E8573B298B1C}"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1191534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ABFB85-2B09-43CD-9899-E8573B298B1C}"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707928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ABFB85-2B09-43CD-9899-E8573B298B1C}" type="datetimeFigureOut">
              <a:rPr lang="en-US" smtClean="0"/>
              <a:t>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3377316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ABFB85-2B09-43CD-9899-E8573B298B1C}" type="datetimeFigureOut">
              <a:rPr lang="en-US" smtClean="0"/>
              <a:t>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3286659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ABFB85-2B09-43CD-9899-E8573B298B1C}" type="datetimeFigureOut">
              <a:rPr lang="en-US" smtClean="0"/>
              <a:t>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2851364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ABFB85-2B09-43CD-9899-E8573B298B1C}" type="datetimeFigureOut">
              <a:rPr lang="en-US" smtClean="0"/>
              <a:t>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3080110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4ABFB85-2B09-43CD-9899-E8573B298B1C}" type="datetimeFigureOut">
              <a:rPr lang="en-US" smtClean="0"/>
              <a:t>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1759641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85C9-E928-4643-CA09-DB32EB8A0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9E27F-19F0-6D51-8691-372E623DFF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E24146-553E-967E-D1C2-CC9054D9D142}"/>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5" name="Footer Placeholder 4">
            <a:extLst>
              <a:ext uri="{FF2B5EF4-FFF2-40B4-BE49-F238E27FC236}">
                <a16:creationId xmlns:a16="http://schemas.microsoft.com/office/drawing/2014/main" id="{3FEBBE2E-BEEB-99C3-25FA-23D6059C24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1555E-F988-266E-5C2F-AA323E8C4D7B}"/>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4732763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24ABFB85-2B09-43CD-9899-E8573B298B1C}" type="datetimeFigureOut">
              <a:rPr lang="en-US" smtClean="0"/>
              <a:t>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34922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ABFB85-2B09-43CD-9899-E8573B298B1C}"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65059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ABFB85-2B09-43CD-9899-E8573B298B1C}" type="datetimeFigureOut">
              <a:rPr lang="en-US" smtClean="0"/>
              <a:t>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DF9DFB-A618-4065-9AC2-B4BBCDDB80E5}" type="slidenum">
              <a:rPr lang="en-US" smtClean="0"/>
              <a:t>‹#›</a:t>
            </a:fld>
            <a:endParaRPr lang="en-US"/>
          </a:p>
        </p:txBody>
      </p:sp>
    </p:spTree>
    <p:extLst>
      <p:ext uri="{BB962C8B-B14F-4D97-AF65-F5344CB8AC3E}">
        <p14:creationId xmlns:p14="http://schemas.microsoft.com/office/powerpoint/2010/main" val="1093924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4A2B-B7DF-5EF2-0B9E-C8B49F84A3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F7E5AD-0D2D-202F-386B-E4E2969C9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5273F4-B8F4-6911-4516-B8F0149F24C9}"/>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5" name="Footer Placeholder 4">
            <a:extLst>
              <a:ext uri="{FF2B5EF4-FFF2-40B4-BE49-F238E27FC236}">
                <a16:creationId xmlns:a16="http://schemas.microsoft.com/office/drawing/2014/main" id="{8F4CBA12-2BFB-1DA7-EB5E-0A155B235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1011C-35BF-DD26-5A3E-7538A3F1E812}"/>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4187435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C91B-A015-40CC-DABC-93650DC5CC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F3B197-F098-D64B-E6F3-A742C8100A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6003605-F007-BD67-2B3C-D38D033D2F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202C24-9255-E8E3-E433-580F7EE9616E}"/>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6" name="Footer Placeholder 5">
            <a:extLst>
              <a:ext uri="{FF2B5EF4-FFF2-40B4-BE49-F238E27FC236}">
                <a16:creationId xmlns:a16="http://schemas.microsoft.com/office/drawing/2014/main" id="{96F66620-B161-0699-7852-3529D8FF9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170055-9EDA-6670-8E3A-4054EC9F2924}"/>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2270109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020E-D6C2-88D6-1123-FB43E38DB8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471904-3A70-A520-1A7D-40AE9AFEB6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6E38DD-1691-1BDD-FE64-219D486451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501954-71AC-80DD-32E1-6CBBB80CB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65CEFA-DE7B-5B86-0BA9-3659A8582E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9F3CCB-F1D6-296B-A7AE-F2974233B33B}"/>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8" name="Footer Placeholder 7">
            <a:extLst>
              <a:ext uri="{FF2B5EF4-FFF2-40B4-BE49-F238E27FC236}">
                <a16:creationId xmlns:a16="http://schemas.microsoft.com/office/drawing/2014/main" id="{C2189E1D-B64A-EA27-F8D0-2B989899AA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61FDA-45FE-C9BE-8491-C08F5001B518}"/>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757586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78B1C-FCF3-AB93-A3E6-7F973FC69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5BDABD-730A-8C84-1DE9-EC4BD7481E81}"/>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4" name="Footer Placeholder 3">
            <a:extLst>
              <a:ext uri="{FF2B5EF4-FFF2-40B4-BE49-F238E27FC236}">
                <a16:creationId xmlns:a16="http://schemas.microsoft.com/office/drawing/2014/main" id="{4A4FEDD8-2543-5090-94F0-633E847711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5B6284-4756-056C-0CEB-DA274B5012A5}"/>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3805625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BFA3FC-4EFC-B1BE-C187-C6B4A86B2385}"/>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3" name="Footer Placeholder 2">
            <a:extLst>
              <a:ext uri="{FF2B5EF4-FFF2-40B4-BE49-F238E27FC236}">
                <a16:creationId xmlns:a16="http://schemas.microsoft.com/office/drawing/2014/main" id="{AC29A39C-0936-DC07-2237-F98D8A515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BA551D-11CB-ED5D-C94D-25DC7B1CF1F2}"/>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2041582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F52-BA08-9333-07C5-7945C6F0E7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BB776F-3F5D-E574-7E03-2DB8B1A8FB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23A721-D857-CF43-4290-4D63EAD09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4EC8EB-97FE-FBAF-50E8-BBD94AB3A42A}"/>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6" name="Footer Placeholder 5">
            <a:extLst>
              <a:ext uri="{FF2B5EF4-FFF2-40B4-BE49-F238E27FC236}">
                <a16:creationId xmlns:a16="http://schemas.microsoft.com/office/drawing/2014/main" id="{3541D40D-017D-6AC2-5DF0-AAE576557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F330F0-F192-EB80-1B93-2580D693D18F}"/>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1090345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0E321-DF21-8B1E-5DF5-FA04AEFC84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1B3D23-9AD6-7D56-D795-64A78271C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E20C9B-5034-71B9-530F-183BBA6AE4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4F50F-B6FA-01A7-0966-E1D7132BD3E2}"/>
              </a:ext>
            </a:extLst>
          </p:cNvPr>
          <p:cNvSpPr>
            <a:spLocks noGrp="1"/>
          </p:cNvSpPr>
          <p:nvPr>
            <p:ph type="dt" sz="half" idx="10"/>
          </p:nvPr>
        </p:nvSpPr>
        <p:spPr/>
        <p:txBody>
          <a:bodyPr/>
          <a:lstStyle/>
          <a:p>
            <a:fld id="{C7BE8B8D-A650-4350-A874-9769085C8886}" type="datetimeFigureOut">
              <a:rPr lang="en-US" smtClean="0"/>
              <a:t>1/8/2023</a:t>
            </a:fld>
            <a:endParaRPr lang="en-US"/>
          </a:p>
        </p:txBody>
      </p:sp>
      <p:sp>
        <p:nvSpPr>
          <p:cNvPr id="6" name="Footer Placeholder 5">
            <a:extLst>
              <a:ext uri="{FF2B5EF4-FFF2-40B4-BE49-F238E27FC236}">
                <a16:creationId xmlns:a16="http://schemas.microsoft.com/office/drawing/2014/main" id="{D1D75967-DCF3-32DE-7728-41B8179C6B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ECB47D-12DC-497B-0FF9-09E03CEF2A19}"/>
              </a:ext>
            </a:extLst>
          </p:cNvPr>
          <p:cNvSpPr>
            <a:spLocks noGrp="1"/>
          </p:cNvSpPr>
          <p:nvPr>
            <p:ph type="sldNum" sz="quarter" idx="12"/>
          </p:nvPr>
        </p:nvSpPr>
        <p:spPr/>
        <p:txBody>
          <a:bodyPr/>
          <a:lstStyle/>
          <a:p>
            <a:fld id="{427F36B3-2DC7-45FF-B136-62CFBAF9B4C1}" type="slidenum">
              <a:rPr lang="en-US" smtClean="0"/>
              <a:t>‹#›</a:t>
            </a:fld>
            <a:endParaRPr lang="en-US"/>
          </a:p>
        </p:txBody>
      </p:sp>
    </p:spTree>
    <p:extLst>
      <p:ext uri="{BB962C8B-B14F-4D97-AF65-F5344CB8AC3E}">
        <p14:creationId xmlns:p14="http://schemas.microsoft.com/office/powerpoint/2010/main" val="372624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A1A916-39E6-EDD3-A559-F4814CFB35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457839-A976-ED2F-6BB6-E53BEB326F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70DA01-1AEE-166D-6A8A-DDC935AA99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E8B8D-A650-4350-A874-9769085C8886}" type="datetimeFigureOut">
              <a:rPr lang="en-US" smtClean="0"/>
              <a:t>1/8/2023</a:t>
            </a:fld>
            <a:endParaRPr lang="en-US"/>
          </a:p>
        </p:txBody>
      </p:sp>
      <p:sp>
        <p:nvSpPr>
          <p:cNvPr id="5" name="Footer Placeholder 4">
            <a:extLst>
              <a:ext uri="{FF2B5EF4-FFF2-40B4-BE49-F238E27FC236}">
                <a16:creationId xmlns:a16="http://schemas.microsoft.com/office/drawing/2014/main" id="{1292DAA5-D6D8-B8B9-EC49-7A71BE19E8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3998CD-129C-771E-1939-33F8004B3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F36B3-2DC7-45FF-B136-62CFBAF9B4C1}" type="slidenum">
              <a:rPr lang="en-US" smtClean="0"/>
              <a:t>‹#›</a:t>
            </a:fld>
            <a:endParaRPr lang="en-US"/>
          </a:p>
        </p:txBody>
      </p:sp>
    </p:spTree>
    <p:extLst>
      <p:ext uri="{BB962C8B-B14F-4D97-AF65-F5344CB8AC3E}">
        <p14:creationId xmlns:p14="http://schemas.microsoft.com/office/powerpoint/2010/main" val="400418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4ABFB85-2B09-43CD-9899-E8573B298B1C}" type="datetimeFigureOut">
              <a:rPr lang="en-US" smtClean="0"/>
              <a:t>1/7/2023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47DF9DFB-A618-4065-9AC2-B4BBCDDB80E5}" type="slidenum">
              <a:rPr lang="en-US" smtClean="0"/>
              <a:t>‹#›</a:t>
            </a:fld>
            <a:endParaRPr lang="en-US"/>
          </a:p>
        </p:txBody>
      </p:sp>
    </p:spTree>
    <p:extLst>
      <p:ext uri="{BB962C8B-B14F-4D97-AF65-F5344CB8AC3E}">
        <p14:creationId xmlns:p14="http://schemas.microsoft.com/office/powerpoint/2010/main" val="1747664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B9255E-7DC4-47F9-BC8C-79645EBBB58C}"/>
              </a:ext>
            </a:extLst>
          </p:cNvPr>
          <p:cNvSpPr txBox="1"/>
          <p:nvPr/>
        </p:nvSpPr>
        <p:spPr>
          <a:xfrm>
            <a:off x="740182" y="1701800"/>
            <a:ext cx="10597845"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Sermon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prstClr val="white"/>
                </a:solidFill>
                <a:effectLst/>
                <a:uLnTx/>
                <a:uFillTx/>
                <a:latin typeface="Calibri"/>
                <a:ea typeface="+mn-ea"/>
                <a:cs typeface="+mn-cs"/>
              </a:rPr>
              <a:t>“The Text of the OLD TESTAMENT”</a:t>
            </a: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4800" b="0" i="1"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Calibri"/>
                <a:ea typeface="+mn-ea"/>
                <a:cs typeface="+mn-cs"/>
              </a:rPr>
              <a:t>Jeff Smelser</a:t>
            </a:r>
          </a:p>
        </p:txBody>
      </p:sp>
    </p:spTree>
    <p:extLst>
      <p:ext uri="{BB962C8B-B14F-4D97-AF65-F5344CB8AC3E}">
        <p14:creationId xmlns:p14="http://schemas.microsoft.com/office/powerpoint/2010/main" val="7834962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Carefully Preserved the S</a:t>
            </a:r>
          </a:p>
        </p:txBody>
      </p:sp>
      <p:pic>
        <p:nvPicPr>
          <p:cNvPr id="3" name="Picture 2">
            <a:extLst>
              <a:ext uri="{FF2B5EF4-FFF2-40B4-BE49-F238E27FC236}">
                <a16:creationId xmlns:a16="http://schemas.microsoft.com/office/drawing/2014/main" id="{F4FCBF21-0D23-8390-CA6F-C972061559E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25000" contrast="15000"/>
                    </a14:imgEffect>
                  </a14:imgLayer>
                </a14:imgProps>
              </a:ext>
            </a:extLst>
          </a:blip>
          <a:srcRect t="9014" b="26615"/>
          <a:stretch/>
        </p:blipFill>
        <p:spPr>
          <a:xfrm>
            <a:off x="7559899" y="178407"/>
            <a:ext cx="4376740" cy="6174662"/>
          </a:xfrm>
          <a:prstGeom prst="rect">
            <a:avLst/>
          </a:prstGeom>
          <a:effectLst>
            <a:outerShdw blurRad="50800" dist="165100" dir="13500000" algn="br" rotWithShape="0">
              <a:prstClr val="black">
                <a:alpha val="40000"/>
              </a:prstClr>
            </a:outerShdw>
          </a:effectLst>
        </p:spPr>
      </p:pic>
      <p:sp>
        <p:nvSpPr>
          <p:cNvPr id="4" name="Rectangle 3">
            <a:extLst>
              <a:ext uri="{FF2B5EF4-FFF2-40B4-BE49-F238E27FC236}">
                <a16:creationId xmlns:a16="http://schemas.microsoft.com/office/drawing/2014/main" id="{082D1127-87DF-09E0-145E-03A5F82E00CE}"/>
              </a:ext>
            </a:extLst>
          </p:cNvPr>
          <p:cNvSpPr/>
          <p:nvPr/>
        </p:nvSpPr>
        <p:spPr>
          <a:xfrm>
            <a:off x="9369287" y="4492487"/>
            <a:ext cx="1404730" cy="91439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utoShape 10">
            <a:extLst>
              <a:ext uri="{FF2B5EF4-FFF2-40B4-BE49-F238E27FC236}">
                <a16:creationId xmlns:a16="http://schemas.microsoft.com/office/drawing/2014/main" id="{121E1FDC-595B-93F2-6E82-819DDFCDFEA1}"/>
              </a:ext>
            </a:extLst>
          </p:cNvPr>
          <p:cNvSpPr>
            <a:spLocks noChangeArrowheads="1"/>
          </p:cNvSpPr>
          <p:nvPr/>
        </p:nvSpPr>
        <p:spPr bwMode="auto">
          <a:xfrm>
            <a:off x="5102087" y="5275847"/>
            <a:ext cx="1908313"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Masoretes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p:txBody>
      </p:sp>
    </p:spTree>
    <p:extLst>
      <p:ext uri="{BB962C8B-B14F-4D97-AF65-F5344CB8AC3E}">
        <p14:creationId xmlns:p14="http://schemas.microsoft.com/office/powerpoint/2010/main" val="311765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0">
            <a:extLst>
              <a:ext uri="{FF2B5EF4-FFF2-40B4-BE49-F238E27FC236}">
                <a16:creationId xmlns:a16="http://schemas.microsoft.com/office/drawing/2014/main" id="{6641D239-662B-A299-32EE-F95E1D2D4873}"/>
              </a:ext>
            </a:extLst>
          </p:cNvPr>
          <p:cNvSpPr>
            <a:spLocks noChangeArrowheads="1"/>
          </p:cNvSpPr>
          <p:nvPr/>
        </p:nvSpPr>
        <p:spPr bwMode="auto">
          <a:xfrm>
            <a:off x="5102087" y="5275847"/>
            <a:ext cx="1908313"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Masoretes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Carefully Preserved the scriptures</a:t>
            </a:r>
          </a:p>
        </p:txBody>
      </p:sp>
      <p:pic>
        <p:nvPicPr>
          <p:cNvPr id="3" name="Picture 2">
            <a:extLst>
              <a:ext uri="{FF2B5EF4-FFF2-40B4-BE49-F238E27FC236}">
                <a16:creationId xmlns:a16="http://schemas.microsoft.com/office/drawing/2014/main" id="{F4FCBF21-0D23-8390-CA6F-C972061559E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25000" contrast="15000"/>
                    </a14:imgEffect>
                  </a14:imgLayer>
                </a14:imgProps>
              </a:ext>
            </a:extLst>
          </a:blip>
          <a:srcRect t="9014" b="26615"/>
          <a:stretch/>
        </p:blipFill>
        <p:spPr>
          <a:xfrm>
            <a:off x="7559899" y="178407"/>
            <a:ext cx="4376740" cy="6174662"/>
          </a:xfrm>
          <a:prstGeom prst="rect">
            <a:avLst/>
          </a:prstGeom>
          <a:effectLst>
            <a:outerShdw blurRad="50800" dist="165100" dir="13500000" algn="br" rotWithShape="0">
              <a:prstClr val="black">
                <a:alpha val="40000"/>
              </a:prstClr>
            </a:outerShdw>
          </a:effectLst>
        </p:spPr>
      </p:pic>
      <p:pic>
        <p:nvPicPr>
          <p:cNvPr id="5122" name="Picture 2">
            <a:extLst>
              <a:ext uri="{FF2B5EF4-FFF2-40B4-BE49-F238E27FC236}">
                <a16:creationId xmlns:a16="http://schemas.microsoft.com/office/drawing/2014/main" id="{EBD00005-C502-804C-C909-75B9B7127CE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10000"/>
                    </a14:imgEffect>
                    <a14:imgEffect>
                      <a14:brightnessContrast bright="30000" contrast="15000"/>
                    </a14:imgEffect>
                  </a14:imgLayer>
                </a14:imgProps>
              </a:ext>
              <a:ext uri="{28A0092B-C50C-407E-A947-70E740481C1C}">
                <a14:useLocalDpi xmlns:a14="http://schemas.microsoft.com/office/drawing/2010/main" val="0"/>
              </a:ext>
            </a:extLst>
          </a:blip>
          <a:srcRect t="26280" b="41643"/>
          <a:stretch/>
        </p:blipFill>
        <p:spPr bwMode="auto">
          <a:xfrm>
            <a:off x="7462385" y="2915480"/>
            <a:ext cx="4530526" cy="3185248"/>
          </a:xfrm>
          <a:prstGeom prst="rect">
            <a:avLst/>
          </a:prstGeom>
          <a:noFill/>
          <a:effectLst>
            <a:outerShdw blurRad="50800" dist="1778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DD5370-1781-3EED-1C10-2CD339BD090F}"/>
              </a:ext>
            </a:extLst>
          </p:cNvPr>
          <p:cNvSpPr txBox="1"/>
          <p:nvPr/>
        </p:nvSpPr>
        <p:spPr>
          <a:xfrm>
            <a:off x="2463752" y="3291529"/>
            <a:ext cx="4849541" cy="267765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the number of verses of the book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one thousand and five hundred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and thirty-four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1,534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and its midpoint Genesis 27:40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1"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and paragraphs 605</a:t>
            </a:r>
          </a:p>
        </p:txBody>
      </p:sp>
    </p:spTree>
    <p:extLst>
      <p:ext uri="{BB962C8B-B14F-4D97-AF65-F5344CB8AC3E}">
        <p14:creationId xmlns:p14="http://schemas.microsoft.com/office/powerpoint/2010/main" val="350731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8E7915A-0FE7-2A33-E186-3ECC32B13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748" y="1190715"/>
            <a:ext cx="2450753" cy="28212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Carefully Preserved the Scriptures</a:t>
            </a:r>
          </a:p>
        </p:txBody>
      </p:sp>
      <p:sp>
        <p:nvSpPr>
          <p:cNvPr id="3" name="AutoShape 10">
            <a:extLst>
              <a:ext uri="{FF2B5EF4-FFF2-40B4-BE49-F238E27FC236}">
                <a16:creationId xmlns:a16="http://schemas.microsoft.com/office/drawing/2014/main" id="{15E94CB7-C021-2D3F-06C6-879BFB039E8A}"/>
              </a:ext>
            </a:extLst>
          </p:cNvPr>
          <p:cNvSpPr>
            <a:spLocks noChangeArrowheads="1"/>
          </p:cNvSpPr>
          <p:nvPr/>
        </p:nvSpPr>
        <p:spPr bwMode="auto">
          <a:xfrm>
            <a:off x="5102087" y="5275847"/>
            <a:ext cx="1908313"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Masoretes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4" name="TextBox 3">
            <a:extLst>
              <a:ext uri="{FF2B5EF4-FFF2-40B4-BE49-F238E27FC236}">
                <a16:creationId xmlns:a16="http://schemas.microsoft.com/office/drawing/2014/main" id="{FF9A4CD8-3304-7987-505F-CA69EEB386E2}"/>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TextBox 4">
            <a:extLst>
              <a:ext uri="{FF2B5EF4-FFF2-40B4-BE49-F238E27FC236}">
                <a16:creationId xmlns:a16="http://schemas.microsoft.com/office/drawing/2014/main" id="{6813E94B-42E2-097C-5AF1-01E5DB3AC079}"/>
              </a:ext>
            </a:extLst>
          </p:cNvPr>
          <p:cNvSpPr txBox="1"/>
          <p:nvPr/>
        </p:nvSpPr>
        <p:spPr>
          <a:xfrm rot="17443801">
            <a:off x="6308499" y="40418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1100</a:t>
            </a:r>
          </a:p>
        </p:txBody>
      </p:sp>
      <p:sp>
        <p:nvSpPr>
          <p:cNvPr id="8" name="TextBox 7">
            <a:extLst>
              <a:ext uri="{FF2B5EF4-FFF2-40B4-BE49-F238E27FC236}">
                <a16:creationId xmlns:a16="http://schemas.microsoft.com/office/drawing/2014/main" id="{6138F18E-7991-CC32-F550-735B89355713}"/>
              </a:ext>
            </a:extLst>
          </p:cNvPr>
          <p:cNvSpPr txBox="1"/>
          <p:nvPr/>
        </p:nvSpPr>
        <p:spPr>
          <a:xfrm rot="17310811">
            <a:off x="5543118" y="2172566"/>
            <a:ext cx="255967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Leningrad Codex</a:t>
            </a:r>
          </a:p>
        </p:txBody>
      </p:sp>
      <p:cxnSp>
        <p:nvCxnSpPr>
          <p:cNvPr id="12" name="Straight Arrow Connector 11">
            <a:extLst>
              <a:ext uri="{FF2B5EF4-FFF2-40B4-BE49-F238E27FC236}">
                <a16:creationId xmlns:a16="http://schemas.microsoft.com/office/drawing/2014/main" id="{F368681F-56B9-938A-09A4-F770CC289854}"/>
              </a:ext>
            </a:extLst>
          </p:cNvPr>
          <p:cNvCxnSpPr/>
          <p:nvPr/>
        </p:nvCxnSpPr>
        <p:spPr>
          <a:xfrm flipV="1">
            <a:off x="6590091" y="3830572"/>
            <a:ext cx="0" cy="2528207"/>
          </a:xfrm>
          <a:prstGeom prst="straightConnector1">
            <a:avLst/>
          </a:prstGeom>
          <a:ln w="73025">
            <a:tailEnd type="stealt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A612A9-250E-567C-3F16-56428762D8ED}"/>
              </a:ext>
            </a:extLst>
          </p:cNvPr>
          <p:cNvSpPr txBox="1"/>
          <p:nvPr/>
        </p:nvSpPr>
        <p:spPr>
          <a:xfrm rot="17443801">
            <a:off x="5729380" y="41942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1009</a:t>
            </a:r>
          </a:p>
        </p:txBody>
      </p:sp>
      <p:sp>
        <p:nvSpPr>
          <p:cNvPr id="15" name="TextBox 14">
            <a:extLst>
              <a:ext uri="{FF2B5EF4-FFF2-40B4-BE49-F238E27FC236}">
                <a16:creationId xmlns:a16="http://schemas.microsoft.com/office/drawing/2014/main" id="{2086ABF6-77FD-15DF-A745-2017D90F6539}"/>
              </a:ext>
            </a:extLst>
          </p:cNvPr>
          <p:cNvSpPr txBox="1"/>
          <p:nvPr/>
        </p:nvSpPr>
        <p:spPr>
          <a:xfrm>
            <a:off x="7831815" y="1219199"/>
            <a:ext cx="22710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Eras Bold ITC" panose="020B0907030504020204" pitchFamily="34" charset="0"/>
                <a:ea typeface="+mn-ea"/>
                <a:cs typeface="+mn-cs"/>
              </a:rPr>
              <a:t>“the oldest dated manuscript of the complete Hebrew Bible”</a:t>
            </a:r>
          </a:p>
        </p:txBody>
      </p:sp>
    </p:spTree>
    <p:extLst>
      <p:ext uri="{BB962C8B-B14F-4D97-AF65-F5344CB8AC3E}">
        <p14:creationId xmlns:p14="http://schemas.microsoft.com/office/powerpoint/2010/main" val="179455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0DD4E649-52CE-E88E-FA79-F4D81E597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370" y="1197343"/>
            <a:ext cx="2450753" cy="28212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54CD301-0A63-B130-32CA-93FC0D8D642A}"/>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brightnessContrast bright="30000" contrast="40000"/>
                    </a14:imgEffect>
                  </a14:imgLayer>
                </a14:imgProps>
              </a:ext>
              <a:ext uri="{28A0092B-C50C-407E-A947-70E740481C1C}">
                <a14:useLocalDpi xmlns:a14="http://schemas.microsoft.com/office/drawing/2010/main" val="0"/>
              </a:ext>
            </a:extLst>
          </a:blip>
          <a:srcRect t="6163" b="28754"/>
          <a:stretch/>
        </p:blipFill>
        <p:spPr bwMode="auto">
          <a:xfrm>
            <a:off x="9796500" y="1020603"/>
            <a:ext cx="2228711" cy="31792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2C9AF13-5F25-108D-1323-A767BD66A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748" y="1190715"/>
            <a:ext cx="2450753" cy="28212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Carefully Preserved the Scriptures</a:t>
            </a:r>
          </a:p>
        </p:txBody>
      </p:sp>
      <p:sp>
        <p:nvSpPr>
          <p:cNvPr id="3" name="AutoShape 10">
            <a:extLst>
              <a:ext uri="{FF2B5EF4-FFF2-40B4-BE49-F238E27FC236}">
                <a16:creationId xmlns:a16="http://schemas.microsoft.com/office/drawing/2014/main" id="{15E94CB7-C021-2D3F-06C6-879BFB039E8A}"/>
              </a:ext>
            </a:extLst>
          </p:cNvPr>
          <p:cNvSpPr>
            <a:spLocks noChangeArrowheads="1"/>
          </p:cNvSpPr>
          <p:nvPr/>
        </p:nvSpPr>
        <p:spPr bwMode="auto">
          <a:xfrm>
            <a:off x="5102087" y="5275847"/>
            <a:ext cx="1908313"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Masoretes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4" name="TextBox 3">
            <a:extLst>
              <a:ext uri="{FF2B5EF4-FFF2-40B4-BE49-F238E27FC236}">
                <a16:creationId xmlns:a16="http://schemas.microsoft.com/office/drawing/2014/main" id="{FF9A4CD8-3304-7987-505F-CA69EEB386E2}"/>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TextBox 4">
            <a:extLst>
              <a:ext uri="{FF2B5EF4-FFF2-40B4-BE49-F238E27FC236}">
                <a16:creationId xmlns:a16="http://schemas.microsoft.com/office/drawing/2014/main" id="{6813E94B-42E2-097C-5AF1-01E5DB3AC079}"/>
              </a:ext>
            </a:extLst>
          </p:cNvPr>
          <p:cNvSpPr txBox="1"/>
          <p:nvPr/>
        </p:nvSpPr>
        <p:spPr>
          <a:xfrm rot="17443801">
            <a:off x="6308499" y="40418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1100</a:t>
            </a:r>
          </a:p>
        </p:txBody>
      </p:sp>
      <p:sp>
        <p:nvSpPr>
          <p:cNvPr id="8" name="TextBox 7">
            <a:extLst>
              <a:ext uri="{FF2B5EF4-FFF2-40B4-BE49-F238E27FC236}">
                <a16:creationId xmlns:a16="http://schemas.microsoft.com/office/drawing/2014/main" id="{6138F18E-7991-CC32-F550-735B89355713}"/>
              </a:ext>
            </a:extLst>
          </p:cNvPr>
          <p:cNvSpPr txBox="1"/>
          <p:nvPr/>
        </p:nvSpPr>
        <p:spPr>
          <a:xfrm rot="17310811">
            <a:off x="5543118" y="2172566"/>
            <a:ext cx="255967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Leningrad Codex</a:t>
            </a:r>
          </a:p>
        </p:txBody>
      </p:sp>
      <p:cxnSp>
        <p:nvCxnSpPr>
          <p:cNvPr id="12" name="Straight Arrow Connector 11">
            <a:extLst>
              <a:ext uri="{FF2B5EF4-FFF2-40B4-BE49-F238E27FC236}">
                <a16:creationId xmlns:a16="http://schemas.microsoft.com/office/drawing/2014/main" id="{F368681F-56B9-938A-09A4-F770CC289854}"/>
              </a:ext>
            </a:extLst>
          </p:cNvPr>
          <p:cNvCxnSpPr/>
          <p:nvPr/>
        </p:nvCxnSpPr>
        <p:spPr>
          <a:xfrm flipV="1">
            <a:off x="6590091" y="3830572"/>
            <a:ext cx="0" cy="2528207"/>
          </a:xfrm>
          <a:prstGeom prst="straightConnector1">
            <a:avLst/>
          </a:prstGeom>
          <a:ln w="73025">
            <a:tailEnd type="stealt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A612A9-250E-567C-3F16-56428762D8ED}"/>
              </a:ext>
            </a:extLst>
          </p:cNvPr>
          <p:cNvSpPr txBox="1"/>
          <p:nvPr/>
        </p:nvSpPr>
        <p:spPr>
          <a:xfrm rot="17443801">
            <a:off x="5729380" y="41942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1009</a:t>
            </a:r>
          </a:p>
        </p:txBody>
      </p:sp>
      <p:sp>
        <p:nvSpPr>
          <p:cNvPr id="7" name="Arrow: Right 6">
            <a:extLst>
              <a:ext uri="{FF2B5EF4-FFF2-40B4-BE49-F238E27FC236}">
                <a16:creationId xmlns:a16="http://schemas.microsoft.com/office/drawing/2014/main" id="{E1AE0AF2-6088-8543-C6BC-1D7463140249}"/>
              </a:ext>
            </a:extLst>
          </p:cNvPr>
          <p:cNvSpPr/>
          <p:nvPr/>
        </p:nvSpPr>
        <p:spPr>
          <a:xfrm>
            <a:off x="7010400" y="2014370"/>
            <a:ext cx="2928552" cy="1468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41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0 L 0.25 0 E" pathEditMode="relative" ptsTypes="">
                                      <p:cBhvr>
                                        <p:cTn id="6" dur="2000" fill="hold"/>
                                        <p:tgtEl>
                                          <p:spTgt spid="10"/>
                                        </p:tgtEl>
                                        <p:attrNameLst>
                                          <p:attrName>ppt_x</p:attrName>
                                          <p:attrName>ppt_y</p:attrName>
                                        </p:attrNameLst>
                                      </p:cBhvr>
                                    </p:animMotion>
                                  </p:childTnLst>
                                </p:cTn>
                              </p:par>
                              <p:par>
                                <p:cTn id="7" presetID="10" presetClass="exit" presetSubtype="0" fill="hold" nodeType="withEffect">
                                  <p:stCondLst>
                                    <p:cond delay="0"/>
                                  </p:stCondLst>
                                  <p:childTnLst>
                                    <p:animEffect transition="out" filter="fade">
                                      <p:cBhvr>
                                        <p:cTn id="8" dur="2000"/>
                                        <p:tgtEl>
                                          <p:spTgt spid="10"/>
                                        </p:tgtEl>
                                      </p:cBhvr>
                                    </p:animEffect>
                                    <p:set>
                                      <p:cBhvr>
                                        <p:cTn id="9" dur="1" fill="hold">
                                          <p:stCondLst>
                                            <p:cond delay="1999"/>
                                          </p:stCondLst>
                                        </p:cTn>
                                        <p:tgtEl>
                                          <p:spTgt spid="10"/>
                                        </p:tgtEl>
                                        <p:attrNameLst>
                                          <p:attrName>style.visibility</p:attrName>
                                        </p:attrNameLst>
                                      </p:cBhvr>
                                      <p:to>
                                        <p:strVal val="hidden"/>
                                      </p:to>
                                    </p:set>
                                  </p:childTnLst>
                                </p:cTn>
                              </p:par>
                              <p:par>
                                <p:cTn id="10" presetID="1" presetClass="entr" presetSubtype="0" fill="hold" nodeType="withEffect">
                                  <p:stCondLst>
                                    <p:cond delay="500"/>
                                  </p:stCondLst>
                                  <p:childTnLst>
                                    <p:set>
                                      <p:cBhvr>
                                        <p:cTn id="11" dur="1" fill="hold">
                                          <p:stCondLst>
                                            <p:cond delay="0"/>
                                          </p:stCondLst>
                                        </p:cTn>
                                        <p:tgtEl>
                                          <p:spTgt spid="2050"/>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421E829-7C5D-57AE-C870-095F88E789C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t="9432" b="26866"/>
          <a:stretch/>
        </p:blipFill>
        <p:spPr bwMode="auto">
          <a:xfrm rot="16200000">
            <a:off x="8772150" y="612130"/>
            <a:ext cx="2821216" cy="39389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2C9AF13-5F25-108D-1323-A767BD66A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2748" y="1190715"/>
            <a:ext cx="2450753" cy="28212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Carefully Preserved the Scriptures</a:t>
            </a:r>
          </a:p>
        </p:txBody>
      </p:sp>
      <p:sp>
        <p:nvSpPr>
          <p:cNvPr id="3" name="AutoShape 10">
            <a:extLst>
              <a:ext uri="{FF2B5EF4-FFF2-40B4-BE49-F238E27FC236}">
                <a16:creationId xmlns:a16="http://schemas.microsoft.com/office/drawing/2014/main" id="{15E94CB7-C021-2D3F-06C6-879BFB039E8A}"/>
              </a:ext>
            </a:extLst>
          </p:cNvPr>
          <p:cNvSpPr>
            <a:spLocks noChangeArrowheads="1"/>
          </p:cNvSpPr>
          <p:nvPr/>
        </p:nvSpPr>
        <p:spPr bwMode="auto">
          <a:xfrm>
            <a:off x="5102087" y="5275847"/>
            <a:ext cx="1908313"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Masoretes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4" name="TextBox 3">
            <a:extLst>
              <a:ext uri="{FF2B5EF4-FFF2-40B4-BE49-F238E27FC236}">
                <a16:creationId xmlns:a16="http://schemas.microsoft.com/office/drawing/2014/main" id="{FF9A4CD8-3304-7987-505F-CA69EEB386E2}"/>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TextBox 4">
            <a:extLst>
              <a:ext uri="{FF2B5EF4-FFF2-40B4-BE49-F238E27FC236}">
                <a16:creationId xmlns:a16="http://schemas.microsoft.com/office/drawing/2014/main" id="{6813E94B-42E2-097C-5AF1-01E5DB3AC079}"/>
              </a:ext>
            </a:extLst>
          </p:cNvPr>
          <p:cNvSpPr txBox="1"/>
          <p:nvPr/>
        </p:nvSpPr>
        <p:spPr>
          <a:xfrm rot="17443801">
            <a:off x="6308499" y="40418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1100</a:t>
            </a:r>
          </a:p>
        </p:txBody>
      </p:sp>
      <p:sp>
        <p:nvSpPr>
          <p:cNvPr id="8" name="TextBox 7">
            <a:extLst>
              <a:ext uri="{FF2B5EF4-FFF2-40B4-BE49-F238E27FC236}">
                <a16:creationId xmlns:a16="http://schemas.microsoft.com/office/drawing/2014/main" id="{6138F18E-7991-CC32-F550-735B89355713}"/>
              </a:ext>
            </a:extLst>
          </p:cNvPr>
          <p:cNvSpPr txBox="1"/>
          <p:nvPr/>
        </p:nvSpPr>
        <p:spPr>
          <a:xfrm rot="17310811">
            <a:off x="5543118" y="2172566"/>
            <a:ext cx="255967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Leningrad Codex</a:t>
            </a:r>
          </a:p>
        </p:txBody>
      </p:sp>
      <p:cxnSp>
        <p:nvCxnSpPr>
          <p:cNvPr id="12" name="Straight Arrow Connector 11">
            <a:extLst>
              <a:ext uri="{FF2B5EF4-FFF2-40B4-BE49-F238E27FC236}">
                <a16:creationId xmlns:a16="http://schemas.microsoft.com/office/drawing/2014/main" id="{F368681F-56B9-938A-09A4-F770CC289854}"/>
              </a:ext>
            </a:extLst>
          </p:cNvPr>
          <p:cNvCxnSpPr/>
          <p:nvPr/>
        </p:nvCxnSpPr>
        <p:spPr>
          <a:xfrm flipV="1">
            <a:off x="6590091" y="3830572"/>
            <a:ext cx="0" cy="2528207"/>
          </a:xfrm>
          <a:prstGeom prst="straightConnector1">
            <a:avLst/>
          </a:prstGeom>
          <a:ln w="73025">
            <a:tailEnd type="stealt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A612A9-250E-567C-3F16-56428762D8ED}"/>
              </a:ext>
            </a:extLst>
          </p:cNvPr>
          <p:cNvSpPr txBox="1"/>
          <p:nvPr/>
        </p:nvSpPr>
        <p:spPr>
          <a:xfrm rot="17443801">
            <a:off x="5729380" y="41942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1009</a:t>
            </a:r>
          </a:p>
        </p:txBody>
      </p:sp>
      <p:sp>
        <p:nvSpPr>
          <p:cNvPr id="7" name="Arrow: Right 6">
            <a:extLst>
              <a:ext uri="{FF2B5EF4-FFF2-40B4-BE49-F238E27FC236}">
                <a16:creationId xmlns:a16="http://schemas.microsoft.com/office/drawing/2014/main" id="{E1AE0AF2-6088-8543-C6BC-1D7463140249}"/>
              </a:ext>
            </a:extLst>
          </p:cNvPr>
          <p:cNvSpPr/>
          <p:nvPr/>
        </p:nvSpPr>
        <p:spPr>
          <a:xfrm>
            <a:off x="7010400" y="2014370"/>
            <a:ext cx="2928552" cy="1468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34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B421E829-7C5D-57AE-C870-095F88E789C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t="9432" b="26866"/>
          <a:stretch/>
        </p:blipFill>
        <p:spPr bwMode="auto">
          <a:xfrm rot="16200000">
            <a:off x="8772150" y="612130"/>
            <a:ext cx="2821216" cy="39389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2C9AF13-5F25-108D-1323-A767BD66A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2748" y="1190715"/>
            <a:ext cx="2450753" cy="28212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Carefully Preserved the Scriptures</a:t>
            </a:r>
          </a:p>
        </p:txBody>
      </p:sp>
      <p:sp>
        <p:nvSpPr>
          <p:cNvPr id="3" name="AutoShape 10">
            <a:extLst>
              <a:ext uri="{FF2B5EF4-FFF2-40B4-BE49-F238E27FC236}">
                <a16:creationId xmlns:a16="http://schemas.microsoft.com/office/drawing/2014/main" id="{15E94CB7-C021-2D3F-06C6-879BFB039E8A}"/>
              </a:ext>
            </a:extLst>
          </p:cNvPr>
          <p:cNvSpPr>
            <a:spLocks noChangeArrowheads="1"/>
          </p:cNvSpPr>
          <p:nvPr/>
        </p:nvSpPr>
        <p:spPr bwMode="auto">
          <a:xfrm>
            <a:off x="5102087" y="5275847"/>
            <a:ext cx="1908313"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Masoretes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4" name="TextBox 3">
            <a:extLst>
              <a:ext uri="{FF2B5EF4-FFF2-40B4-BE49-F238E27FC236}">
                <a16:creationId xmlns:a16="http://schemas.microsoft.com/office/drawing/2014/main" id="{FF9A4CD8-3304-7987-505F-CA69EEB386E2}"/>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TextBox 4">
            <a:extLst>
              <a:ext uri="{FF2B5EF4-FFF2-40B4-BE49-F238E27FC236}">
                <a16:creationId xmlns:a16="http://schemas.microsoft.com/office/drawing/2014/main" id="{6813E94B-42E2-097C-5AF1-01E5DB3AC079}"/>
              </a:ext>
            </a:extLst>
          </p:cNvPr>
          <p:cNvSpPr txBox="1"/>
          <p:nvPr/>
        </p:nvSpPr>
        <p:spPr>
          <a:xfrm rot="17443801">
            <a:off x="6308499" y="40418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1100</a:t>
            </a:r>
          </a:p>
        </p:txBody>
      </p:sp>
      <p:sp>
        <p:nvSpPr>
          <p:cNvPr id="8" name="TextBox 7">
            <a:extLst>
              <a:ext uri="{FF2B5EF4-FFF2-40B4-BE49-F238E27FC236}">
                <a16:creationId xmlns:a16="http://schemas.microsoft.com/office/drawing/2014/main" id="{6138F18E-7991-CC32-F550-735B89355713}"/>
              </a:ext>
            </a:extLst>
          </p:cNvPr>
          <p:cNvSpPr txBox="1"/>
          <p:nvPr/>
        </p:nvSpPr>
        <p:spPr>
          <a:xfrm rot="17310811">
            <a:off x="5543118" y="2172566"/>
            <a:ext cx="255967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Leningrad Codex</a:t>
            </a:r>
          </a:p>
        </p:txBody>
      </p:sp>
      <p:cxnSp>
        <p:nvCxnSpPr>
          <p:cNvPr id="12" name="Straight Arrow Connector 11">
            <a:extLst>
              <a:ext uri="{FF2B5EF4-FFF2-40B4-BE49-F238E27FC236}">
                <a16:creationId xmlns:a16="http://schemas.microsoft.com/office/drawing/2014/main" id="{F368681F-56B9-938A-09A4-F770CC289854}"/>
              </a:ext>
            </a:extLst>
          </p:cNvPr>
          <p:cNvCxnSpPr/>
          <p:nvPr/>
        </p:nvCxnSpPr>
        <p:spPr>
          <a:xfrm flipV="1">
            <a:off x="6590091" y="3830572"/>
            <a:ext cx="0" cy="2528207"/>
          </a:xfrm>
          <a:prstGeom prst="straightConnector1">
            <a:avLst/>
          </a:prstGeom>
          <a:ln w="73025">
            <a:tailEnd type="stealt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8A612A9-250E-567C-3F16-56428762D8ED}"/>
              </a:ext>
            </a:extLst>
          </p:cNvPr>
          <p:cNvSpPr txBox="1"/>
          <p:nvPr/>
        </p:nvSpPr>
        <p:spPr>
          <a:xfrm rot="17443801">
            <a:off x="5729380" y="41942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1009</a:t>
            </a:r>
          </a:p>
        </p:txBody>
      </p:sp>
      <p:sp>
        <p:nvSpPr>
          <p:cNvPr id="7" name="Arrow: Right 6">
            <a:extLst>
              <a:ext uri="{FF2B5EF4-FFF2-40B4-BE49-F238E27FC236}">
                <a16:creationId xmlns:a16="http://schemas.microsoft.com/office/drawing/2014/main" id="{E1AE0AF2-6088-8543-C6BC-1D7463140249}"/>
              </a:ext>
            </a:extLst>
          </p:cNvPr>
          <p:cNvSpPr/>
          <p:nvPr/>
        </p:nvSpPr>
        <p:spPr>
          <a:xfrm>
            <a:off x="7010400" y="2014370"/>
            <a:ext cx="2928552" cy="1468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EB810C8-6775-8F31-3579-7400223B337D}"/>
              </a:ext>
            </a:extLst>
          </p:cNvPr>
          <p:cNvSpPr txBox="1"/>
          <p:nvPr/>
        </p:nvSpPr>
        <p:spPr>
          <a:xfrm>
            <a:off x="4992403" y="4629728"/>
            <a:ext cx="7190218"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Essentially No Change	     ]</a:t>
            </a:r>
          </a:p>
        </p:txBody>
      </p:sp>
      <p:sp>
        <p:nvSpPr>
          <p:cNvPr id="11" name="TextBox 10">
            <a:extLst>
              <a:ext uri="{FF2B5EF4-FFF2-40B4-BE49-F238E27FC236}">
                <a16:creationId xmlns:a16="http://schemas.microsoft.com/office/drawing/2014/main" id="{2A5B8258-BED6-B683-AE75-7BBB33394A6B}"/>
              </a:ext>
            </a:extLst>
          </p:cNvPr>
          <p:cNvSpPr txBox="1"/>
          <p:nvPr/>
        </p:nvSpPr>
        <p:spPr>
          <a:xfrm>
            <a:off x="1043168" y="4627384"/>
            <a:ext cx="4028661" cy="646331"/>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		  ]</a:t>
            </a:r>
          </a:p>
        </p:txBody>
      </p:sp>
    </p:spTree>
    <p:extLst>
      <p:ext uri="{BB962C8B-B14F-4D97-AF65-F5344CB8AC3E}">
        <p14:creationId xmlns:p14="http://schemas.microsoft.com/office/powerpoint/2010/main" val="6630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740B43-0D9C-DDE8-29FF-3AD57C549BFF}"/>
              </a:ext>
            </a:extLst>
          </p:cNvPr>
          <p:cNvSpPr txBox="1"/>
          <p:nvPr/>
        </p:nvSpPr>
        <p:spPr>
          <a:xfrm>
            <a:off x="4992403" y="4629728"/>
            <a:ext cx="7190218"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Essentially No Change	     ]</a:t>
            </a:r>
          </a:p>
        </p:txBody>
      </p:sp>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7080534"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9" name="TextBox 8">
            <a:extLst>
              <a:ext uri="{FF2B5EF4-FFF2-40B4-BE49-F238E27FC236}">
                <a16:creationId xmlns:a16="http://schemas.microsoft.com/office/drawing/2014/main" id="{766231E7-AD04-4201-DC56-BA389672580F}"/>
              </a:ext>
            </a:extLst>
          </p:cNvPr>
          <p:cNvSpPr txBox="1"/>
          <p:nvPr/>
        </p:nvSpPr>
        <p:spPr>
          <a:xfrm>
            <a:off x="1043168" y="4627384"/>
            <a:ext cx="4028661" cy="646331"/>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		  ]</a:t>
            </a:r>
          </a:p>
        </p:txBody>
      </p:sp>
    </p:spTree>
    <p:extLst>
      <p:ext uri="{BB962C8B-B14F-4D97-AF65-F5344CB8AC3E}">
        <p14:creationId xmlns:p14="http://schemas.microsoft.com/office/powerpoint/2010/main" val="59066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077593" y="191069"/>
            <a:ext cx="10031106"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Quotations, Ancient Translations, Dead Sea Scrolls, attest to the text in ancient times</a:t>
            </a:r>
          </a:p>
        </p:txBody>
      </p:sp>
      <p:sp>
        <p:nvSpPr>
          <p:cNvPr id="11" name="TextBox 10">
            <a:extLst>
              <a:ext uri="{FF2B5EF4-FFF2-40B4-BE49-F238E27FC236}">
                <a16:creationId xmlns:a16="http://schemas.microsoft.com/office/drawing/2014/main" id="{2A5B8258-BED6-B683-AE75-7BBB33394A6B}"/>
              </a:ext>
            </a:extLst>
          </p:cNvPr>
          <p:cNvSpPr txBox="1"/>
          <p:nvPr/>
        </p:nvSpPr>
        <p:spPr>
          <a:xfrm>
            <a:off x="1043168" y="4627384"/>
            <a:ext cx="4028661" cy="646331"/>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		  ]</a:t>
            </a:r>
          </a:p>
        </p:txBody>
      </p:sp>
      <p:sp>
        <p:nvSpPr>
          <p:cNvPr id="15" name="TextBox 14">
            <a:extLst>
              <a:ext uri="{FF2B5EF4-FFF2-40B4-BE49-F238E27FC236}">
                <a16:creationId xmlns:a16="http://schemas.microsoft.com/office/drawing/2014/main" id="{262DDA33-2D5F-CF46-90BA-F7C436DD763C}"/>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Tree>
    <p:extLst>
      <p:ext uri="{BB962C8B-B14F-4D97-AF65-F5344CB8AC3E}">
        <p14:creationId xmlns:p14="http://schemas.microsoft.com/office/powerpoint/2010/main" val="33706859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E66880-34D5-AA63-0066-300F6F864FC5}"/>
              </a:ext>
            </a:extLst>
          </p:cNvPr>
          <p:cNvSpPr txBox="1"/>
          <p:nvPr/>
        </p:nvSpPr>
        <p:spPr>
          <a:xfrm>
            <a:off x="1077593" y="191069"/>
            <a:ext cx="10031106"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Quotations, Ancient Translations,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Dead Sea Scrolls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attest to the text in ancient times</a:t>
            </a:r>
          </a:p>
        </p:txBody>
      </p:sp>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5B8258-BED6-B683-AE75-7BBB33394A6B}"/>
              </a:ext>
            </a:extLst>
          </p:cNvPr>
          <p:cNvSpPr txBox="1"/>
          <p:nvPr/>
        </p:nvSpPr>
        <p:spPr>
          <a:xfrm>
            <a:off x="1043168" y="4627384"/>
            <a:ext cx="4028661" cy="646331"/>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		  ]</a:t>
            </a:r>
          </a:p>
        </p:txBody>
      </p:sp>
      <p:sp>
        <p:nvSpPr>
          <p:cNvPr id="15" name="TextBox 14">
            <a:extLst>
              <a:ext uri="{FF2B5EF4-FFF2-40B4-BE49-F238E27FC236}">
                <a16:creationId xmlns:a16="http://schemas.microsoft.com/office/drawing/2014/main" id="{262DDA33-2D5F-CF46-90BA-F7C436DD763C}"/>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pic>
        <p:nvPicPr>
          <p:cNvPr id="5" name="Picture 4">
            <a:extLst>
              <a:ext uri="{FF2B5EF4-FFF2-40B4-BE49-F238E27FC236}">
                <a16:creationId xmlns:a16="http://schemas.microsoft.com/office/drawing/2014/main" id="{AB5B7E3B-C4BC-481D-5C7F-BC02A98E43A2}"/>
              </a:ext>
            </a:extLst>
          </p:cNvPr>
          <p:cNvPicPr>
            <a:picLocks noChangeAspect="1"/>
          </p:cNvPicPr>
          <p:nvPr/>
        </p:nvPicPr>
        <p:blipFill rotWithShape="1">
          <a:blip r:embed="rId3"/>
          <a:srcRect r="50937"/>
          <a:stretch/>
        </p:blipFill>
        <p:spPr>
          <a:xfrm>
            <a:off x="459722" y="-45356"/>
            <a:ext cx="6789355" cy="6398420"/>
          </a:xfrm>
          <a:prstGeom prst="rect">
            <a:avLst/>
          </a:prstGeom>
        </p:spPr>
      </p:pic>
      <p:sp>
        <p:nvSpPr>
          <p:cNvPr id="4" name="TextBox 3">
            <a:extLst>
              <a:ext uri="{FF2B5EF4-FFF2-40B4-BE49-F238E27FC236}">
                <a16:creationId xmlns:a16="http://schemas.microsoft.com/office/drawing/2014/main" id="{A72DA31A-67C3-5C32-D588-1FBFD8CDFC38}"/>
              </a:ext>
            </a:extLst>
          </p:cNvPr>
          <p:cNvSpPr txBox="1"/>
          <p:nvPr/>
        </p:nvSpPr>
        <p:spPr>
          <a:xfrm>
            <a:off x="1097280" y="1069081"/>
            <a:ext cx="755905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Discovered in 11 caves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F050E4A1-D8B9-7DBF-BC06-07EEA6D724CA}"/>
              </a:ext>
            </a:extLst>
          </p:cNvPr>
          <p:cNvSpPr/>
          <p:nvPr/>
        </p:nvSpPr>
        <p:spPr>
          <a:xfrm>
            <a:off x="4629010" y="1653856"/>
            <a:ext cx="1207382" cy="23232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299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5B8258-BED6-B683-AE75-7BBB33394A6B}"/>
              </a:ext>
            </a:extLst>
          </p:cNvPr>
          <p:cNvSpPr txBox="1"/>
          <p:nvPr/>
        </p:nvSpPr>
        <p:spPr>
          <a:xfrm>
            <a:off x="1043168" y="4627384"/>
            <a:ext cx="4028661" cy="646331"/>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		  ]</a:t>
            </a:r>
          </a:p>
        </p:txBody>
      </p:sp>
      <p:sp>
        <p:nvSpPr>
          <p:cNvPr id="15" name="TextBox 14">
            <a:extLst>
              <a:ext uri="{FF2B5EF4-FFF2-40B4-BE49-F238E27FC236}">
                <a16:creationId xmlns:a16="http://schemas.microsoft.com/office/drawing/2014/main" id="{262DDA33-2D5F-CF46-90BA-F7C436DD763C}"/>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pic>
        <p:nvPicPr>
          <p:cNvPr id="1030" name="Picture 6">
            <a:extLst>
              <a:ext uri="{FF2B5EF4-FFF2-40B4-BE49-F238E27FC236}">
                <a16:creationId xmlns:a16="http://schemas.microsoft.com/office/drawing/2014/main" id="{AD5D62D7-449A-11CC-045D-AFDB42E78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2A6CD4-14BE-C0A5-3A50-61065C0CF851}"/>
              </a:ext>
            </a:extLst>
          </p:cNvPr>
          <p:cNvSpPr txBox="1"/>
          <p:nvPr/>
        </p:nvSpPr>
        <p:spPr>
          <a:xfrm>
            <a:off x="9154882" y="26726"/>
            <a:ext cx="30371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Dead Sea Scrolls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72DA31A-67C3-5C32-D588-1FBFD8CDFC38}"/>
              </a:ext>
            </a:extLst>
          </p:cNvPr>
          <p:cNvSpPr txBox="1"/>
          <p:nvPr/>
        </p:nvSpPr>
        <p:spPr>
          <a:xfrm>
            <a:off x="1094684" y="1069081"/>
            <a:ext cx="811171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Discovered in 11 caves from 1946 - 1956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981 different manuscripts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40% are Hebrew Scriptures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Every OT book other than Esther and Nehemiah</a:t>
            </a:r>
          </a:p>
        </p:txBody>
      </p:sp>
      <p:graphicFrame>
        <p:nvGraphicFramePr>
          <p:cNvPr id="10" name="Table 11">
            <a:extLst>
              <a:ext uri="{FF2B5EF4-FFF2-40B4-BE49-F238E27FC236}">
                <a16:creationId xmlns:a16="http://schemas.microsoft.com/office/drawing/2014/main" id="{B4A8060B-44DA-EF3A-5CD1-5B86B14D56F0}"/>
              </a:ext>
            </a:extLst>
          </p:cNvPr>
          <p:cNvGraphicFramePr>
            <a:graphicFrameLocks noGrp="1"/>
          </p:cNvGraphicFramePr>
          <p:nvPr/>
        </p:nvGraphicFramePr>
        <p:xfrm>
          <a:off x="4304714" y="736493"/>
          <a:ext cx="7666893" cy="6126480"/>
        </p:xfrm>
        <a:graphic>
          <a:graphicData uri="http://schemas.openxmlformats.org/drawingml/2006/table">
            <a:tbl>
              <a:tblPr firstRow="1" bandRow="1">
                <a:tableStyleId>{5C22544A-7EE6-4342-B048-85BDC9FD1C3A}</a:tableStyleId>
              </a:tblPr>
              <a:tblGrid>
                <a:gridCol w="2307102">
                  <a:extLst>
                    <a:ext uri="{9D8B030D-6E8A-4147-A177-3AD203B41FA5}">
                      <a16:colId xmlns:a16="http://schemas.microsoft.com/office/drawing/2014/main" val="552779314"/>
                    </a:ext>
                  </a:extLst>
                </a:gridCol>
                <a:gridCol w="1050326">
                  <a:extLst>
                    <a:ext uri="{9D8B030D-6E8A-4147-A177-3AD203B41FA5}">
                      <a16:colId xmlns:a16="http://schemas.microsoft.com/office/drawing/2014/main" val="278471829"/>
                    </a:ext>
                  </a:extLst>
                </a:gridCol>
                <a:gridCol w="485897">
                  <a:extLst>
                    <a:ext uri="{9D8B030D-6E8A-4147-A177-3AD203B41FA5}">
                      <a16:colId xmlns:a16="http://schemas.microsoft.com/office/drawing/2014/main" val="3462412079"/>
                    </a:ext>
                  </a:extLst>
                </a:gridCol>
                <a:gridCol w="2670017">
                  <a:extLst>
                    <a:ext uri="{9D8B030D-6E8A-4147-A177-3AD203B41FA5}">
                      <a16:colId xmlns:a16="http://schemas.microsoft.com/office/drawing/2014/main" val="60000453"/>
                    </a:ext>
                  </a:extLst>
                </a:gridCol>
                <a:gridCol w="1153551">
                  <a:extLst>
                    <a:ext uri="{9D8B030D-6E8A-4147-A177-3AD203B41FA5}">
                      <a16:colId xmlns:a16="http://schemas.microsoft.com/office/drawing/2014/main" val="723955607"/>
                    </a:ext>
                  </a:extLst>
                </a:gridCol>
              </a:tblGrid>
              <a:tr h="370840">
                <a:tc>
                  <a:txBody>
                    <a:bodyPr/>
                    <a:lstStyle/>
                    <a:p>
                      <a:pPr algn="ctr"/>
                      <a:endParaRPr lang="en-US" sz="2800" b="1" dirty="0">
                        <a:solidFill>
                          <a:schemeClr val="tx1"/>
                        </a:solidFill>
                      </a:endParaRPr>
                    </a:p>
                    <a:p>
                      <a:pPr algn="ctr"/>
                      <a:r>
                        <a:rPr lang="en-US" sz="2800" b="1" dirty="0">
                          <a:solidFill>
                            <a:schemeClr val="tx1"/>
                          </a:solidFill>
                        </a:rPr>
                        <a:t>Book(s)</a:t>
                      </a:r>
                    </a:p>
                  </a:txBody>
                  <a:tcPr>
                    <a:solidFill>
                      <a:schemeClr val="bg1">
                        <a:lumMod val="85000"/>
                      </a:schemeClr>
                    </a:solidFill>
                  </a:tcPr>
                </a:tc>
                <a:tc>
                  <a:txBody>
                    <a:bodyPr/>
                    <a:lstStyle/>
                    <a:p>
                      <a:pPr algn="ctr"/>
                      <a:r>
                        <a:rPr lang="en-US" sz="2800" b="1" dirty="0">
                          <a:solidFill>
                            <a:schemeClr val="tx1"/>
                          </a:solidFill>
                        </a:rPr>
                        <a:t># of </a:t>
                      </a:r>
                      <a:r>
                        <a:rPr lang="en-US" sz="2800" b="1" dirty="0" err="1">
                          <a:solidFill>
                            <a:schemeClr val="tx1"/>
                          </a:solidFill>
                        </a:rPr>
                        <a:t>mss</a:t>
                      </a:r>
                      <a:endParaRPr lang="en-US" sz="2800" b="1" dirty="0">
                        <a:solidFill>
                          <a:schemeClr val="tx1"/>
                        </a:solidFill>
                      </a:endParaRP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pPr algn="ctr"/>
                      <a:endParaRPr lang="en-US" sz="2800" b="1" dirty="0">
                        <a:solidFill>
                          <a:schemeClr val="tx1"/>
                        </a:solidFill>
                      </a:endParaRPr>
                    </a:p>
                    <a:p>
                      <a:pPr algn="ctr"/>
                      <a:r>
                        <a:rPr lang="en-US" sz="2800" b="1" dirty="0">
                          <a:solidFill>
                            <a:schemeClr val="tx1"/>
                          </a:solidFill>
                        </a:rPr>
                        <a:t>Book(s)</a:t>
                      </a:r>
                    </a:p>
                  </a:txBody>
                  <a:tcPr>
                    <a:solidFill>
                      <a:schemeClr val="bg1">
                        <a:lumMod val="85000"/>
                      </a:schemeClr>
                    </a:solidFill>
                  </a:tcPr>
                </a:tc>
                <a:tc>
                  <a:txBody>
                    <a:bodyPr/>
                    <a:lstStyle/>
                    <a:p>
                      <a:pPr algn="ctr"/>
                      <a:r>
                        <a:rPr lang="en-US" sz="2800" b="1" dirty="0">
                          <a:solidFill>
                            <a:schemeClr val="tx1"/>
                          </a:solidFill>
                        </a:rPr>
                        <a:t># of </a:t>
                      </a:r>
                      <a:r>
                        <a:rPr lang="en-US" sz="2800" b="1" dirty="0" err="1">
                          <a:solidFill>
                            <a:schemeClr val="tx1"/>
                          </a:solidFill>
                        </a:rPr>
                        <a:t>mss</a:t>
                      </a:r>
                      <a:endParaRPr lang="en-US" sz="2800" b="1" dirty="0">
                        <a:solidFill>
                          <a:schemeClr val="tx1"/>
                        </a:solidFill>
                      </a:endParaRPr>
                    </a:p>
                  </a:txBody>
                  <a:tcPr>
                    <a:solidFill>
                      <a:schemeClr val="bg1">
                        <a:lumMod val="85000"/>
                      </a:schemeClr>
                    </a:solidFill>
                  </a:tcPr>
                </a:tc>
                <a:extLst>
                  <a:ext uri="{0D108BD9-81ED-4DB2-BD59-A6C34878D82A}">
                    <a16:rowId xmlns:a16="http://schemas.microsoft.com/office/drawing/2014/main" val="3681023140"/>
                  </a:ext>
                </a:extLst>
              </a:tr>
              <a:tr h="370840">
                <a:tc>
                  <a:txBody>
                    <a:bodyPr/>
                    <a:lstStyle/>
                    <a:p>
                      <a:r>
                        <a:rPr lang="en-US" sz="2800" dirty="0"/>
                        <a:t>Genesis</a:t>
                      </a:r>
                    </a:p>
                  </a:txBody>
                  <a:tcPr>
                    <a:solidFill>
                      <a:schemeClr val="bg1">
                        <a:lumMod val="85000"/>
                      </a:schemeClr>
                    </a:solidFill>
                  </a:tcPr>
                </a:tc>
                <a:tc>
                  <a:txBody>
                    <a:bodyPr/>
                    <a:lstStyle/>
                    <a:p>
                      <a:pPr algn="r"/>
                      <a:r>
                        <a:rPr lang="en-US" sz="2800" dirty="0"/>
                        <a:t>24</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Job</a:t>
                      </a:r>
                    </a:p>
                  </a:txBody>
                  <a:tcPr>
                    <a:solidFill>
                      <a:schemeClr val="bg1">
                        <a:lumMod val="85000"/>
                      </a:schemeClr>
                    </a:solidFill>
                  </a:tcPr>
                </a:tc>
                <a:tc>
                  <a:txBody>
                    <a:bodyPr/>
                    <a:lstStyle/>
                    <a:p>
                      <a:pPr algn="r"/>
                      <a:r>
                        <a:rPr lang="en-US" sz="2800" dirty="0"/>
                        <a:t>6</a:t>
                      </a:r>
                    </a:p>
                  </a:txBody>
                  <a:tcPr>
                    <a:solidFill>
                      <a:schemeClr val="bg1">
                        <a:lumMod val="85000"/>
                      </a:schemeClr>
                    </a:solidFill>
                  </a:tcPr>
                </a:tc>
                <a:extLst>
                  <a:ext uri="{0D108BD9-81ED-4DB2-BD59-A6C34878D82A}">
                    <a16:rowId xmlns:a16="http://schemas.microsoft.com/office/drawing/2014/main" val="2067122354"/>
                  </a:ext>
                </a:extLst>
              </a:tr>
              <a:tr h="370840">
                <a:tc>
                  <a:txBody>
                    <a:bodyPr/>
                    <a:lstStyle/>
                    <a:p>
                      <a:r>
                        <a:rPr lang="en-US" sz="2800" dirty="0"/>
                        <a:t>Exodus</a:t>
                      </a:r>
                    </a:p>
                  </a:txBody>
                  <a:tcPr>
                    <a:solidFill>
                      <a:schemeClr val="bg1">
                        <a:lumMod val="85000"/>
                      </a:schemeClr>
                    </a:solidFill>
                  </a:tcPr>
                </a:tc>
                <a:tc>
                  <a:txBody>
                    <a:bodyPr/>
                    <a:lstStyle/>
                    <a:p>
                      <a:pPr algn="r"/>
                      <a:r>
                        <a:rPr lang="en-US" sz="2800" dirty="0"/>
                        <a:t>18</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Psalms</a:t>
                      </a:r>
                    </a:p>
                  </a:txBody>
                  <a:tcPr>
                    <a:solidFill>
                      <a:schemeClr val="bg1">
                        <a:lumMod val="85000"/>
                      </a:schemeClr>
                    </a:solidFill>
                  </a:tcPr>
                </a:tc>
                <a:tc>
                  <a:txBody>
                    <a:bodyPr/>
                    <a:lstStyle/>
                    <a:p>
                      <a:pPr algn="r"/>
                      <a:r>
                        <a:rPr lang="en-US" sz="2800" dirty="0"/>
                        <a:t>39</a:t>
                      </a:r>
                    </a:p>
                  </a:txBody>
                  <a:tcPr>
                    <a:solidFill>
                      <a:schemeClr val="bg1">
                        <a:lumMod val="85000"/>
                      </a:schemeClr>
                    </a:solidFill>
                  </a:tcPr>
                </a:tc>
                <a:extLst>
                  <a:ext uri="{0D108BD9-81ED-4DB2-BD59-A6C34878D82A}">
                    <a16:rowId xmlns:a16="http://schemas.microsoft.com/office/drawing/2014/main" val="142746095"/>
                  </a:ext>
                </a:extLst>
              </a:tr>
              <a:tr h="370840">
                <a:tc>
                  <a:txBody>
                    <a:bodyPr/>
                    <a:lstStyle/>
                    <a:p>
                      <a:r>
                        <a:rPr lang="en-US" sz="2800" dirty="0"/>
                        <a:t>Leviticus</a:t>
                      </a:r>
                    </a:p>
                  </a:txBody>
                  <a:tcPr>
                    <a:solidFill>
                      <a:schemeClr val="bg1">
                        <a:lumMod val="85000"/>
                      </a:schemeClr>
                    </a:solidFill>
                  </a:tcPr>
                </a:tc>
                <a:tc>
                  <a:txBody>
                    <a:bodyPr/>
                    <a:lstStyle/>
                    <a:p>
                      <a:pPr algn="r"/>
                      <a:r>
                        <a:rPr lang="en-US" sz="2800" dirty="0"/>
                        <a:t>17</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Ecclesiastes</a:t>
                      </a:r>
                    </a:p>
                  </a:txBody>
                  <a:tcPr>
                    <a:solidFill>
                      <a:schemeClr val="bg1">
                        <a:lumMod val="85000"/>
                      </a:schemeClr>
                    </a:solidFill>
                  </a:tcPr>
                </a:tc>
                <a:tc>
                  <a:txBody>
                    <a:bodyPr/>
                    <a:lstStyle/>
                    <a:p>
                      <a:pPr algn="r"/>
                      <a:r>
                        <a:rPr lang="en-US" sz="2800" dirty="0"/>
                        <a:t>2</a:t>
                      </a:r>
                    </a:p>
                  </a:txBody>
                  <a:tcPr>
                    <a:solidFill>
                      <a:schemeClr val="bg1">
                        <a:lumMod val="85000"/>
                      </a:schemeClr>
                    </a:solidFill>
                  </a:tcPr>
                </a:tc>
                <a:extLst>
                  <a:ext uri="{0D108BD9-81ED-4DB2-BD59-A6C34878D82A}">
                    <a16:rowId xmlns:a16="http://schemas.microsoft.com/office/drawing/2014/main" val="3724873250"/>
                  </a:ext>
                </a:extLst>
              </a:tr>
              <a:tr h="360892">
                <a:tc>
                  <a:txBody>
                    <a:bodyPr/>
                    <a:lstStyle/>
                    <a:p>
                      <a:r>
                        <a:rPr lang="en-US" sz="2800" dirty="0"/>
                        <a:t>Numbers</a:t>
                      </a:r>
                    </a:p>
                  </a:txBody>
                  <a:tcPr>
                    <a:solidFill>
                      <a:schemeClr val="bg1">
                        <a:lumMod val="85000"/>
                      </a:schemeClr>
                    </a:solidFill>
                  </a:tcPr>
                </a:tc>
                <a:tc>
                  <a:txBody>
                    <a:bodyPr/>
                    <a:lstStyle/>
                    <a:p>
                      <a:pPr algn="r"/>
                      <a:r>
                        <a:rPr lang="en-US" sz="2800" dirty="0"/>
                        <a:t>11</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Song of Solomon</a:t>
                      </a:r>
                    </a:p>
                  </a:txBody>
                  <a:tcPr>
                    <a:solidFill>
                      <a:schemeClr val="bg1">
                        <a:lumMod val="85000"/>
                      </a:schemeClr>
                    </a:solidFill>
                  </a:tcPr>
                </a:tc>
                <a:tc>
                  <a:txBody>
                    <a:bodyPr/>
                    <a:lstStyle/>
                    <a:p>
                      <a:pPr algn="r"/>
                      <a:r>
                        <a:rPr lang="en-US" sz="2800" dirty="0"/>
                        <a:t>4</a:t>
                      </a:r>
                    </a:p>
                  </a:txBody>
                  <a:tcPr>
                    <a:solidFill>
                      <a:schemeClr val="bg1">
                        <a:lumMod val="85000"/>
                      </a:schemeClr>
                    </a:solidFill>
                  </a:tcPr>
                </a:tc>
                <a:extLst>
                  <a:ext uri="{0D108BD9-81ED-4DB2-BD59-A6C34878D82A}">
                    <a16:rowId xmlns:a16="http://schemas.microsoft.com/office/drawing/2014/main" val="2225286653"/>
                  </a:ext>
                </a:extLst>
              </a:tr>
              <a:tr h="319364">
                <a:tc>
                  <a:txBody>
                    <a:bodyPr/>
                    <a:lstStyle/>
                    <a:p>
                      <a:r>
                        <a:rPr lang="en-US" sz="2800" dirty="0"/>
                        <a:t>Deuteronomy</a:t>
                      </a:r>
                    </a:p>
                  </a:txBody>
                  <a:tcPr>
                    <a:solidFill>
                      <a:schemeClr val="bg1">
                        <a:lumMod val="85000"/>
                      </a:schemeClr>
                    </a:solidFill>
                  </a:tcPr>
                </a:tc>
                <a:tc>
                  <a:txBody>
                    <a:bodyPr/>
                    <a:lstStyle/>
                    <a:p>
                      <a:pPr algn="r"/>
                      <a:r>
                        <a:rPr lang="en-US" sz="2800" dirty="0"/>
                        <a:t>33</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Isaiah</a:t>
                      </a:r>
                    </a:p>
                  </a:txBody>
                  <a:tcPr>
                    <a:solidFill>
                      <a:schemeClr val="bg1">
                        <a:lumMod val="85000"/>
                      </a:schemeClr>
                    </a:solidFill>
                  </a:tcPr>
                </a:tc>
                <a:tc>
                  <a:txBody>
                    <a:bodyPr/>
                    <a:lstStyle/>
                    <a:p>
                      <a:pPr algn="r"/>
                      <a:r>
                        <a:rPr lang="en-US" sz="2800" dirty="0"/>
                        <a:t>22</a:t>
                      </a:r>
                    </a:p>
                  </a:txBody>
                  <a:tcPr>
                    <a:solidFill>
                      <a:schemeClr val="bg1">
                        <a:lumMod val="85000"/>
                      </a:schemeClr>
                    </a:solidFill>
                  </a:tcPr>
                </a:tc>
                <a:extLst>
                  <a:ext uri="{0D108BD9-81ED-4DB2-BD59-A6C34878D82A}">
                    <a16:rowId xmlns:a16="http://schemas.microsoft.com/office/drawing/2014/main" val="585630680"/>
                  </a:ext>
                </a:extLst>
              </a:tr>
              <a:tr h="370840">
                <a:tc>
                  <a:txBody>
                    <a:bodyPr/>
                    <a:lstStyle/>
                    <a:p>
                      <a:r>
                        <a:rPr lang="en-US" sz="2800" dirty="0"/>
                        <a:t>Joshua</a:t>
                      </a:r>
                    </a:p>
                  </a:txBody>
                  <a:tcPr>
                    <a:solidFill>
                      <a:schemeClr val="bg1">
                        <a:lumMod val="85000"/>
                      </a:schemeClr>
                    </a:solidFill>
                  </a:tcPr>
                </a:tc>
                <a:tc>
                  <a:txBody>
                    <a:bodyPr/>
                    <a:lstStyle/>
                    <a:p>
                      <a:pPr algn="r"/>
                      <a:r>
                        <a:rPr lang="en-US" sz="2800" dirty="0"/>
                        <a:t>2</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Jeremiah</a:t>
                      </a:r>
                    </a:p>
                  </a:txBody>
                  <a:tcPr>
                    <a:solidFill>
                      <a:schemeClr val="bg1">
                        <a:lumMod val="85000"/>
                      </a:schemeClr>
                    </a:solidFill>
                  </a:tcPr>
                </a:tc>
                <a:tc>
                  <a:txBody>
                    <a:bodyPr/>
                    <a:lstStyle/>
                    <a:p>
                      <a:pPr algn="r"/>
                      <a:r>
                        <a:rPr lang="en-US" sz="2800" dirty="0"/>
                        <a:t>6</a:t>
                      </a:r>
                    </a:p>
                  </a:txBody>
                  <a:tcPr>
                    <a:solidFill>
                      <a:schemeClr val="bg1">
                        <a:lumMod val="85000"/>
                      </a:schemeClr>
                    </a:solidFill>
                  </a:tcPr>
                </a:tc>
                <a:extLst>
                  <a:ext uri="{0D108BD9-81ED-4DB2-BD59-A6C34878D82A}">
                    <a16:rowId xmlns:a16="http://schemas.microsoft.com/office/drawing/2014/main" val="1823345184"/>
                  </a:ext>
                </a:extLst>
              </a:tr>
              <a:tr h="185420">
                <a:tc>
                  <a:txBody>
                    <a:bodyPr/>
                    <a:lstStyle/>
                    <a:p>
                      <a:r>
                        <a:rPr lang="en-US" sz="2800" dirty="0"/>
                        <a:t>Judges</a:t>
                      </a:r>
                    </a:p>
                  </a:txBody>
                  <a:tcPr>
                    <a:solidFill>
                      <a:schemeClr val="bg1">
                        <a:lumMod val="85000"/>
                      </a:schemeClr>
                    </a:solidFill>
                  </a:tcPr>
                </a:tc>
                <a:tc>
                  <a:txBody>
                    <a:bodyPr/>
                    <a:lstStyle/>
                    <a:p>
                      <a:pPr algn="r"/>
                      <a:r>
                        <a:rPr lang="en-US" sz="2800" dirty="0"/>
                        <a:t>4</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Lamentations</a:t>
                      </a:r>
                    </a:p>
                  </a:txBody>
                  <a:tcPr>
                    <a:solidFill>
                      <a:schemeClr val="bg1">
                        <a:lumMod val="85000"/>
                      </a:schemeClr>
                    </a:solidFill>
                  </a:tcPr>
                </a:tc>
                <a:tc>
                  <a:txBody>
                    <a:bodyPr/>
                    <a:lstStyle/>
                    <a:p>
                      <a:pPr algn="r"/>
                      <a:r>
                        <a:rPr lang="en-US" sz="2800" dirty="0"/>
                        <a:t>4</a:t>
                      </a:r>
                    </a:p>
                  </a:txBody>
                  <a:tcPr>
                    <a:solidFill>
                      <a:schemeClr val="bg1">
                        <a:lumMod val="85000"/>
                      </a:schemeClr>
                    </a:solidFill>
                  </a:tcPr>
                </a:tc>
                <a:extLst>
                  <a:ext uri="{0D108BD9-81ED-4DB2-BD59-A6C34878D82A}">
                    <a16:rowId xmlns:a16="http://schemas.microsoft.com/office/drawing/2014/main" val="3770845627"/>
                  </a:ext>
                </a:extLst>
              </a:tr>
              <a:tr h="0">
                <a:tc>
                  <a:txBody>
                    <a:bodyPr/>
                    <a:lstStyle/>
                    <a:p>
                      <a:r>
                        <a:rPr lang="en-US" sz="2800" dirty="0"/>
                        <a:t>Ruth</a:t>
                      </a:r>
                    </a:p>
                  </a:txBody>
                  <a:tcPr>
                    <a:solidFill>
                      <a:schemeClr val="bg1">
                        <a:lumMod val="85000"/>
                      </a:schemeClr>
                    </a:solidFill>
                  </a:tcPr>
                </a:tc>
                <a:tc>
                  <a:txBody>
                    <a:bodyPr/>
                    <a:lstStyle/>
                    <a:p>
                      <a:pPr algn="r"/>
                      <a:r>
                        <a:rPr lang="en-US" sz="2800" dirty="0"/>
                        <a:t>4</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Ezekiel</a:t>
                      </a:r>
                    </a:p>
                  </a:txBody>
                  <a:tcPr>
                    <a:solidFill>
                      <a:schemeClr val="bg1">
                        <a:lumMod val="85000"/>
                      </a:schemeClr>
                    </a:solidFill>
                  </a:tcPr>
                </a:tc>
                <a:tc>
                  <a:txBody>
                    <a:bodyPr/>
                    <a:lstStyle/>
                    <a:p>
                      <a:pPr algn="r"/>
                      <a:r>
                        <a:rPr lang="en-US" sz="2800" dirty="0"/>
                        <a:t>6</a:t>
                      </a:r>
                    </a:p>
                  </a:txBody>
                  <a:tcPr>
                    <a:solidFill>
                      <a:schemeClr val="bg1">
                        <a:lumMod val="85000"/>
                      </a:schemeClr>
                    </a:solidFill>
                  </a:tcPr>
                </a:tc>
                <a:extLst>
                  <a:ext uri="{0D108BD9-81ED-4DB2-BD59-A6C34878D82A}">
                    <a16:rowId xmlns:a16="http://schemas.microsoft.com/office/drawing/2014/main" val="3639304674"/>
                  </a:ext>
                </a:extLst>
              </a:tr>
              <a:tr h="292608">
                <a:tc>
                  <a:txBody>
                    <a:bodyPr/>
                    <a:lstStyle/>
                    <a:p>
                      <a:r>
                        <a:rPr lang="en-US" sz="2800" dirty="0"/>
                        <a:t>Samuel</a:t>
                      </a:r>
                    </a:p>
                  </a:txBody>
                  <a:tcPr>
                    <a:solidFill>
                      <a:schemeClr val="bg1">
                        <a:lumMod val="85000"/>
                      </a:schemeClr>
                    </a:solidFill>
                  </a:tcPr>
                </a:tc>
                <a:tc>
                  <a:txBody>
                    <a:bodyPr/>
                    <a:lstStyle/>
                    <a:p>
                      <a:pPr algn="r"/>
                      <a:r>
                        <a:rPr lang="en-US" sz="2800" dirty="0"/>
                        <a:t>4</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Daniel</a:t>
                      </a:r>
                    </a:p>
                  </a:txBody>
                  <a:tcPr>
                    <a:solidFill>
                      <a:schemeClr val="bg1">
                        <a:lumMod val="85000"/>
                      </a:schemeClr>
                    </a:solidFill>
                  </a:tcPr>
                </a:tc>
                <a:tc>
                  <a:txBody>
                    <a:bodyPr/>
                    <a:lstStyle/>
                    <a:p>
                      <a:pPr algn="r"/>
                      <a:r>
                        <a:rPr lang="en-US" sz="2800" dirty="0"/>
                        <a:t>8</a:t>
                      </a:r>
                    </a:p>
                  </a:txBody>
                  <a:tcPr>
                    <a:solidFill>
                      <a:schemeClr val="bg1">
                        <a:lumMod val="85000"/>
                      </a:schemeClr>
                    </a:solidFill>
                  </a:tcPr>
                </a:tc>
                <a:extLst>
                  <a:ext uri="{0D108BD9-81ED-4DB2-BD59-A6C34878D82A}">
                    <a16:rowId xmlns:a16="http://schemas.microsoft.com/office/drawing/2014/main" val="1270276195"/>
                  </a:ext>
                </a:extLst>
              </a:tr>
              <a:tr h="219456">
                <a:tc>
                  <a:txBody>
                    <a:bodyPr/>
                    <a:lstStyle/>
                    <a:p>
                      <a:r>
                        <a:rPr lang="en-US" sz="2800" dirty="0"/>
                        <a:t>Kings</a:t>
                      </a:r>
                    </a:p>
                  </a:txBody>
                  <a:tcPr>
                    <a:solidFill>
                      <a:schemeClr val="bg1">
                        <a:lumMod val="85000"/>
                      </a:schemeClr>
                    </a:solidFill>
                  </a:tcPr>
                </a:tc>
                <a:tc>
                  <a:txBody>
                    <a:bodyPr/>
                    <a:lstStyle/>
                    <a:p>
                      <a:pPr algn="r"/>
                      <a:r>
                        <a:rPr lang="en-US" sz="2800" dirty="0"/>
                        <a:t>4</a:t>
                      </a:r>
                    </a:p>
                  </a:txBody>
                  <a:tcPr>
                    <a:solidFill>
                      <a:schemeClr val="bg1">
                        <a:lumMod val="85000"/>
                      </a:schemeClr>
                    </a:solidFill>
                  </a:tcPr>
                </a:tc>
                <a:tc>
                  <a:txBody>
                    <a:bodyPr/>
                    <a:lstStyle/>
                    <a:p>
                      <a:endParaRPr lang="en-US" sz="2800" dirty="0"/>
                    </a:p>
                  </a:txBody>
                  <a:tcPr>
                    <a:solidFill>
                      <a:schemeClr val="bg1">
                        <a:lumMod val="85000"/>
                        <a:alpha val="0"/>
                      </a:schemeClr>
                    </a:solidFill>
                  </a:tcPr>
                </a:tc>
                <a:tc>
                  <a:txBody>
                    <a:bodyPr/>
                    <a:lstStyle/>
                    <a:p>
                      <a:r>
                        <a:rPr lang="en-US" sz="2800" dirty="0"/>
                        <a:t>Minor Prophets</a:t>
                      </a:r>
                    </a:p>
                  </a:txBody>
                  <a:tcPr>
                    <a:solidFill>
                      <a:schemeClr val="bg1">
                        <a:lumMod val="85000"/>
                      </a:schemeClr>
                    </a:solidFill>
                  </a:tcPr>
                </a:tc>
                <a:tc>
                  <a:txBody>
                    <a:bodyPr/>
                    <a:lstStyle/>
                    <a:p>
                      <a:pPr algn="r"/>
                      <a:r>
                        <a:rPr lang="en-US" sz="2800" dirty="0"/>
                        <a:t>10</a:t>
                      </a:r>
                    </a:p>
                  </a:txBody>
                  <a:tcPr>
                    <a:solidFill>
                      <a:schemeClr val="bg1">
                        <a:lumMod val="85000"/>
                      </a:schemeClr>
                    </a:solidFill>
                  </a:tcPr>
                </a:tc>
                <a:extLst>
                  <a:ext uri="{0D108BD9-81ED-4DB2-BD59-A6C34878D82A}">
                    <a16:rowId xmlns:a16="http://schemas.microsoft.com/office/drawing/2014/main" val="1873202020"/>
                  </a:ext>
                </a:extLst>
              </a:tr>
            </a:tbl>
          </a:graphicData>
        </a:graphic>
      </p:graphicFrame>
    </p:spTree>
    <p:extLst>
      <p:ext uri="{BB962C8B-B14F-4D97-AF65-F5344CB8AC3E}">
        <p14:creationId xmlns:p14="http://schemas.microsoft.com/office/powerpoint/2010/main" val="3534019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64E200-A081-6CB2-CD6A-FD7D6C88F0B0}"/>
              </a:ext>
            </a:extLst>
          </p:cNvPr>
          <p:cNvSpPr txBox="1"/>
          <p:nvPr/>
        </p:nvSpPr>
        <p:spPr>
          <a:xfrm>
            <a:off x="2743200" y="1569493"/>
            <a:ext cx="67829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The Text of the Old Testament</a:t>
            </a:r>
          </a:p>
        </p:txBody>
      </p:sp>
      <p:sp>
        <p:nvSpPr>
          <p:cNvPr id="2" name="TextBox 1">
            <a:extLst>
              <a:ext uri="{FF2B5EF4-FFF2-40B4-BE49-F238E27FC236}">
                <a16:creationId xmlns:a16="http://schemas.microsoft.com/office/drawing/2014/main" id="{E78C3956-CCE1-E5C2-152E-F222AA20D490}"/>
              </a:ext>
            </a:extLst>
          </p:cNvPr>
          <p:cNvSpPr txBox="1"/>
          <p:nvPr/>
        </p:nvSpPr>
        <p:spPr>
          <a:xfrm>
            <a:off x="2737949" y="2867519"/>
            <a:ext cx="68790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FIRST: Review of The Text of the </a:t>
            </a:r>
            <a:r>
              <a:rPr kumimoji="0" lang="en-US" sz="3600" b="1" i="1" u="none" strike="noStrike" kern="1200" cap="none" spc="0" normalizeH="0" baseline="0" noProof="0" dirty="0">
                <a:ln>
                  <a:noFill/>
                </a:ln>
                <a:solidFill>
                  <a:prstClr val="white"/>
                </a:solidFill>
                <a:effectLst/>
                <a:uLnTx/>
                <a:uFillTx/>
                <a:latin typeface="Calibri" panose="020F0502020204030204"/>
                <a:ea typeface="+mn-ea"/>
                <a:cs typeface="+mn-cs"/>
              </a:rPr>
              <a:t>NEW</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Testament</a:t>
            </a:r>
          </a:p>
        </p:txBody>
      </p:sp>
    </p:spTree>
    <p:extLst>
      <p:ext uri="{BB962C8B-B14F-4D97-AF65-F5344CB8AC3E}">
        <p14:creationId xmlns:p14="http://schemas.microsoft.com/office/powerpoint/2010/main" val="425688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5B8258-BED6-B683-AE75-7BBB33394A6B}"/>
              </a:ext>
            </a:extLst>
          </p:cNvPr>
          <p:cNvSpPr txBox="1"/>
          <p:nvPr/>
        </p:nvSpPr>
        <p:spPr>
          <a:xfrm>
            <a:off x="1043168" y="4627384"/>
            <a:ext cx="4028661" cy="646331"/>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		  ]</a:t>
            </a:r>
          </a:p>
        </p:txBody>
      </p:sp>
      <p:sp>
        <p:nvSpPr>
          <p:cNvPr id="15" name="TextBox 14">
            <a:extLst>
              <a:ext uri="{FF2B5EF4-FFF2-40B4-BE49-F238E27FC236}">
                <a16:creationId xmlns:a16="http://schemas.microsoft.com/office/drawing/2014/main" id="{262DDA33-2D5F-CF46-90BA-F7C436DD763C}"/>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pic>
        <p:nvPicPr>
          <p:cNvPr id="1030" name="Picture 6">
            <a:extLst>
              <a:ext uri="{FF2B5EF4-FFF2-40B4-BE49-F238E27FC236}">
                <a16:creationId xmlns:a16="http://schemas.microsoft.com/office/drawing/2014/main" id="{AD5D62D7-449A-11CC-045D-AFDB42E78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2A6CD4-14BE-C0A5-3A50-61065C0CF851}"/>
              </a:ext>
            </a:extLst>
          </p:cNvPr>
          <p:cNvSpPr txBox="1"/>
          <p:nvPr/>
        </p:nvSpPr>
        <p:spPr>
          <a:xfrm>
            <a:off x="9154882" y="26726"/>
            <a:ext cx="30371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Dead Sea Scrolls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72DA31A-67C3-5C32-D588-1FBFD8CDFC38}"/>
              </a:ext>
            </a:extLst>
          </p:cNvPr>
          <p:cNvSpPr txBox="1"/>
          <p:nvPr/>
        </p:nvSpPr>
        <p:spPr>
          <a:xfrm>
            <a:off x="1094684" y="1069081"/>
            <a:ext cx="811171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Discovered in 11 caves from 1946 - 1956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981 different manuscripts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40% are Hebrew Scriptures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Every OT book other than Esther and Nehemiah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Date from 200 B.C. – 70 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449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5B8258-BED6-B683-AE75-7BBB33394A6B}"/>
              </a:ext>
            </a:extLst>
          </p:cNvPr>
          <p:cNvSpPr txBox="1"/>
          <p:nvPr/>
        </p:nvSpPr>
        <p:spPr>
          <a:xfrm>
            <a:off x="1043168" y="4627384"/>
            <a:ext cx="4028661" cy="646331"/>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		  ]</a:t>
            </a:r>
          </a:p>
        </p:txBody>
      </p:sp>
      <p:sp>
        <p:nvSpPr>
          <p:cNvPr id="15" name="TextBox 14">
            <a:extLst>
              <a:ext uri="{FF2B5EF4-FFF2-40B4-BE49-F238E27FC236}">
                <a16:creationId xmlns:a16="http://schemas.microsoft.com/office/drawing/2014/main" id="{262DDA33-2D5F-CF46-90BA-F7C436DD763C}"/>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pic>
        <p:nvPicPr>
          <p:cNvPr id="1030" name="Picture 6">
            <a:extLst>
              <a:ext uri="{FF2B5EF4-FFF2-40B4-BE49-F238E27FC236}">
                <a16:creationId xmlns:a16="http://schemas.microsoft.com/office/drawing/2014/main" id="{AD5D62D7-449A-11CC-045D-AFDB42E78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2A6CD4-14BE-C0A5-3A50-61065C0CF851}"/>
              </a:ext>
            </a:extLst>
          </p:cNvPr>
          <p:cNvSpPr txBox="1"/>
          <p:nvPr/>
        </p:nvSpPr>
        <p:spPr>
          <a:xfrm>
            <a:off x="9154882" y="26726"/>
            <a:ext cx="30371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Dead Sea Scrolls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72DA31A-67C3-5C32-D588-1FBFD8CDFC38}"/>
              </a:ext>
            </a:extLst>
          </p:cNvPr>
          <p:cNvSpPr txBox="1"/>
          <p:nvPr/>
        </p:nvSpPr>
        <p:spPr>
          <a:xfrm>
            <a:off x="1094684" y="1069081"/>
            <a:ext cx="811171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Discovered in 11 caves from 1946 - 1956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981 different manuscripts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40% are Hebrew Scriptures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Every OT book other than Esther and Nehemiah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Date from 200 B.C. – 70 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5814EA9-81A1-06EF-186E-D03888749BBD}"/>
              </a:ext>
            </a:extLst>
          </p:cNvPr>
          <p:cNvSpPr txBox="1"/>
          <p:nvPr/>
        </p:nvSpPr>
        <p:spPr>
          <a:xfrm>
            <a:off x="1515721" y="4212201"/>
            <a:ext cx="10354298" cy="2654573"/>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33333"/>
                </a:solidFill>
                <a:effectLst/>
                <a:uLnTx/>
                <a:uFillTx/>
                <a:latin typeface="Calibri" panose="020F0502020204030204"/>
                <a:ea typeface="+mn-ea"/>
                <a:cs typeface="+mn-cs"/>
              </a:rPr>
              <a:t>The Masoretic manuscripts among the Dead Sea Scrolls are astonishingly similar to the standard Hebrew texts 1,000 years later, proving that Jewish scribes were accurate in preserving and transmitting the Masoretic Scriptures.</a:t>
            </a:r>
            <a:endParaRPr kumimoji="0" lang="en-US" sz="2800" b="1" i="0" u="none" strike="noStrike" kern="1200" cap="none" spc="0" normalizeH="0" baseline="0" noProof="0" dirty="0">
              <a:ln>
                <a:noFill/>
              </a:ln>
              <a:solidFill>
                <a:srgbClr val="333333"/>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Libre Franklin" pitchFamily="2" charset="0"/>
                <a:ea typeface="+mn-ea"/>
                <a:cs typeface="+mn-cs"/>
              </a:rPr>
              <a:t>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https://news.nd.edu/news/dead-sea-scrolls-yield-major-questions-in-old-testament-understanding/#:~:text=The%20Masoretic%20manuscripts%20among%20the,and%20transmitting%20the%20Masoretic%20Scriptures.</a:t>
            </a:r>
          </a:p>
        </p:txBody>
      </p:sp>
    </p:spTree>
    <p:extLst>
      <p:ext uri="{BB962C8B-B14F-4D97-AF65-F5344CB8AC3E}">
        <p14:creationId xmlns:p14="http://schemas.microsoft.com/office/powerpoint/2010/main" val="38000341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5B8258-BED6-B683-AE75-7BBB33394A6B}"/>
              </a:ext>
            </a:extLst>
          </p:cNvPr>
          <p:cNvSpPr txBox="1"/>
          <p:nvPr/>
        </p:nvSpPr>
        <p:spPr>
          <a:xfrm>
            <a:off x="1043168" y="4627384"/>
            <a:ext cx="4028661" cy="646331"/>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		  ]</a:t>
            </a:r>
          </a:p>
        </p:txBody>
      </p:sp>
      <p:sp>
        <p:nvSpPr>
          <p:cNvPr id="15" name="TextBox 14">
            <a:extLst>
              <a:ext uri="{FF2B5EF4-FFF2-40B4-BE49-F238E27FC236}">
                <a16:creationId xmlns:a16="http://schemas.microsoft.com/office/drawing/2014/main" id="{262DDA33-2D5F-CF46-90BA-F7C436DD763C}"/>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pic>
        <p:nvPicPr>
          <p:cNvPr id="1030" name="Picture 6">
            <a:extLst>
              <a:ext uri="{FF2B5EF4-FFF2-40B4-BE49-F238E27FC236}">
                <a16:creationId xmlns:a16="http://schemas.microsoft.com/office/drawing/2014/main" id="{AD5D62D7-449A-11CC-045D-AFDB42E78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2A6CD4-14BE-C0A5-3A50-61065C0CF851}"/>
              </a:ext>
            </a:extLst>
          </p:cNvPr>
          <p:cNvSpPr txBox="1"/>
          <p:nvPr/>
        </p:nvSpPr>
        <p:spPr>
          <a:xfrm>
            <a:off x="9154882" y="26726"/>
            <a:ext cx="30371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Dead Sea Scrolls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72DA31A-67C3-5C32-D588-1FBFD8CDFC38}"/>
              </a:ext>
            </a:extLst>
          </p:cNvPr>
          <p:cNvSpPr txBox="1"/>
          <p:nvPr/>
        </p:nvSpPr>
        <p:spPr>
          <a:xfrm>
            <a:off x="1094684" y="1069081"/>
            <a:ext cx="811171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Discovered in 11 caves from 1946 - 1956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981 different manuscripts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40% are Hebrew Scriptures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Every OT book other than Esther and Nehemiah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Date from 200 B.C. – 70 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5814EA9-81A1-06EF-186E-D03888749BBD}"/>
              </a:ext>
            </a:extLst>
          </p:cNvPr>
          <p:cNvSpPr txBox="1"/>
          <p:nvPr/>
        </p:nvSpPr>
        <p:spPr>
          <a:xfrm>
            <a:off x="633046" y="4310677"/>
            <a:ext cx="11236973" cy="255454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While the Masoretic text and the Dead Sea Scrolls were transcribed a thousand years apart, they are amazingly similar proving that the copying methods employed by the Jewish scribes over the centuries were very sophisticated and successful.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https://www.ancient-hebrew.org/dss/great-isaiah-scroll-and-the-masoretic-text.htm</a:t>
            </a:r>
          </a:p>
        </p:txBody>
      </p:sp>
    </p:spTree>
    <p:extLst>
      <p:ext uri="{BB962C8B-B14F-4D97-AF65-F5344CB8AC3E}">
        <p14:creationId xmlns:p14="http://schemas.microsoft.com/office/powerpoint/2010/main" val="3650774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A5B8258-BED6-B683-AE75-7BBB33394A6B}"/>
              </a:ext>
            </a:extLst>
          </p:cNvPr>
          <p:cNvSpPr txBox="1"/>
          <p:nvPr/>
        </p:nvSpPr>
        <p:spPr>
          <a:xfrm>
            <a:off x="1043168" y="4627384"/>
            <a:ext cx="4028661" cy="646331"/>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	     ???		  ]</a:t>
            </a:r>
          </a:p>
        </p:txBody>
      </p:sp>
      <p:sp>
        <p:nvSpPr>
          <p:cNvPr id="15" name="TextBox 14">
            <a:extLst>
              <a:ext uri="{FF2B5EF4-FFF2-40B4-BE49-F238E27FC236}">
                <a16:creationId xmlns:a16="http://schemas.microsoft.com/office/drawing/2014/main" id="{262DDA33-2D5F-CF46-90BA-F7C436DD763C}"/>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pic>
        <p:nvPicPr>
          <p:cNvPr id="1030" name="Picture 6">
            <a:extLst>
              <a:ext uri="{FF2B5EF4-FFF2-40B4-BE49-F238E27FC236}">
                <a16:creationId xmlns:a16="http://schemas.microsoft.com/office/drawing/2014/main" id="{AD5D62D7-449A-11CC-045D-AFDB42E78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52A6CD4-14BE-C0A5-3A50-61065C0CF851}"/>
              </a:ext>
            </a:extLst>
          </p:cNvPr>
          <p:cNvSpPr txBox="1"/>
          <p:nvPr/>
        </p:nvSpPr>
        <p:spPr>
          <a:xfrm>
            <a:off x="9154882" y="26726"/>
            <a:ext cx="303711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Dead Sea Scrolls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72DA31A-67C3-5C32-D588-1FBFD8CDFC38}"/>
              </a:ext>
            </a:extLst>
          </p:cNvPr>
          <p:cNvSpPr txBox="1"/>
          <p:nvPr/>
        </p:nvSpPr>
        <p:spPr>
          <a:xfrm>
            <a:off x="1094684" y="1069081"/>
            <a:ext cx="8111714"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Discovered in 11 caves from 1946 - 1956</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981 different manuscripts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40% are Hebrew Scriptures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Every OT book other than Esther and Nehemiah</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w="3175">
                  <a:solidFill>
                    <a:prstClr val="black"/>
                  </a:solidFill>
                </a:ln>
                <a:solidFill>
                  <a:prstClr val="white"/>
                </a:solidFill>
                <a:effectLst>
                  <a:outerShdw blurRad="50800" dist="38100" dir="13500000" algn="br" rotWithShape="0">
                    <a:prstClr val="black">
                      <a:alpha val="40000"/>
                    </a:prstClr>
                  </a:outerShdw>
                </a:effectLst>
                <a:uLnTx/>
                <a:uFillTx/>
                <a:latin typeface="Arial" panose="020B0604020202020204" pitchFamily="34" charset="0"/>
                <a:ea typeface="+mn-ea"/>
                <a:cs typeface="+mn-cs"/>
              </a:rPr>
              <a:t>Date from 200 B.C. – 70 A.D.</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5814EA9-81A1-06EF-186E-D03888749BBD}"/>
              </a:ext>
            </a:extLst>
          </p:cNvPr>
          <p:cNvSpPr txBox="1"/>
          <p:nvPr/>
        </p:nvSpPr>
        <p:spPr>
          <a:xfrm>
            <a:off x="633046" y="4014460"/>
            <a:ext cx="11236973" cy="286232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The discovery of the Dead Sea Scrolls allowed scholars to see how much the biblical text had changed in over 1000 years of transmission.  They discovered that very little had changed and that the Hebrew Bible had been transmitted with incredible accuracy over a millennium.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https://biblearchaeologyreport.com/2019/02/06/the-three-oldest-biblical-texts/</a:t>
            </a:r>
          </a:p>
        </p:txBody>
      </p:sp>
      <p:cxnSp>
        <p:nvCxnSpPr>
          <p:cNvPr id="7" name="Straight Connector 6">
            <a:extLst>
              <a:ext uri="{FF2B5EF4-FFF2-40B4-BE49-F238E27FC236}">
                <a16:creationId xmlns:a16="http://schemas.microsoft.com/office/drawing/2014/main" id="{B21F58FF-31E2-A5AC-0A26-371C7AFAC51B}"/>
              </a:ext>
            </a:extLst>
          </p:cNvPr>
          <p:cNvCxnSpPr/>
          <p:nvPr/>
        </p:nvCxnSpPr>
        <p:spPr>
          <a:xfrm>
            <a:off x="6836229" y="5512526"/>
            <a:ext cx="3683725"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5065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740B43-0D9C-DDE8-29FF-3AD57C549BFF}"/>
              </a:ext>
            </a:extLst>
          </p:cNvPr>
          <p:cNvSpPr txBox="1"/>
          <p:nvPr/>
        </p:nvSpPr>
        <p:spPr>
          <a:xfrm>
            <a:off x="4992403" y="4629728"/>
            <a:ext cx="7190218"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Essentially No Change	     ]</a:t>
            </a:r>
          </a:p>
        </p:txBody>
      </p:sp>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7080534"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7" name="TextBox 6">
            <a:extLst>
              <a:ext uri="{FF2B5EF4-FFF2-40B4-BE49-F238E27FC236}">
                <a16:creationId xmlns:a16="http://schemas.microsoft.com/office/drawing/2014/main" id="{03C8CF3F-FE34-C23E-8499-1BEEB7C9633B}"/>
              </a:ext>
            </a:extLst>
          </p:cNvPr>
          <p:cNvSpPr txBox="1"/>
          <p:nvPr/>
        </p:nvSpPr>
        <p:spPr>
          <a:xfrm>
            <a:off x="1679400" y="4627580"/>
            <a:ext cx="3354289"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Little Change	 ]</a:t>
            </a:r>
          </a:p>
        </p:txBody>
      </p:sp>
      <p:sp>
        <p:nvSpPr>
          <p:cNvPr id="11" name="TextBox 10">
            <a:extLst>
              <a:ext uri="{FF2B5EF4-FFF2-40B4-BE49-F238E27FC236}">
                <a16:creationId xmlns:a16="http://schemas.microsoft.com/office/drawing/2014/main" id="{244FE531-9CBE-08EA-4437-4AACC5020780}"/>
              </a:ext>
            </a:extLst>
          </p:cNvPr>
          <p:cNvSpPr txBox="1"/>
          <p:nvPr/>
        </p:nvSpPr>
        <p:spPr>
          <a:xfrm>
            <a:off x="3397927" y="56144"/>
            <a:ext cx="850270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1 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I will exalt You, my God, the King,</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I will bless Your name forever and ever.</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2 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Every day I will bless You,</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I will praise Your name forever and ever.</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3 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Great is the </a:t>
            </a:r>
            <a:r>
              <a:rPr kumimoji="0" lang="en-US" sz="2800" b="0" i="0" u="none" strike="noStrike" kern="1200" cap="small" spc="0" normalizeH="0" baseline="0" noProof="0" dirty="0">
                <a:ln>
                  <a:noFill/>
                </a:ln>
                <a:solidFill>
                  <a:srgbClr val="000000"/>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and highly to be praised;</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His greatness is unsearchable.</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4 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One generation will praise Your works to another,</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will declare Your mighty acts.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5 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On the glorious splendor of Your majesty</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on Your wonderful works, I will meditate.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7FB67B2-5312-43D1-C4A3-B8874992E6A6}"/>
              </a:ext>
            </a:extLst>
          </p:cNvPr>
          <p:cNvSpPr txBox="1"/>
          <p:nvPr/>
        </p:nvSpPr>
        <p:spPr>
          <a:xfrm>
            <a:off x="2996979" y="-297968"/>
            <a:ext cx="788297" cy="5549148"/>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א</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ב</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ג</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ד</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ה</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6" name="TextBox 15">
            <a:extLst>
              <a:ext uri="{FF2B5EF4-FFF2-40B4-BE49-F238E27FC236}">
                <a16:creationId xmlns:a16="http://schemas.microsoft.com/office/drawing/2014/main" id="{E0C69B58-3303-BC56-E4DD-5AF31EDCC9D6}"/>
              </a:ext>
            </a:extLst>
          </p:cNvPr>
          <p:cNvSpPr txBox="1"/>
          <p:nvPr/>
        </p:nvSpPr>
        <p:spPr>
          <a:xfrm>
            <a:off x="2389530" y="-300116"/>
            <a:ext cx="788297" cy="426988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a:t>
            </a:r>
          </a:p>
        </p:txBody>
      </p:sp>
      <p:sp>
        <p:nvSpPr>
          <p:cNvPr id="18" name="TextBox 17">
            <a:extLst>
              <a:ext uri="{FF2B5EF4-FFF2-40B4-BE49-F238E27FC236}">
                <a16:creationId xmlns:a16="http://schemas.microsoft.com/office/drawing/2014/main" id="{B2ADA69B-D778-B4E3-DC83-C766617DB975}"/>
              </a:ext>
            </a:extLst>
          </p:cNvPr>
          <p:cNvSpPr txBox="1"/>
          <p:nvPr/>
        </p:nvSpPr>
        <p:spPr>
          <a:xfrm>
            <a:off x="1110804" y="63199"/>
            <a:ext cx="12073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Ps 145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31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iterate type="lt">
                                    <p:tmAbs val="500"/>
                                  </p:iterate>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iterate type="lt">
                                    <p:tmAbs val="500"/>
                                  </p:iterate>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p:bldP spid="15" grpId="0"/>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740B43-0D9C-DDE8-29FF-3AD57C549BFF}"/>
              </a:ext>
            </a:extLst>
          </p:cNvPr>
          <p:cNvSpPr txBox="1"/>
          <p:nvPr/>
        </p:nvSpPr>
        <p:spPr>
          <a:xfrm>
            <a:off x="4992403" y="4629728"/>
            <a:ext cx="7190218"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Essentially No Change	     ]</a:t>
            </a:r>
          </a:p>
        </p:txBody>
      </p:sp>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7080534"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7" name="TextBox 6">
            <a:extLst>
              <a:ext uri="{FF2B5EF4-FFF2-40B4-BE49-F238E27FC236}">
                <a16:creationId xmlns:a16="http://schemas.microsoft.com/office/drawing/2014/main" id="{03C8CF3F-FE34-C23E-8499-1BEEB7C9633B}"/>
              </a:ext>
            </a:extLst>
          </p:cNvPr>
          <p:cNvSpPr txBox="1"/>
          <p:nvPr/>
        </p:nvSpPr>
        <p:spPr>
          <a:xfrm>
            <a:off x="1679400" y="4627580"/>
            <a:ext cx="3354289"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Little Change	 ]</a:t>
            </a:r>
          </a:p>
        </p:txBody>
      </p:sp>
      <p:sp>
        <p:nvSpPr>
          <p:cNvPr id="11" name="TextBox 10">
            <a:extLst>
              <a:ext uri="{FF2B5EF4-FFF2-40B4-BE49-F238E27FC236}">
                <a16:creationId xmlns:a16="http://schemas.microsoft.com/office/drawing/2014/main" id="{244FE531-9CBE-08EA-4437-4AACC5020780}"/>
              </a:ext>
            </a:extLst>
          </p:cNvPr>
          <p:cNvSpPr txBox="1"/>
          <p:nvPr/>
        </p:nvSpPr>
        <p:spPr>
          <a:xfrm>
            <a:off x="3397926" y="56144"/>
            <a:ext cx="878469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make known to the sons of mankind Your mighty acts,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the glory of the majesty of Your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Your kingdom is an everlasting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Your dominion endures throughout all generations.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is faithful in His words,</a:t>
            </a:r>
            <a:b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And holy in all His 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14 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srgbClr val="000000"/>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supports all who fall,</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raises up all who are bowed down.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F4DD860-B99D-C121-CD6F-B6DE86A1849E}"/>
              </a:ext>
            </a:extLst>
          </p:cNvPr>
          <p:cNvSpPr txBox="1"/>
          <p:nvPr/>
        </p:nvSpPr>
        <p:spPr>
          <a:xfrm>
            <a:off x="1110804" y="63199"/>
            <a:ext cx="12073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Ps 145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0E6C27C-5C36-981E-2EEF-A13751182275}"/>
              </a:ext>
            </a:extLst>
          </p:cNvPr>
          <p:cNvSpPr txBox="1"/>
          <p:nvPr/>
        </p:nvSpPr>
        <p:spPr>
          <a:xfrm>
            <a:off x="2996981" y="-297968"/>
            <a:ext cx="788297" cy="4687373"/>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ל</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מ</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נ</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ס</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a:extLst>
              <a:ext uri="{FF2B5EF4-FFF2-40B4-BE49-F238E27FC236}">
                <a16:creationId xmlns:a16="http://schemas.microsoft.com/office/drawing/2014/main" id="{7A71DA99-06D7-4035-71C0-C19AF49B6CD1}"/>
              </a:ext>
            </a:extLst>
          </p:cNvPr>
          <p:cNvSpPr txBox="1"/>
          <p:nvPr/>
        </p:nvSpPr>
        <p:spPr>
          <a:xfrm>
            <a:off x="2389532" y="-300116"/>
            <a:ext cx="788297" cy="426988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079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740B43-0D9C-DDE8-29FF-3AD57C549BFF}"/>
              </a:ext>
            </a:extLst>
          </p:cNvPr>
          <p:cNvSpPr txBox="1"/>
          <p:nvPr/>
        </p:nvSpPr>
        <p:spPr>
          <a:xfrm>
            <a:off x="4992403" y="4629728"/>
            <a:ext cx="7190218"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Essentially No Change	     ]</a:t>
            </a:r>
          </a:p>
        </p:txBody>
      </p:sp>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7080534"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7" name="TextBox 6">
            <a:extLst>
              <a:ext uri="{FF2B5EF4-FFF2-40B4-BE49-F238E27FC236}">
                <a16:creationId xmlns:a16="http://schemas.microsoft.com/office/drawing/2014/main" id="{03C8CF3F-FE34-C23E-8499-1BEEB7C9633B}"/>
              </a:ext>
            </a:extLst>
          </p:cNvPr>
          <p:cNvSpPr txBox="1"/>
          <p:nvPr/>
        </p:nvSpPr>
        <p:spPr>
          <a:xfrm>
            <a:off x="1679400" y="4627580"/>
            <a:ext cx="3354289"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Little Change	 ]</a:t>
            </a:r>
          </a:p>
        </p:txBody>
      </p:sp>
      <p:sp>
        <p:nvSpPr>
          <p:cNvPr id="11" name="TextBox 10">
            <a:extLst>
              <a:ext uri="{FF2B5EF4-FFF2-40B4-BE49-F238E27FC236}">
                <a16:creationId xmlns:a16="http://schemas.microsoft.com/office/drawing/2014/main" id="{244FE531-9CBE-08EA-4437-4AACC5020780}"/>
              </a:ext>
            </a:extLst>
          </p:cNvPr>
          <p:cNvSpPr txBox="1"/>
          <p:nvPr/>
        </p:nvSpPr>
        <p:spPr>
          <a:xfrm>
            <a:off x="3397926" y="56144"/>
            <a:ext cx="878469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make known to the sons of mankind Your mighty acts,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the glory of the majesty of Your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Your kingdom is an everlasting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Your dominion endures throughout all generations.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prstClr val="white"/>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is faithful in His words,</a:t>
            </a:r>
            <a:b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And holy in all His 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14 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srgbClr val="000000"/>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supports all who fall,</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raises up all who are bowed down.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F4DD860-B99D-C121-CD6F-B6DE86A1849E}"/>
              </a:ext>
            </a:extLst>
          </p:cNvPr>
          <p:cNvSpPr txBox="1"/>
          <p:nvPr/>
        </p:nvSpPr>
        <p:spPr>
          <a:xfrm>
            <a:off x="1110804" y="63199"/>
            <a:ext cx="12073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Ps 145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0E6C27C-5C36-981E-2EEF-A13751182275}"/>
              </a:ext>
            </a:extLst>
          </p:cNvPr>
          <p:cNvSpPr txBox="1"/>
          <p:nvPr/>
        </p:nvSpPr>
        <p:spPr>
          <a:xfrm>
            <a:off x="2996981" y="-297968"/>
            <a:ext cx="788297" cy="4687373"/>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ל</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מ</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נ</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ס</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5" name="TextBox 14">
            <a:extLst>
              <a:ext uri="{FF2B5EF4-FFF2-40B4-BE49-F238E27FC236}">
                <a16:creationId xmlns:a16="http://schemas.microsoft.com/office/drawing/2014/main" id="{7A71DA99-06D7-4035-71C0-C19AF49B6CD1}"/>
              </a:ext>
            </a:extLst>
          </p:cNvPr>
          <p:cNvSpPr txBox="1"/>
          <p:nvPr/>
        </p:nvSpPr>
        <p:spPr>
          <a:xfrm>
            <a:off x="2389532" y="-300116"/>
            <a:ext cx="788297" cy="426988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mn-cs"/>
              </a:rPr>
              <a:t>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2" name="Arrow: Right 11">
            <a:extLst>
              <a:ext uri="{FF2B5EF4-FFF2-40B4-BE49-F238E27FC236}">
                <a16:creationId xmlns:a16="http://schemas.microsoft.com/office/drawing/2014/main" id="{5039752B-39E7-9EC3-65E3-0E6215D09F7D}"/>
              </a:ext>
            </a:extLst>
          </p:cNvPr>
          <p:cNvSpPr/>
          <p:nvPr/>
        </p:nvSpPr>
        <p:spPr>
          <a:xfrm>
            <a:off x="1944707" y="1596978"/>
            <a:ext cx="1595870" cy="81136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5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740B43-0D9C-DDE8-29FF-3AD57C549BFF}"/>
              </a:ext>
            </a:extLst>
          </p:cNvPr>
          <p:cNvSpPr txBox="1"/>
          <p:nvPr/>
        </p:nvSpPr>
        <p:spPr>
          <a:xfrm>
            <a:off x="4992403" y="4629728"/>
            <a:ext cx="7190218"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Essentially No Change	     ]</a:t>
            </a:r>
          </a:p>
        </p:txBody>
      </p:sp>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7080534"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7" name="TextBox 6">
            <a:extLst>
              <a:ext uri="{FF2B5EF4-FFF2-40B4-BE49-F238E27FC236}">
                <a16:creationId xmlns:a16="http://schemas.microsoft.com/office/drawing/2014/main" id="{03C8CF3F-FE34-C23E-8499-1BEEB7C9633B}"/>
              </a:ext>
            </a:extLst>
          </p:cNvPr>
          <p:cNvSpPr txBox="1"/>
          <p:nvPr/>
        </p:nvSpPr>
        <p:spPr>
          <a:xfrm>
            <a:off x="1679400" y="4627580"/>
            <a:ext cx="3354289"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Little Change	 ]</a:t>
            </a:r>
          </a:p>
        </p:txBody>
      </p:sp>
      <p:sp>
        <p:nvSpPr>
          <p:cNvPr id="11" name="TextBox 10">
            <a:extLst>
              <a:ext uri="{FF2B5EF4-FFF2-40B4-BE49-F238E27FC236}">
                <a16:creationId xmlns:a16="http://schemas.microsoft.com/office/drawing/2014/main" id="{244FE531-9CBE-08EA-4437-4AACC5020780}"/>
              </a:ext>
            </a:extLst>
          </p:cNvPr>
          <p:cNvSpPr txBox="1"/>
          <p:nvPr/>
        </p:nvSpPr>
        <p:spPr>
          <a:xfrm>
            <a:off x="3397926" y="56144"/>
            <a:ext cx="878469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make known to the sons of mankind Your mighty acts,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the glory of the majesty of Your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Your kingdom is an everlasting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Your dominion endures throughout all generations.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prstClr val="white">
                    <a:lumMod val="65000"/>
                  </a:prstClr>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is faithful in His words,</a:t>
            </a:r>
            <a:b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And holy in all His 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14 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srgbClr val="000000"/>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supports all who fall,</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raises up all who are bowed down.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75882DF-3394-2432-D18F-1908E99DC177}"/>
              </a:ext>
            </a:extLst>
          </p:cNvPr>
          <p:cNvSpPr txBox="1"/>
          <p:nvPr/>
        </p:nvSpPr>
        <p:spPr>
          <a:xfrm>
            <a:off x="2996981" y="-297968"/>
            <a:ext cx="788297" cy="4687373"/>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ל</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מ</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Times New Roman" panose="02020603050405020304" pitchFamily="18" charset="0"/>
              </a:rPr>
              <a:t>נ</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ס</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4" name="TextBox 13">
            <a:extLst>
              <a:ext uri="{FF2B5EF4-FFF2-40B4-BE49-F238E27FC236}">
                <a16:creationId xmlns:a16="http://schemas.microsoft.com/office/drawing/2014/main" id="{906D171B-9FF8-E0B5-0046-46BE8DDC80DF}"/>
              </a:ext>
            </a:extLst>
          </p:cNvPr>
          <p:cNvSpPr txBox="1"/>
          <p:nvPr/>
        </p:nvSpPr>
        <p:spPr>
          <a:xfrm>
            <a:off x="2389532" y="-300116"/>
            <a:ext cx="788297" cy="426988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ea typeface="+mn-ea"/>
                <a:cs typeface="+mn-cs"/>
              </a:rPr>
              <a:t>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71789FA9-8ABD-274F-ADC5-F42C2834B0DD}"/>
              </a:ext>
            </a:extLst>
          </p:cNvPr>
          <p:cNvSpPr txBox="1"/>
          <p:nvPr/>
        </p:nvSpPr>
        <p:spPr>
          <a:xfrm>
            <a:off x="1110804" y="63199"/>
            <a:ext cx="12073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Ps 145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7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740B43-0D9C-DDE8-29FF-3AD57C549BFF}"/>
              </a:ext>
            </a:extLst>
          </p:cNvPr>
          <p:cNvSpPr txBox="1"/>
          <p:nvPr/>
        </p:nvSpPr>
        <p:spPr>
          <a:xfrm>
            <a:off x="4992403" y="4629728"/>
            <a:ext cx="7190218"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Essentially No Change	     ]</a:t>
            </a:r>
          </a:p>
        </p:txBody>
      </p:sp>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7080534"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7" name="TextBox 6">
            <a:extLst>
              <a:ext uri="{FF2B5EF4-FFF2-40B4-BE49-F238E27FC236}">
                <a16:creationId xmlns:a16="http://schemas.microsoft.com/office/drawing/2014/main" id="{03C8CF3F-FE34-C23E-8499-1BEEB7C9633B}"/>
              </a:ext>
            </a:extLst>
          </p:cNvPr>
          <p:cNvSpPr txBox="1"/>
          <p:nvPr/>
        </p:nvSpPr>
        <p:spPr>
          <a:xfrm>
            <a:off x="1679400" y="4627580"/>
            <a:ext cx="3354289"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Little Change	 ]</a:t>
            </a:r>
          </a:p>
        </p:txBody>
      </p:sp>
      <p:sp>
        <p:nvSpPr>
          <p:cNvPr id="11" name="TextBox 10">
            <a:extLst>
              <a:ext uri="{FF2B5EF4-FFF2-40B4-BE49-F238E27FC236}">
                <a16:creationId xmlns:a16="http://schemas.microsoft.com/office/drawing/2014/main" id="{244FE531-9CBE-08EA-4437-4AACC5020780}"/>
              </a:ext>
            </a:extLst>
          </p:cNvPr>
          <p:cNvSpPr txBox="1"/>
          <p:nvPr/>
        </p:nvSpPr>
        <p:spPr>
          <a:xfrm>
            <a:off x="3397926" y="56144"/>
            <a:ext cx="878469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make known to the sons of mankind Your mighty acts,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the glory of the majesty of Your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Your kingdom is an everlasting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Your dominion endures throughout all generations.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prstClr val="white">
                    <a:lumMod val="65000"/>
                  </a:prstClr>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is faithful in His words,</a:t>
            </a:r>
            <a:b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And holy in all His 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14 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srgbClr val="000000"/>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supports all who fall,</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raises up all who are bowed down.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75882DF-3394-2432-D18F-1908E99DC177}"/>
              </a:ext>
            </a:extLst>
          </p:cNvPr>
          <p:cNvSpPr txBox="1"/>
          <p:nvPr/>
        </p:nvSpPr>
        <p:spPr>
          <a:xfrm>
            <a:off x="2996976" y="-297968"/>
            <a:ext cx="788297" cy="4687373"/>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ל</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מ</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נ</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ס</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4" name="TextBox 13">
            <a:extLst>
              <a:ext uri="{FF2B5EF4-FFF2-40B4-BE49-F238E27FC236}">
                <a16:creationId xmlns:a16="http://schemas.microsoft.com/office/drawing/2014/main" id="{906D171B-9FF8-E0B5-0046-46BE8DDC80DF}"/>
              </a:ext>
            </a:extLst>
          </p:cNvPr>
          <p:cNvSpPr txBox="1"/>
          <p:nvPr/>
        </p:nvSpPr>
        <p:spPr>
          <a:xfrm>
            <a:off x="2389527" y="-300116"/>
            <a:ext cx="788297" cy="426988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1163051C-0311-91DA-99C9-3A9010B01891}"/>
              </a:ext>
            </a:extLst>
          </p:cNvPr>
          <p:cNvSpPr txBox="1"/>
          <p:nvPr/>
        </p:nvSpPr>
        <p:spPr>
          <a:xfrm>
            <a:off x="1110804" y="63199"/>
            <a:ext cx="12073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Ps 145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207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740B43-0D9C-DDE8-29FF-3AD57C549BFF}"/>
              </a:ext>
            </a:extLst>
          </p:cNvPr>
          <p:cNvSpPr txBox="1"/>
          <p:nvPr/>
        </p:nvSpPr>
        <p:spPr>
          <a:xfrm>
            <a:off x="4992403" y="4629728"/>
            <a:ext cx="7190218"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Essentially No Change	     ]</a:t>
            </a:r>
          </a:p>
        </p:txBody>
      </p:sp>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7080534"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7" name="TextBox 6">
            <a:extLst>
              <a:ext uri="{FF2B5EF4-FFF2-40B4-BE49-F238E27FC236}">
                <a16:creationId xmlns:a16="http://schemas.microsoft.com/office/drawing/2014/main" id="{03C8CF3F-FE34-C23E-8499-1BEEB7C9633B}"/>
              </a:ext>
            </a:extLst>
          </p:cNvPr>
          <p:cNvSpPr txBox="1"/>
          <p:nvPr/>
        </p:nvSpPr>
        <p:spPr>
          <a:xfrm>
            <a:off x="1679400" y="4627580"/>
            <a:ext cx="3354289"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Little Change	 ]</a:t>
            </a:r>
          </a:p>
        </p:txBody>
      </p:sp>
      <p:sp>
        <p:nvSpPr>
          <p:cNvPr id="11" name="TextBox 10">
            <a:extLst>
              <a:ext uri="{FF2B5EF4-FFF2-40B4-BE49-F238E27FC236}">
                <a16:creationId xmlns:a16="http://schemas.microsoft.com/office/drawing/2014/main" id="{244FE531-9CBE-08EA-4437-4AACC5020780}"/>
              </a:ext>
            </a:extLst>
          </p:cNvPr>
          <p:cNvSpPr txBox="1"/>
          <p:nvPr/>
        </p:nvSpPr>
        <p:spPr>
          <a:xfrm>
            <a:off x="3397926" y="56144"/>
            <a:ext cx="8784695"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12 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To make known to the sons of mankind Your mighty acts,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the glory of the majesty of Your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13 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Your kingdom is an everlasting kingdom,</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Your dominion endures throughout all generations.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is faithful in His words,</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holy in all His works.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Calibri" panose="020F0502020204030204"/>
                <a:ea typeface="+mn-ea"/>
                <a:cs typeface="+mn-cs"/>
              </a:rPr>
              <a:t>14 </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2800" b="0" i="0" u="none" strike="noStrike" kern="1200" cap="small" spc="0" normalizeH="0" baseline="0" noProof="0" dirty="0">
                <a:ln>
                  <a:noFill/>
                </a:ln>
                <a:solidFill>
                  <a:srgbClr val="000000"/>
                </a:solidFill>
                <a:effectLst/>
                <a:uLnTx/>
                <a:uFillTx/>
                <a:latin typeface="Calibri" panose="020F0502020204030204"/>
                <a:ea typeface="+mn-ea"/>
                <a:cs typeface="+mn-cs"/>
              </a:rPr>
              <a:t>Lord</a:t>
            </a: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 supports all who fall,</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rPr>
              <a:t>And raises up all who are bowed down.</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75882DF-3394-2432-D18F-1908E99DC177}"/>
              </a:ext>
            </a:extLst>
          </p:cNvPr>
          <p:cNvSpPr txBox="1"/>
          <p:nvPr/>
        </p:nvSpPr>
        <p:spPr>
          <a:xfrm>
            <a:off x="2996974" y="-297968"/>
            <a:ext cx="788297" cy="4687373"/>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ל</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מ</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נ</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ס</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14" name="TextBox 13">
            <a:extLst>
              <a:ext uri="{FF2B5EF4-FFF2-40B4-BE49-F238E27FC236}">
                <a16:creationId xmlns:a16="http://schemas.microsoft.com/office/drawing/2014/main" id="{906D171B-9FF8-E0B5-0046-46BE8DDC80DF}"/>
              </a:ext>
            </a:extLst>
          </p:cNvPr>
          <p:cNvSpPr txBox="1"/>
          <p:nvPr/>
        </p:nvSpPr>
        <p:spPr>
          <a:xfrm>
            <a:off x="2389525" y="-300116"/>
            <a:ext cx="788297" cy="4269887"/>
          </a:xfrm>
          <a:prstGeom prst="rect">
            <a:avLst/>
          </a:prstGeom>
          <a:noFill/>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8" name="Rectangle: Rounded Corners 7">
            <a:extLst>
              <a:ext uri="{FF2B5EF4-FFF2-40B4-BE49-F238E27FC236}">
                <a16:creationId xmlns:a16="http://schemas.microsoft.com/office/drawing/2014/main" id="{E4C5E3A3-CFCB-8AA7-2D59-FA1969E74DBE}"/>
              </a:ext>
            </a:extLst>
          </p:cNvPr>
          <p:cNvSpPr/>
          <p:nvPr/>
        </p:nvSpPr>
        <p:spPr>
          <a:xfrm>
            <a:off x="1429555" y="1803042"/>
            <a:ext cx="10470524" cy="83397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7776C54-CCDB-9699-2DE5-758D8F238C1D}"/>
              </a:ext>
            </a:extLst>
          </p:cNvPr>
          <p:cNvSpPr txBox="1"/>
          <p:nvPr/>
        </p:nvSpPr>
        <p:spPr>
          <a:xfrm>
            <a:off x="8440615" y="1829564"/>
            <a:ext cx="3348112" cy="788518"/>
          </a:xfrm>
          <a:prstGeom prst="rect">
            <a:avLst/>
          </a:prstGeom>
          <a:solidFill>
            <a:schemeClr val="tx1"/>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Times New Roman" panose="02020603050405020304" pitchFamily="18" charset="0"/>
              </a:rPr>
              <a:t>Based on Dead Sea Scroll, LXX, Syriac</a:t>
            </a:r>
          </a:p>
        </p:txBody>
      </p:sp>
      <p:sp>
        <p:nvSpPr>
          <p:cNvPr id="15" name="TextBox 14">
            <a:extLst>
              <a:ext uri="{FF2B5EF4-FFF2-40B4-BE49-F238E27FC236}">
                <a16:creationId xmlns:a16="http://schemas.microsoft.com/office/drawing/2014/main" id="{21175DE6-7565-6B93-E52F-704479894B4E}"/>
              </a:ext>
            </a:extLst>
          </p:cNvPr>
          <p:cNvSpPr txBox="1"/>
          <p:nvPr/>
        </p:nvSpPr>
        <p:spPr>
          <a:xfrm>
            <a:off x="1110804" y="63199"/>
            <a:ext cx="120738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a:ea typeface="+mn-ea"/>
                <a:cs typeface="+mn-cs"/>
              </a:rPr>
              <a:t>Ps 145</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19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5" name="Chart 14">
            <a:extLst>
              <a:ext uri="{FF2B5EF4-FFF2-40B4-BE49-F238E27FC236}">
                <a16:creationId xmlns:a16="http://schemas.microsoft.com/office/drawing/2014/main" id="{1E23D326-2E1F-0062-3760-369AC63142DA}"/>
              </a:ext>
            </a:extLst>
          </p:cNvPr>
          <p:cNvGraphicFramePr>
            <a:graphicFrameLocks/>
          </p:cNvGraphicFramePr>
          <p:nvPr/>
        </p:nvGraphicFramePr>
        <p:xfrm>
          <a:off x="196948" y="281354"/>
          <a:ext cx="11774658" cy="6345767"/>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7AA29F22-FA75-F342-44B5-983447C93DDB}"/>
              </a:ext>
            </a:extLst>
          </p:cNvPr>
          <p:cNvSpPr txBox="1"/>
          <p:nvPr/>
        </p:nvSpPr>
        <p:spPr>
          <a:xfrm>
            <a:off x="3657599" y="6353067"/>
            <a:ext cx="5092504" cy="483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CENTURY</a:t>
            </a:r>
          </a:p>
        </p:txBody>
      </p:sp>
      <p:sp>
        <p:nvSpPr>
          <p:cNvPr id="2" name="Oval 3">
            <a:extLst>
              <a:ext uri="{FF2B5EF4-FFF2-40B4-BE49-F238E27FC236}">
                <a16:creationId xmlns:a16="http://schemas.microsoft.com/office/drawing/2014/main" id="{2F3B8C01-0801-AEB7-5F76-D81CE444E43E}"/>
              </a:ext>
            </a:extLst>
          </p:cNvPr>
          <p:cNvSpPr>
            <a:spLocks noChangeArrowheads="1"/>
          </p:cNvSpPr>
          <p:nvPr/>
        </p:nvSpPr>
        <p:spPr bwMode="auto">
          <a:xfrm>
            <a:off x="7179987" y="1033670"/>
            <a:ext cx="2319455" cy="5698434"/>
          </a:xfrm>
          <a:prstGeom prst="ellipse">
            <a:avLst/>
          </a:prstGeom>
          <a:noFill/>
          <a:ln w="88900">
            <a:solidFill>
              <a:srgbClr val="000066"/>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AutoShape 9">
            <a:extLst>
              <a:ext uri="{FF2B5EF4-FFF2-40B4-BE49-F238E27FC236}">
                <a16:creationId xmlns:a16="http://schemas.microsoft.com/office/drawing/2014/main" id="{B0A8C57A-88C5-AC1D-2E25-D873C678B02F}"/>
              </a:ext>
            </a:extLst>
          </p:cNvPr>
          <p:cNvSpPr>
            <a:spLocks noChangeArrowheads="1"/>
          </p:cNvSpPr>
          <p:nvPr/>
        </p:nvSpPr>
        <p:spPr bwMode="auto">
          <a:xfrm flipH="1">
            <a:off x="1295397" y="2438400"/>
            <a:ext cx="11214654" cy="2514600"/>
          </a:xfrm>
          <a:prstGeom prst="curvedDownArrow">
            <a:avLst>
              <a:gd name="adj1" fmla="val 36388"/>
              <a:gd name="adj2" fmla="val 109091"/>
              <a:gd name="adj3" fmla="val 44073"/>
            </a:avLst>
          </a:prstGeom>
          <a:solidFill>
            <a:schemeClr val="accent1"/>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Box 4">
            <a:extLst>
              <a:ext uri="{FF2B5EF4-FFF2-40B4-BE49-F238E27FC236}">
                <a16:creationId xmlns:a16="http://schemas.microsoft.com/office/drawing/2014/main" id="{951B2609-BC20-6704-FCE7-D0C36EED9EFA}"/>
              </a:ext>
            </a:extLst>
          </p:cNvPr>
          <p:cNvSpPr txBox="1">
            <a:spLocks noChangeArrowheads="1"/>
          </p:cNvSpPr>
          <p:nvPr/>
        </p:nvSpPr>
        <p:spPr bwMode="auto">
          <a:xfrm rot="2765223">
            <a:off x="9820441" y="3575239"/>
            <a:ext cx="2865938" cy="55399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000" b="1" i="0" u="none" strike="noStrike" kern="1200" cap="none" spc="0" normalizeH="0" baseline="0" noProof="0" dirty="0">
                <a:ln>
                  <a:noFill/>
                </a:ln>
                <a:solidFill>
                  <a:srgbClr val="4472C4">
                    <a:lumMod val="20000"/>
                    <a:lumOff val="80000"/>
                  </a:srgbClr>
                </a:solidFill>
                <a:effectLst>
                  <a:outerShdw blurRad="38100" dist="38100" dir="2700000" algn="tl">
                    <a:srgbClr val="000000"/>
                  </a:outerShdw>
                </a:effectLst>
                <a:uLnTx/>
                <a:uFillTx/>
                <a:latin typeface="Arial" charset="0"/>
                <a:ea typeface="+mn-ea"/>
                <a:cs typeface="+mn-cs"/>
              </a:rPr>
              <a:t>NAS, ESV, etc.</a:t>
            </a:r>
            <a:endParaRPr kumimoji="0" lang="en-US" sz="3000" b="0" i="0" u="none" strike="noStrike" kern="1200" cap="none" spc="0" normalizeH="0" baseline="0" noProof="0" dirty="0">
              <a:ln>
                <a:noFill/>
              </a:ln>
              <a:solidFill>
                <a:srgbClr val="4472C4">
                  <a:lumMod val="20000"/>
                  <a:lumOff val="80000"/>
                </a:srgbClr>
              </a:solidFill>
              <a:effectLst/>
              <a:uLnTx/>
              <a:uFillTx/>
              <a:latin typeface="Calibri" panose="020F0502020204030204"/>
              <a:ea typeface="+mn-ea"/>
              <a:cs typeface="+mn-cs"/>
            </a:endParaRPr>
          </a:p>
        </p:txBody>
      </p:sp>
      <p:sp>
        <p:nvSpPr>
          <p:cNvPr id="8" name="AutoShape 5">
            <a:extLst>
              <a:ext uri="{FF2B5EF4-FFF2-40B4-BE49-F238E27FC236}">
                <a16:creationId xmlns:a16="http://schemas.microsoft.com/office/drawing/2014/main" id="{6073E101-D86C-7606-0EBE-52211CE4952A}"/>
              </a:ext>
            </a:extLst>
          </p:cNvPr>
          <p:cNvSpPr>
            <a:spLocks noChangeArrowheads="1"/>
          </p:cNvSpPr>
          <p:nvPr/>
        </p:nvSpPr>
        <p:spPr bwMode="auto">
          <a:xfrm flipH="1">
            <a:off x="8750103" y="3048000"/>
            <a:ext cx="1855712" cy="2448840"/>
          </a:xfrm>
          <a:custGeom>
            <a:avLst/>
            <a:gdLst>
              <a:gd name="G0" fmla="+- 14815 0 0"/>
              <a:gd name="G1" fmla="+- 3768 0 0"/>
              <a:gd name="G2" fmla="+- 12158 0 3768"/>
              <a:gd name="G3" fmla="+- G2 0 3768"/>
              <a:gd name="G4" fmla="*/ G3 32768 32059"/>
              <a:gd name="G5" fmla="*/ G4 1 2"/>
              <a:gd name="G6" fmla="+- 21600 0 14815"/>
              <a:gd name="G7" fmla="*/ G6 3768 6079"/>
              <a:gd name="G8" fmla="+- G7 14815 0"/>
              <a:gd name="T0" fmla="*/ 14815 w 21600"/>
              <a:gd name="T1" fmla="*/ 0 h 21600"/>
              <a:gd name="T2" fmla="*/ 14815 w 21600"/>
              <a:gd name="T3" fmla="*/ 12158 h 21600"/>
              <a:gd name="T4" fmla="*/ 2362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4815" y="0"/>
                </a:lnTo>
                <a:lnTo>
                  <a:pt x="14815" y="3768"/>
                </a:lnTo>
                <a:lnTo>
                  <a:pt x="12427" y="3768"/>
                </a:lnTo>
                <a:cubicBezTo>
                  <a:pt x="5564" y="3768"/>
                  <a:pt x="0" y="7524"/>
                  <a:pt x="0" y="12158"/>
                </a:cubicBezTo>
                <a:lnTo>
                  <a:pt x="0" y="21600"/>
                </a:lnTo>
                <a:lnTo>
                  <a:pt x="4724" y="21600"/>
                </a:lnTo>
                <a:lnTo>
                  <a:pt x="4724" y="12158"/>
                </a:lnTo>
                <a:cubicBezTo>
                  <a:pt x="4724" y="10077"/>
                  <a:pt x="8173" y="8390"/>
                  <a:pt x="12427" y="8390"/>
                </a:cubicBezTo>
                <a:lnTo>
                  <a:pt x="14815" y="8390"/>
                </a:lnTo>
                <a:lnTo>
                  <a:pt x="14815" y="12158"/>
                </a:lnTo>
                <a:close/>
              </a:path>
            </a:pathLst>
          </a:custGeom>
          <a:solidFill>
            <a:srgbClr val="000066"/>
          </a:solidFill>
          <a:ln w="952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1D9F3E0-959D-2503-3EC3-47AAE29B933D}"/>
              </a:ext>
            </a:extLst>
          </p:cNvPr>
          <p:cNvSpPr txBox="1"/>
          <p:nvPr/>
        </p:nvSpPr>
        <p:spPr>
          <a:xfrm rot="16200000">
            <a:off x="10057459" y="4843228"/>
            <a:ext cx="725652" cy="5159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KJV</a:t>
            </a:r>
          </a:p>
        </p:txBody>
      </p:sp>
      <p:pic>
        <p:nvPicPr>
          <p:cNvPr id="3074" name="Picture 2">
            <a:extLst>
              <a:ext uri="{FF2B5EF4-FFF2-40B4-BE49-F238E27FC236}">
                <a16:creationId xmlns:a16="http://schemas.microsoft.com/office/drawing/2014/main" id="{ED9D1A23-F54B-23BB-7B25-329479127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62" y="2164691"/>
            <a:ext cx="4465982" cy="22975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4AA5F843-04F3-401C-1C90-9E89983B228E}"/>
              </a:ext>
            </a:extLst>
          </p:cNvPr>
          <p:cNvSpPr txBox="1">
            <a:spLocks noChangeArrowheads="1"/>
          </p:cNvSpPr>
          <p:nvPr/>
        </p:nvSpPr>
        <p:spPr bwMode="auto">
          <a:xfrm>
            <a:off x="2155436" y="1759111"/>
            <a:ext cx="1780460" cy="2062103"/>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5B9BD5">
                    <a:lumMod val="60000"/>
                    <a:lumOff val="40000"/>
                  </a:srgbClr>
                </a:solidFill>
                <a:effectLst>
                  <a:outerShdw blurRad="38100" dist="38100" dir="2700000" algn="tl">
                    <a:srgbClr val="000000"/>
                  </a:outerShdw>
                </a:effectLst>
                <a:uLnTx/>
                <a:uFillTx/>
                <a:latin typeface="Arial" charset="0"/>
                <a:ea typeface="+mn-ea"/>
                <a:cs typeface="+mn-cs"/>
              </a:rPr>
              <a:t>Basis of NAS, ESV, etc.</a:t>
            </a:r>
            <a:endParaRPr kumimoji="0" lang="en-US" sz="3200" b="0" i="0" u="none" strike="noStrike" kern="1200" cap="none" spc="0" normalizeH="0" baseline="0" noProof="0" dirty="0">
              <a:ln>
                <a:noFill/>
              </a:ln>
              <a:solidFill>
                <a:srgbClr val="5B9BD5">
                  <a:lumMod val="60000"/>
                  <a:lumOff val="40000"/>
                </a:srgbClr>
              </a:solidFill>
              <a:effectLst/>
              <a:uLnTx/>
              <a:uFillTx/>
              <a:latin typeface="Calibri" panose="020F0502020204030204"/>
              <a:ea typeface="+mn-ea"/>
              <a:cs typeface="+mn-cs"/>
            </a:endParaRPr>
          </a:p>
        </p:txBody>
      </p:sp>
      <p:pic>
        <p:nvPicPr>
          <p:cNvPr id="14" name="Picture 2">
            <a:extLst>
              <a:ext uri="{FF2B5EF4-FFF2-40B4-BE49-F238E27FC236}">
                <a16:creationId xmlns:a16="http://schemas.microsoft.com/office/drawing/2014/main" id="{368C4805-5841-48BD-20F0-9D64F04B2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2895" y="2158063"/>
            <a:ext cx="4465982" cy="229753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4DEAF386-AA67-2207-A8CA-2310B79D1757}"/>
              </a:ext>
            </a:extLst>
          </p:cNvPr>
          <p:cNvSpPr txBox="1">
            <a:spLocks noChangeArrowheads="1"/>
          </p:cNvSpPr>
          <p:nvPr/>
        </p:nvSpPr>
        <p:spPr bwMode="auto">
          <a:xfrm>
            <a:off x="10033865" y="1739233"/>
            <a:ext cx="1800325" cy="1077218"/>
          </a:xfrm>
          <a:prstGeom prst="rect">
            <a:avLst/>
          </a:prstGeom>
          <a:noFill/>
          <a:ln w="9525">
            <a:noFill/>
            <a:miter lim="800000"/>
            <a:headEnd/>
            <a:tailEnd/>
          </a:ln>
          <a:effec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000066"/>
                </a:solidFill>
                <a:effectLst>
                  <a:outerShdw blurRad="38100" dist="38100" dir="2700000" algn="tl">
                    <a:srgbClr val="000000"/>
                  </a:outerShdw>
                </a:effectLst>
                <a:uLnTx/>
                <a:uFillTx/>
                <a:latin typeface="Arial" charset="0"/>
                <a:ea typeface="+mn-ea"/>
                <a:cs typeface="+mn-cs"/>
              </a:rPr>
              <a:t>Basis of KJV</a:t>
            </a:r>
            <a:endParaRPr kumimoji="0" lang="en-US" sz="32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sp>
        <p:nvSpPr>
          <p:cNvPr id="5" name="AutoShape 10">
            <a:extLst>
              <a:ext uri="{FF2B5EF4-FFF2-40B4-BE49-F238E27FC236}">
                <a16:creationId xmlns:a16="http://schemas.microsoft.com/office/drawing/2014/main" id="{8928E869-4958-97F2-2972-1ED7D96B8B9A}"/>
              </a:ext>
            </a:extLst>
          </p:cNvPr>
          <p:cNvSpPr>
            <a:spLocks noChangeArrowheads="1"/>
          </p:cNvSpPr>
          <p:nvPr/>
        </p:nvSpPr>
        <p:spPr bwMode="auto">
          <a:xfrm>
            <a:off x="2053883" y="3128832"/>
            <a:ext cx="9622302" cy="3224235"/>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HOW MUCH CHANGE?</a:t>
            </a:r>
          </a:p>
        </p:txBody>
      </p:sp>
    </p:spTree>
    <p:extLst>
      <p:ext uri="{BB962C8B-B14F-4D97-AF65-F5344CB8AC3E}">
        <p14:creationId xmlns:p14="http://schemas.microsoft.com/office/powerpoint/2010/main" val="72610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2"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right)">
                                      <p:cBhvr>
                                        <p:cTn id="9" dur="500"/>
                                        <p:tgtEl>
                                          <p:spTgt spid="8"/>
                                        </p:tgtEl>
                                      </p:cBhvr>
                                    </p:animEffect>
                                  </p:childTnLst>
                                </p:cTn>
                              </p:par>
                              <p:par>
                                <p:cTn id="10" presetID="1" presetClass="entr" presetSubtype="0" fill="hold" grpId="0" nodeType="withEffect">
                                  <p:stCondLst>
                                    <p:cond delay="0"/>
                                  </p:stCondLst>
                                  <p:childTnLst>
                                    <p:set>
                                      <p:cBhvr>
                                        <p:cTn id="11" dur="1" fill="hold">
                                          <p:stCondLst>
                                            <p:cond delay="499"/>
                                          </p:stCondLst>
                                        </p:cTn>
                                        <p:tgtEl>
                                          <p:spTgt spid="3"/>
                                        </p:tgtEl>
                                        <p:attrNameLst>
                                          <p:attrName>style.visibility</p:attrName>
                                        </p:attrNameLst>
                                      </p:cBhvr>
                                      <p:to>
                                        <p:strVal val="visible"/>
                                      </p:to>
                                    </p:set>
                                  </p:childTnLst>
                                </p:cTn>
                              </p:par>
                            </p:childTnLst>
                          </p:cTn>
                        </p:par>
                        <p:par>
                          <p:cTn id="12" fill="hold">
                            <p:stCondLst>
                              <p:cond delay="500"/>
                            </p:stCondLst>
                            <p:childTnLst>
                              <p:par>
                                <p:cTn id="13" presetID="23" presetClass="entr" presetSubtype="272"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strVal val="2/3*#ppt_w"/>
                                          </p:val>
                                        </p:tav>
                                        <p:tav tm="100000">
                                          <p:val>
                                            <p:strVal val="#ppt_w"/>
                                          </p:val>
                                        </p:tav>
                                      </p:tavLst>
                                    </p:anim>
                                    <p:anim calcmode="lin" valueType="num">
                                      <p:cBhvr>
                                        <p:cTn id="16" dur="500" fill="hold"/>
                                        <p:tgtEl>
                                          <p:spTgt spid="2"/>
                                        </p:tgtEl>
                                        <p:attrNameLst>
                                          <p:attrName>ppt_h</p:attrName>
                                        </p:attrNameLst>
                                      </p:cBhvr>
                                      <p:tavLst>
                                        <p:tav tm="0">
                                          <p:val>
                                            <p:strVal val="2/3*#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right)">
                                      <p:cBhvr>
                                        <p:cTn id="21" dur="500"/>
                                        <p:tgtEl>
                                          <p:spTgt spid="4"/>
                                        </p:tgtEl>
                                      </p:cBhvr>
                                    </p:animEffect>
                                  </p:childTnLst>
                                </p:cTn>
                              </p:par>
                              <p:par>
                                <p:cTn id="22" presetID="1" presetClass="entr" presetSubtype="0" fill="hold" grpId="0" nodeType="withEffect">
                                  <p:stCondLst>
                                    <p:cond delay="0"/>
                                  </p:stCondLst>
                                  <p:childTnLst>
                                    <p:set>
                                      <p:cBhvr>
                                        <p:cTn id="23" dur="1" fill="hold">
                                          <p:stCondLst>
                                            <p:cond delay="499"/>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1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52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anim calcmode="lin" valueType="num">
                                      <p:cBhvr>
                                        <p:cTn id="32" dur="500" fill="hold"/>
                                        <p:tgtEl>
                                          <p:spTgt spid="5"/>
                                        </p:tgtEl>
                                        <p:attrNameLst>
                                          <p:attrName>ppt_x</p:attrName>
                                        </p:attrNameLst>
                                      </p:cBhvr>
                                      <p:tavLst>
                                        <p:tav tm="0">
                                          <p:val>
                                            <p:fltVal val="0.5"/>
                                          </p:val>
                                        </p:tav>
                                        <p:tav tm="100000">
                                          <p:val>
                                            <p:strVal val="#ppt_x"/>
                                          </p:val>
                                        </p:tav>
                                      </p:tavLst>
                                    </p:anim>
                                    <p:anim calcmode="lin" valueType="num">
                                      <p:cBhvr>
                                        <p:cTn id="33"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utoUpdateAnimBg="0"/>
      <p:bldP spid="8" grpId="0" animBg="1"/>
      <p:bldP spid="9" grpId="0"/>
      <p:bldP spid="10" grpId="0" autoUpdateAnimBg="0"/>
      <p:bldP spid="3" grpId="0" autoUpdateAnimBg="0"/>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FF10B0-E81C-8D94-EADF-C2F8C66585CF}"/>
              </a:ext>
            </a:extLst>
          </p:cNvPr>
          <p:cNvPicPr>
            <a:picLocks noChangeAspect="1"/>
          </p:cNvPicPr>
          <p:nvPr/>
        </p:nvPicPr>
        <p:blipFill rotWithShape="1">
          <a:blip r:embed="rId2"/>
          <a:srcRect t="7372" r="58210" b="20475"/>
          <a:stretch/>
        </p:blipFill>
        <p:spPr>
          <a:xfrm>
            <a:off x="-1800665" y="0"/>
            <a:ext cx="12357462" cy="6857999"/>
          </a:xfrm>
          <a:prstGeom prst="rect">
            <a:avLst/>
          </a:prstGeom>
        </p:spPr>
      </p:pic>
      <p:sp>
        <p:nvSpPr>
          <p:cNvPr id="5" name="TextBox 4">
            <a:extLst>
              <a:ext uri="{FF2B5EF4-FFF2-40B4-BE49-F238E27FC236}">
                <a16:creationId xmlns:a16="http://schemas.microsoft.com/office/drawing/2014/main" id="{75871AA5-ABA7-2463-BFD8-53C3E6681570}"/>
              </a:ext>
            </a:extLst>
          </p:cNvPr>
          <p:cNvSpPr txBox="1"/>
          <p:nvPr/>
        </p:nvSpPr>
        <p:spPr>
          <a:xfrm>
            <a:off x="7723163" y="1318799"/>
            <a:ext cx="3737317"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Kievit"/>
                <a:ea typeface="+mn-ea"/>
                <a:cs typeface="+mn-cs"/>
              </a:rPr>
              <a:t>“In the beginning God created the heavens and the earth. And the earth was formless and void; and darkness was upon the face of the deep; And the spirit of God moved upon the face of the waters...”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9561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740B43-0D9C-DDE8-29FF-3AD57C549BFF}"/>
              </a:ext>
            </a:extLst>
          </p:cNvPr>
          <p:cNvSpPr txBox="1"/>
          <p:nvPr/>
        </p:nvSpPr>
        <p:spPr>
          <a:xfrm>
            <a:off x="4992403" y="4629728"/>
            <a:ext cx="7190218"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Essentially No Change	     ]</a:t>
            </a:r>
          </a:p>
        </p:txBody>
      </p:sp>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7080534"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7" name="TextBox 6">
            <a:extLst>
              <a:ext uri="{FF2B5EF4-FFF2-40B4-BE49-F238E27FC236}">
                <a16:creationId xmlns:a16="http://schemas.microsoft.com/office/drawing/2014/main" id="{03C8CF3F-FE34-C23E-8499-1BEEB7C9633B}"/>
              </a:ext>
            </a:extLst>
          </p:cNvPr>
          <p:cNvSpPr txBox="1"/>
          <p:nvPr/>
        </p:nvSpPr>
        <p:spPr>
          <a:xfrm>
            <a:off x="1679400" y="4627580"/>
            <a:ext cx="3354289" cy="646331"/>
          </a:xfrm>
          <a:prstGeom prst="rect">
            <a:avLst/>
          </a:prstGeom>
          <a:solidFill>
            <a:srgbClr val="FF0000"/>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Little Change	 ]</a:t>
            </a:r>
          </a:p>
        </p:txBody>
      </p:sp>
      <p:sp>
        <p:nvSpPr>
          <p:cNvPr id="15" name="AutoShape 10">
            <a:extLst>
              <a:ext uri="{FF2B5EF4-FFF2-40B4-BE49-F238E27FC236}">
                <a16:creationId xmlns:a16="http://schemas.microsoft.com/office/drawing/2014/main" id="{D79837B6-42A0-D0EF-F1B3-0149998D9BE7}"/>
              </a:ext>
            </a:extLst>
          </p:cNvPr>
          <p:cNvSpPr>
            <a:spLocks noChangeArrowheads="1"/>
          </p:cNvSpPr>
          <p:nvPr/>
        </p:nvSpPr>
        <p:spPr bwMode="auto">
          <a:xfrm>
            <a:off x="-1" y="5348825"/>
            <a:ext cx="1639289"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a:t>
            </a:r>
          </a:p>
        </p:txBody>
      </p:sp>
    </p:spTree>
    <p:extLst>
      <p:ext uri="{BB962C8B-B14F-4D97-AF65-F5344CB8AC3E}">
        <p14:creationId xmlns:p14="http://schemas.microsoft.com/office/powerpoint/2010/main" val="19235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A2D7BD7-AE27-712C-305C-3946051BF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604463"/>
            <a:ext cx="11476615" cy="232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49C62B7D-7A9C-1CB3-E3CD-CEA05F722BB4}"/>
              </a:ext>
            </a:extLst>
          </p:cNvPr>
          <p:cNvSpPr txBox="1"/>
          <p:nvPr/>
        </p:nvSpPr>
        <p:spPr>
          <a:xfrm>
            <a:off x="9379961" y="2025346"/>
            <a:ext cx="915122" cy="4229297"/>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sp>
        <p:nvSpPr>
          <p:cNvPr id="15" name="AutoShape 10">
            <a:extLst>
              <a:ext uri="{FF2B5EF4-FFF2-40B4-BE49-F238E27FC236}">
                <a16:creationId xmlns:a16="http://schemas.microsoft.com/office/drawing/2014/main" id="{D79837B6-42A0-D0EF-F1B3-0149998D9BE7}"/>
              </a:ext>
            </a:extLst>
          </p:cNvPr>
          <p:cNvSpPr>
            <a:spLocks noChangeArrowheads="1"/>
          </p:cNvSpPr>
          <p:nvPr/>
        </p:nvSpPr>
        <p:spPr bwMode="auto">
          <a:xfrm>
            <a:off x="9463757" y="6253650"/>
            <a:ext cx="1231623" cy="735755"/>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a:t>
            </a:r>
          </a:p>
        </p:txBody>
      </p:sp>
      <p:sp>
        <p:nvSpPr>
          <p:cNvPr id="9" name="Arrow: Down 8">
            <a:extLst>
              <a:ext uri="{FF2B5EF4-FFF2-40B4-BE49-F238E27FC236}">
                <a16:creationId xmlns:a16="http://schemas.microsoft.com/office/drawing/2014/main" id="{27A22980-B9D5-0FED-C43E-813C422D8B00}"/>
              </a:ext>
            </a:extLst>
          </p:cNvPr>
          <p:cNvSpPr/>
          <p:nvPr/>
        </p:nvSpPr>
        <p:spPr>
          <a:xfrm>
            <a:off x="5046482" y="4023361"/>
            <a:ext cx="681535" cy="1585706"/>
          </a:xfrm>
          <a:prstGeom prst="down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2172DAB-71C8-65D3-5083-F43336F9864D}"/>
              </a:ext>
            </a:extLst>
          </p:cNvPr>
          <p:cNvSpPr txBox="1"/>
          <p:nvPr/>
        </p:nvSpPr>
        <p:spPr>
          <a:xfrm>
            <a:off x="168809" y="110928"/>
            <a:ext cx="9070471"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Deuteronomy 31</a:t>
            </a:r>
            <a:endPar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9 </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So Moses wrote this Law and gave it to the priests, the sons of Levi who carried the ark of the covenant of the </a:t>
            </a:r>
            <a:r>
              <a:rPr kumimoji="0" lang="en-US" sz="2800" b="0" i="0" u="none" strike="noStrike" kern="1200" cap="small" spc="0" normalizeH="0" baseline="0" noProof="0" dirty="0">
                <a:ln>
                  <a:noFill/>
                </a:ln>
                <a:solidFill>
                  <a:srgbClr val="000000"/>
                </a:solidFill>
                <a:effectLst/>
                <a:uLnTx/>
                <a:uFillTx/>
                <a:latin typeface="Palatino Linotype" panose="02040502050505030304" pitchFamily="18" charset="0"/>
                <a:ea typeface="+mn-ea"/>
                <a:cs typeface="+mn-cs"/>
              </a:rPr>
              <a:t>Lord</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and to all the elders of Israel. </a:t>
            </a: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10 </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Then Moses commanded them, saying, “At the end of every seven years, at the time of the year of the release of debts, at the Feast of Booths, </a:t>
            </a: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11 </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when all Israel comes to appear before the </a:t>
            </a:r>
            <a:r>
              <a:rPr kumimoji="0" lang="en-US" sz="2800" b="0" i="0" u="none" strike="noStrike" kern="1200" cap="small" spc="0" normalizeH="0" baseline="0" noProof="0" dirty="0">
                <a:ln>
                  <a:noFill/>
                </a:ln>
                <a:solidFill>
                  <a:srgbClr val="000000"/>
                </a:solidFill>
                <a:effectLst/>
                <a:uLnTx/>
                <a:uFillTx/>
                <a:latin typeface="Palatino Linotype" panose="02040502050505030304" pitchFamily="18" charset="0"/>
                <a:ea typeface="+mn-ea"/>
                <a:cs typeface="+mn-cs"/>
              </a:rPr>
              <a:t>Lord</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your God at the place which He will choose, you shall read this Law before all Israel so that they hear it.</a:t>
            </a:r>
            <a:endPar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
        <p:nvSpPr>
          <p:cNvPr id="16" name="Double Brace 15">
            <a:extLst>
              <a:ext uri="{FF2B5EF4-FFF2-40B4-BE49-F238E27FC236}">
                <a16:creationId xmlns:a16="http://schemas.microsoft.com/office/drawing/2014/main" id="{9E7AA3D9-F237-96B8-7F69-E83E92620A58}"/>
              </a:ext>
            </a:extLst>
          </p:cNvPr>
          <p:cNvSpPr/>
          <p:nvPr/>
        </p:nvSpPr>
        <p:spPr>
          <a:xfrm>
            <a:off x="5407737" y="4657991"/>
            <a:ext cx="5396248" cy="862885"/>
          </a:xfrm>
          <a:prstGeom prst="bracePair">
            <a:avLst/>
          </a:prstGeom>
          <a:solidFill>
            <a:schemeClr val="accent1">
              <a:alpha val="30000"/>
            </a:schemeClr>
          </a:solidFill>
          <a:ln w="793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1400 years</a:t>
            </a:r>
          </a:p>
        </p:txBody>
      </p:sp>
    </p:spTree>
    <p:extLst>
      <p:ext uri="{BB962C8B-B14F-4D97-AF65-F5344CB8AC3E}">
        <p14:creationId xmlns:p14="http://schemas.microsoft.com/office/powerpoint/2010/main" val="3827736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out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A2D7BD7-AE27-712C-305C-3946051BF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604463"/>
            <a:ext cx="11476615" cy="232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49C62B7D-7A9C-1CB3-E3CD-CEA05F722BB4}"/>
              </a:ext>
            </a:extLst>
          </p:cNvPr>
          <p:cNvSpPr txBox="1"/>
          <p:nvPr/>
        </p:nvSpPr>
        <p:spPr>
          <a:xfrm>
            <a:off x="9379961" y="2025346"/>
            <a:ext cx="915122" cy="4229297"/>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sp>
        <p:nvSpPr>
          <p:cNvPr id="15" name="AutoShape 10">
            <a:extLst>
              <a:ext uri="{FF2B5EF4-FFF2-40B4-BE49-F238E27FC236}">
                <a16:creationId xmlns:a16="http://schemas.microsoft.com/office/drawing/2014/main" id="{D79837B6-42A0-D0EF-F1B3-0149998D9BE7}"/>
              </a:ext>
            </a:extLst>
          </p:cNvPr>
          <p:cNvSpPr>
            <a:spLocks noChangeArrowheads="1"/>
          </p:cNvSpPr>
          <p:nvPr/>
        </p:nvSpPr>
        <p:spPr bwMode="auto">
          <a:xfrm>
            <a:off x="9463757" y="6253650"/>
            <a:ext cx="1231623" cy="735755"/>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a:t>
            </a:r>
          </a:p>
        </p:txBody>
      </p:sp>
      <p:sp>
        <p:nvSpPr>
          <p:cNvPr id="12" name="TextBox 11">
            <a:extLst>
              <a:ext uri="{FF2B5EF4-FFF2-40B4-BE49-F238E27FC236}">
                <a16:creationId xmlns:a16="http://schemas.microsoft.com/office/drawing/2014/main" id="{32172DAB-71C8-65D3-5083-F43336F9864D}"/>
              </a:ext>
            </a:extLst>
          </p:cNvPr>
          <p:cNvSpPr txBox="1"/>
          <p:nvPr/>
        </p:nvSpPr>
        <p:spPr>
          <a:xfrm>
            <a:off x="168809" y="110928"/>
            <a:ext cx="9070471"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Deuteronomy 31</a:t>
            </a:r>
            <a:endPar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12 </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Assemble the people, the men, the women, the children, and the stranger who is in your town, so that they may hear and learn and fear the </a:t>
            </a:r>
            <a:r>
              <a:rPr kumimoji="0" lang="en-US" sz="2800" b="0" i="0" u="none" strike="noStrike" kern="1200" cap="small" spc="0" normalizeH="0" baseline="0" noProof="0" dirty="0">
                <a:ln>
                  <a:noFill/>
                </a:ln>
                <a:solidFill>
                  <a:srgbClr val="000000"/>
                </a:solidFill>
                <a:effectLst/>
                <a:uLnTx/>
                <a:uFillTx/>
                <a:latin typeface="Palatino Linotype" panose="02040502050505030304" pitchFamily="18" charset="0"/>
                <a:ea typeface="+mn-ea"/>
                <a:cs typeface="+mn-cs"/>
              </a:rPr>
              <a:t>Lord</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your God, and be careful to follow all the words of this Law. </a:t>
            </a: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13 </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And their children, who have not known, will hear and learn to fear the </a:t>
            </a:r>
            <a:r>
              <a:rPr kumimoji="0" lang="en-US" sz="2800" b="0" i="0" u="none" strike="noStrike" kern="1200" cap="small" spc="0" normalizeH="0" baseline="0" noProof="0" dirty="0">
                <a:ln>
                  <a:noFill/>
                </a:ln>
                <a:solidFill>
                  <a:srgbClr val="000000"/>
                </a:solidFill>
                <a:effectLst/>
                <a:uLnTx/>
                <a:uFillTx/>
                <a:latin typeface="Palatino Linotype" panose="02040502050505030304" pitchFamily="18" charset="0"/>
                <a:ea typeface="+mn-ea"/>
                <a:cs typeface="+mn-cs"/>
              </a:rPr>
              <a:t>Lord</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your God, as long as you live on the land which you are about to cross the Jordan to possess.”</a:t>
            </a:r>
            <a:endPar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
        <p:nvSpPr>
          <p:cNvPr id="3" name="Arrow: Down 2">
            <a:extLst>
              <a:ext uri="{FF2B5EF4-FFF2-40B4-BE49-F238E27FC236}">
                <a16:creationId xmlns:a16="http://schemas.microsoft.com/office/drawing/2014/main" id="{5B7071BD-FBDA-FD71-974F-AB8E4D4A3784}"/>
              </a:ext>
            </a:extLst>
          </p:cNvPr>
          <p:cNvSpPr/>
          <p:nvPr/>
        </p:nvSpPr>
        <p:spPr>
          <a:xfrm>
            <a:off x="5046482" y="4023361"/>
            <a:ext cx="681535" cy="1585706"/>
          </a:xfrm>
          <a:prstGeom prst="down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52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3A2D7BD7-AE27-712C-305C-3946051BF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604463"/>
            <a:ext cx="11476615" cy="232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49C62B7D-7A9C-1CB3-E3CD-CEA05F722BB4}"/>
              </a:ext>
            </a:extLst>
          </p:cNvPr>
          <p:cNvSpPr txBox="1"/>
          <p:nvPr/>
        </p:nvSpPr>
        <p:spPr>
          <a:xfrm>
            <a:off x="9379961" y="2025346"/>
            <a:ext cx="915122" cy="4229297"/>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sp>
        <p:nvSpPr>
          <p:cNvPr id="15" name="AutoShape 10">
            <a:extLst>
              <a:ext uri="{FF2B5EF4-FFF2-40B4-BE49-F238E27FC236}">
                <a16:creationId xmlns:a16="http://schemas.microsoft.com/office/drawing/2014/main" id="{D79837B6-42A0-D0EF-F1B3-0149998D9BE7}"/>
              </a:ext>
            </a:extLst>
          </p:cNvPr>
          <p:cNvSpPr>
            <a:spLocks noChangeArrowheads="1"/>
          </p:cNvSpPr>
          <p:nvPr/>
        </p:nvSpPr>
        <p:spPr bwMode="auto">
          <a:xfrm>
            <a:off x="9463757" y="6253650"/>
            <a:ext cx="1231623" cy="735755"/>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a:t>
            </a:r>
          </a:p>
        </p:txBody>
      </p:sp>
      <p:sp>
        <p:nvSpPr>
          <p:cNvPr id="12" name="TextBox 11">
            <a:extLst>
              <a:ext uri="{FF2B5EF4-FFF2-40B4-BE49-F238E27FC236}">
                <a16:creationId xmlns:a16="http://schemas.microsoft.com/office/drawing/2014/main" id="{32172DAB-71C8-65D3-5083-F43336F9864D}"/>
              </a:ext>
            </a:extLst>
          </p:cNvPr>
          <p:cNvSpPr txBox="1"/>
          <p:nvPr/>
        </p:nvSpPr>
        <p:spPr>
          <a:xfrm>
            <a:off x="168809" y="110928"/>
            <a:ext cx="9070471"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Deuteronomy 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Palatino Linotype" panose="02040502050505030304" pitchFamily="18" charset="0"/>
                <a:ea typeface="+mn-ea"/>
                <a:cs typeface="+mn-cs"/>
              </a:rPr>
              <a:t>24 </a:t>
            </a: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It came about, when Moses finished writing the words of this Law in a book until they were complete, </a:t>
            </a:r>
            <a:r>
              <a:rPr kumimoji="0" lang="en-US" sz="2800" b="1" i="0" u="none" strike="noStrike" kern="1200" cap="none" spc="0" normalizeH="0" baseline="30000" noProof="0" dirty="0">
                <a:ln>
                  <a:noFill/>
                </a:ln>
                <a:solidFill>
                  <a:prstClr val="black"/>
                </a:solidFill>
                <a:effectLst/>
                <a:uLnTx/>
                <a:uFillTx/>
                <a:latin typeface="Palatino Linotype" panose="02040502050505030304" pitchFamily="18" charset="0"/>
                <a:ea typeface="+mn-ea"/>
                <a:cs typeface="+mn-cs"/>
              </a:rPr>
              <a:t>25 </a:t>
            </a: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that Moses commanded the Levites who carried the ark of the covenant of the </a:t>
            </a:r>
            <a:r>
              <a:rPr kumimoji="0" lang="en-US" sz="2800" b="0" i="0" u="none" strike="noStrike" kern="1200" cap="small" spc="0" normalizeH="0" baseline="0" noProof="0" dirty="0">
                <a:ln>
                  <a:noFill/>
                </a:ln>
                <a:solidFill>
                  <a:prstClr val="black"/>
                </a:solidFill>
                <a:effectLst/>
                <a:uLnTx/>
                <a:uFillTx/>
                <a:latin typeface="Palatino Linotype" panose="02040502050505030304" pitchFamily="18" charset="0"/>
                <a:ea typeface="+mn-ea"/>
                <a:cs typeface="+mn-cs"/>
              </a:rPr>
              <a:t>Lord</a:t>
            </a: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saying, </a:t>
            </a:r>
            <a:r>
              <a:rPr kumimoji="0" lang="en-US" sz="2800" b="1" i="0" u="none" strike="noStrike" kern="1200" cap="none" spc="0" normalizeH="0" baseline="30000" noProof="0" dirty="0">
                <a:ln>
                  <a:noFill/>
                </a:ln>
                <a:solidFill>
                  <a:prstClr val="black"/>
                </a:solidFill>
                <a:effectLst/>
                <a:uLnTx/>
                <a:uFillTx/>
                <a:latin typeface="Palatino Linotype" panose="02040502050505030304" pitchFamily="18" charset="0"/>
                <a:ea typeface="+mn-ea"/>
                <a:cs typeface="+mn-cs"/>
              </a:rPr>
              <a:t>26 </a:t>
            </a: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“Take this Book of the Law and place it beside the ark of the covenant of the </a:t>
            </a:r>
            <a:r>
              <a:rPr kumimoji="0" lang="en-US" sz="2800" b="0" i="0" u="none" strike="noStrike" kern="1200" cap="small" spc="0" normalizeH="0" baseline="0" noProof="0" dirty="0">
                <a:ln>
                  <a:noFill/>
                </a:ln>
                <a:solidFill>
                  <a:prstClr val="black"/>
                </a:solidFill>
                <a:effectLst/>
                <a:uLnTx/>
                <a:uFillTx/>
                <a:latin typeface="Palatino Linotype" panose="02040502050505030304" pitchFamily="18" charset="0"/>
                <a:ea typeface="+mn-ea"/>
                <a:cs typeface="+mn-cs"/>
              </a:rPr>
              <a:t>Lord</a:t>
            </a: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your God, so that it may remain there as a witness against you. </a:t>
            </a:r>
            <a:endPar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endParaRPr>
          </a:p>
        </p:txBody>
      </p:sp>
      <p:sp>
        <p:nvSpPr>
          <p:cNvPr id="3" name="Arrow: Down 2">
            <a:extLst>
              <a:ext uri="{FF2B5EF4-FFF2-40B4-BE49-F238E27FC236}">
                <a16:creationId xmlns:a16="http://schemas.microsoft.com/office/drawing/2014/main" id="{5B7071BD-FBDA-FD71-974F-AB8E4D4A3784}"/>
              </a:ext>
            </a:extLst>
          </p:cNvPr>
          <p:cNvSpPr/>
          <p:nvPr/>
        </p:nvSpPr>
        <p:spPr>
          <a:xfrm>
            <a:off x="5046482" y="4023361"/>
            <a:ext cx="681535" cy="1585706"/>
          </a:xfrm>
          <a:prstGeom prst="down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67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 calcmode="lin" valueType="num">
                                      <p:cBhvr additive="base">
                                        <p:cTn id="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2172DAB-71C8-65D3-5083-F43336F9864D}"/>
              </a:ext>
            </a:extLst>
          </p:cNvPr>
          <p:cNvSpPr txBox="1"/>
          <p:nvPr/>
        </p:nvSpPr>
        <p:spPr>
          <a:xfrm>
            <a:off x="4165791" y="1774141"/>
            <a:ext cx="5121406" cy="2246769"/>
          </a:xfrm>
          <a:prstGeom prst="rect">
            <a:avLst/>
          </a:prstGeom>
          <a:noFill/>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2 Kings 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prstClr val="black"/>
                </a:solidFill>
                <a:effectLst/>
                <a:uLnTx/>
                <a:uFillTx/>
                <a:latin typeface="Palatino Linotype" panose="02040502050505030304" pitchFamily="18" charset="0"/>
                <a:ea typeface="+mn-ea"/>
                <a:cs typeface="+mn-cs"/>
              </a:rPr>
              <a:t>8 </a:t>
            </a: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Then Hilkiah the high priest said to </a:t>
            </a:r>
            <a:r>
              <a:rPr kumimoji="0" lang="en-US" sz="28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Shaphan</a:t>
            </a: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the scribe, “I have found the Book of the Law in the house of the </a:t>
            </a:r>
            <a:r>
              <a:rPr kumimoji="0" lang="en-US" sz="2800" b="0" i="0" u="none" strike="noStrike" kern="1200" cap="small" spc="0" normalizeH="0" baseline="0" noProof="0" dirty="0">
                <a:ln>
                  <a:noFill/>
                </a:ln>
                <a:solidFill>
                  <a:prstClr val="black"/>
                </a:solidFill>
                <a:effectLst/>
                <a:uLnTx/>
                <a:uFillTx/>
                <a:latin typeface="Palatino Linotype" panose="02040502050505030304" pitchFamily="18" charset="0"/>
                <a:ea typeface="+mn-ea"/>
                <a:cs typeface="+mn-cs"/>
              </a:rPr>
              <a:t>Lord</a:t>
            </a: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a:t>
            </a:r>
            <a:endParaRPr kumimoji="0" lang="en-US" sz="40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endParaRPr>
          </a:p>
        </p:txBody>
      </p:sp>
      <p:pic>
        <p:nvPicPr>
          <p:cNvPr id="8" name="Picture 2">
            <a:extLst>
              <a:ext uri="{FF2B5EF4-FFF2-40B4-BE49-F238E27FC236}">
                <a16:creationId xmlns:a16="http://schemas.microsoft.com/office/drawing/2014/main" id="{3A2D7BD7-AE27-712C-305C-3946051BF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4604463"/>
            <a:ext cx="11476615" cy="2326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49C62B7D-7A9C-1CB3-E3CD-CEA05F722BB4}"/>
              </a:ext>
            </a:extLst>
          </p:cNvPr>
          <p:cNvSpPr txBox="1"/>
          <p:nvPr/>
        </p:nvSpPr>
        <p:spPr>
          <a:xfrm>
            <a:off x="9379961" y="2025346"/>
            <a:ext cx="915122" cy="4229297"/>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sp>
        <p:nvSpPr>
          <p:cNvPr id="15" name="AutoShape 10">
            <a:extLst>
              <a:ext uri="{FF2B5EF4-FFF2-40B4-BE49-F238E27FC236}">
                <a16:creationId xmlns:a16="http://schemas.microsoft.com/office/drawing/2014/main" id="{D79837B6-42A0-D0EF-F1B3-0149998D9BE7}"/>
              </a:ext>
            </a:extLst>
          </p:cNvPr>
          <p:cNvSpPr>
            <a:spLocks noChangeArrowheads="1"/>
          </p:cNvSpPr>
          <p:nvPr/>
        </p:nvSpPr>
        <p:spPr bwMode="auto">
          <a:xfrm>
            <a:off x="9463757" y="6253650"/>
            <a:ext cx="1231623" cy="735755"/>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a:t>
            </a:r>
          </a:p>
        </p:txBody>
      </p:sp>
      <p:sp>
        <p:nvSpPr>
          <p:cNvPr id="3" name="Arrow: Down 2">
            <a:extLst>
              <a:ext uri="{FF2B5EF4-FFF2-40B4-BE49-F238E27FC236}">
                <a16:creationId xmlns:a16="http://schemas.microsoft.com/office/drawing/2014/main" id="{5B7071BD-FBDA-FD71-974F-AB8E4D4A3784}"/>
              </a:ext>
            </a:extLst>
          </p:cNvPr>
          <p:cNvSpPr/>
          <p:nvPr/>
        </p:nvSpPr>
        <p:spPr>
          <a:xfrm>
            <a:off x="5046482" y="4023361"/>
            <a:ext cx="681535" cy="1585706"/>
          </a:xfrm>
          <a:prstGeom prst="down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91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125E-6 -3.33333E-6 L 0.27448 -0.00254 " pathEditMode="relative" rAng="0" ptsTypes="AA">
                                      <p:cBhvr>
                                        <p:cTn id="6" dur="2000" fill="hold"/>
                                        <p:tgtEl>
                                          <p:spTgt spid="3"/>
                                        </p:tgtEl>
                                        <p:attrNameLst>
                                          <p:attrName>ppt_x</p:attrName>
                                          <p:attrName>ppt_y</p:attrName>
                                        </p:attrNameLst>
                                      </p:cBhvr>
                                      <p:rCtr x="13724" y="-13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Jesus and NT writers believed they had the scriptures</a:t>
            </a:r>
          </a:p>
        </p:txBody>
      </p:sp>
      <p:sp>
        <p:nvSpPr>
          <p:cNvPr id="3" name="AutoShape 10">
            <a:extLst>
              <a:ext uri="{FF2B5EF4-FFF2-40B4-BE49-F238E27FC236}">
                <a16:creationId xmlns:a16="http://schemas.microsoft.com/office/drawing/2014/main" id="{B1D57D2D-98EF-8DFA-13BE-359F89D1203B}"/>
              </a:ext>
            </a:extLst>
          </p:cNvPr>
          <p:cNvSpPr>
            <a:spLocks noChangeArrowheads="1"/>
          </p:cNvSpPr>
          <p:nvPr/>
        </p:nvSpPr>
        <p:spPr bwMode="auto">
          <a:xfrm>
            <a:off x="-1" y="5348825"/>
            <a:ext cx="1639289"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a:t>
            </a:r>
          </a:p>
        </p:txBody>
      </p:sp>
    </p:spTree>
    <p:extLst>
      <p:ext uri="{BB962C8B-B14F-4D97-AF65-F5344CB8AC3E}">
        <p14:creationId xmlns:p14="http://schemas.microsoft.com/office/powerpoint/2010/main" val="244513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Jesus and NT writers believed they had the scriptures</a:t>
            </a:r>
          </a:p>
        </p:txBody>
      </p:sp>
      <p:sp>
        <p:nvSpPr>
          <p:cNvPr id="4" name="TextBox 3">
            <a:extLst>
              <a:ext uri="{FF2B5EF4-FFF2-40B4-BE49-F238E27FC236}">
                <a16:creationId xmlns:a16="http://schemas.microsoft.com/office/drawing/2014/main" id="{EDA2EA85-EBE8-4553-EBC6-E9C8ECE17F89}"/>
              </a:ext>
            </a:extLst>
          </p:cNvPr>
          <p:cNvSpPr txBox="1"/>
          <p:nvPr/>
        </p:nvSpPr>
        <p:spPr>
          <a:xfrm>
            <a:off x="2913797" y="982213"/>
            <a:ext cx="2078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Luke 24</a:t>
            </a:r>
          </a:p>
        </p:txBody>
      </p:sp>
      <p:sp>
        <p:nvSpPr>
          <p:cNvPr id="8" name="TextBox 7">
            <a:extLst>
              <a:ext uri="{FF2B5EF4-FFF2-40B4-BE49-F238E27FC236}">
                <a16:creationId xmlns:a16="http://schemas.microsoft.com/office/drawing/2014/main" id="{0CD1B385-1095-2D79-7BAF-D0C03630A79C}"/>
              </a:ext>
            </a:extLst>
          </p:cNvPr>
          <p:cNvSpPr txBox="1"/>
          <p:nvPr/>
        </p:nvSpPr>
        <p:spPr>
          <a:xfrm>
            <a:off x="330850" y="1937671"/>
            <a:ext cx="11662740" cy="411216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27 </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Then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beginning with Moses and with all the Prophets</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He explained to them the things written about Himself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in all the Scriptures</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32 </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They said to one another, “Were our hearts not burning within us when He was speaking to us on the road, while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He was explaining the Scriptures to us</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44 </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Now He said to them, “These are My words which I spoke to you while I was still with you, that all the things that are written about Me in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Law of Moses</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and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Prophets</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and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Psalms</a:t>
            </a: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must be fulfilled.”</a:t>
            </a:r>
          </a:p>
        </p:txBody>
      </p:sp>
      <p:sp>
        <p:nvSpPr>
          <p:cNvPr id="3" name="Rectangle: Rounded Corners 2">
            <a:extLst>
              <a:ext uri="{FF2B5EF4-FFF2-40B4-BE49-F238E27FC236}">
                <a16:creationId xmlns:a16="http://schemas.microsoft.com/office/drawing/2014/main" id="{8A7BD549-85F2-D49C-C3CF-A56F3829CF1C}"/>
              </a:ext>
            </a:extLst>
          </p:cNvPr>
          <p:cNvSpPr/>
          <p:nvPr/>
        </p:nvSpPr>
        <p:spPr>
          <a:xfrm>
            <a:off x="6653048" y="2848302"/>
            <a:ext cx="3720662" cy="1789799"/>
          </a:xfrm>
          <a:prstGeom prst="roundRect">
            <a:avLst/>
          </a:prstGeom>
          <a:ln>
            <a:noFill/>
          </a:ln>
          <a:effectLst>
            <a:outerShdw blurRad="50800" dist="38100" dir="13500000" algn="b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There was a recognized collection known as “the scriptures”</a:t>
            </a:r>
          </a:p>
        </p:txBody>
      </p:sp>
      <p:sp>
        <p:nvSpPr>
          <p:cNvPr id="9" name="Rectangle: Rounded Corners 8">
            <a:extLst>
              <a:ext uri="{FF2B5EF4-FFF2-40B4-BE49-F238E27FC236}">
                <a16:creationId xmlns:a16="http://schemas.microsoft.com/office/drawing/2014/main" id="{7B6032BB-D800-A8F8-0FB4-38D1BC7982CB}"/>
              </a:ext>
            </a:extLst>
          </p:cNvPr>
          <p:cNvSpPr/>
          <p:nvPr/>
        </p:nvSpPr>
        <p:spPr>
          <a:xfrm>
            <a:off x="2538443" y="4749872"/>
            <a:ext cx="2795388" cy="834955"/>
          </a:xfrm>
          <a:prstGeom prst="roundRect">
            <a:avLst/>
          </a:prstGeom>
          <a:ln>
            <a:noFill/>
          </a:ln>
          <a:effectLst>
            <a:outerShdw blurRad="50800" dist="38100" dir="13500000" algn="b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 major sections</a:t>
            </a:r>
          </a:p>
        </p:txBody>
      </p:sp>
    </p:spTree>
    <p:extLst>
      <p:ext uri="{BB962C8B-B14F-4D97-AF65-F5344CB8AC3E}">
        <p14:creationId xmlns:p14="http://schemas.microsoft.com/office/powerpoint/2010/main" val="348266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3" grpId="1"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Jesus and NT writers believed they had the scriptures</a:t>
            </a:r>
          </a:p>
        </p:txBody>
      </p:sp>
      <p:sp>
        <p:nvSpPr>
          <p:cNvPr id="4" name="TextBox 3">
            <a:extLst>
              <a:ext uri="{FF2B5EF4-FFF2-40B4-BE49-F238E27FC236}">
                <a16:creationId xmlns:a16="http://schemas.microsoft.com/office/drawing/2014/main" id="{EDA2EA85-EBE8-4553-EBC6-E9C8ECE17F89}"/>
              </a:ext>
            </a:extLst>
          </p:cNvPr>
          <p:cNvSpPr txBox="1"/>
          <p:nvPr/>
        </p:nvSpPr>
        <p:spPr>
          <a:xfrm>
            <a:off x="2913796" y="982213"/>
            <a:ext cx="91781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Luke 24:44</a:t>
            </a:r>
          </a:p>
        </p:txBody>
      </p:sp>
      <p:sp>
        <p:nvSpPr>
          <p:cNvPr id="8" name="TextBox 7">
            <a:extLst>
              <a:ext uri="{FF2B5EF4-FFF2-40B4-BE49-F238E27FC236}">
                <a16:creationId xmlns:a16="http://schemas.microsoft.com/office/drawing/2014/main" id="{0CD1B385-1095-2D79-7BAF-D0C03630A79C}"/>
              </a:ext>
            </a:extLst>
          </p:cNvPr>
          <p:cNvSpPr txBox="1"/>
          <p:nvPr/>
        </p:nvSpPr>
        <p:spPr>
          <a:xfrm>
            <a:off x="1638612" y="2993137"/>
            <a:ext cx="3158675" cy="2246769"/>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Law of Moses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and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Prophets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and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Psalms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p:txBody>
      </p:sp>
      <p:pic>
        <p:nvPicPr>
          <p:cNvPr id="12" name="Picture 11">
            <a:extLst>
              <a:ext uri="{FF2B5EF4-FFF2-40B4-BE49-F238E27FC236}">
                <a16:creationId xmlns:a16="http://schemas.microsoft.com/office/drawing/2014/main" id="{95A90840-B0BD-3446-FBF4-9924FF54194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contrast="50000"/>
                    </a14:imgEffect>
                  </a14:imgLayer>
                </a14:imgProps>
              </a:ext>
            </a:extLst>
          </a:blip>
          <a:srcRect l="2400" t="17682" r="5069" b="44601"/>
          <a:stretch/>
        </p:blipFill>
        <p:spPr>
          <a:xfrm>
            <a:off x="5516710" y="631542"/>
            <a:ext cx="6529588" cy="5833208"/>
          </a:xfrm>
          <a:prstGeom prst="rect">
            <a:avLst/>
          </a:prstGeom>
          <a:effectLst>
            <a:outerShdw blurRad="50800" dist="330200" dir="13500000" algn="br" rotWithShape="0">
              <a:prstClr val="black">
                <a:alpha val="40000"/>
              </a:prstClr>
            </a:outerShdw>
          </a:effectLst>
        </p:spPr>
      </p:pic>
      <p:sp>
        <p:nvSpPr>
          <p:cNvPr id="14" name="Rectangle 13">
            <a:extLst>
              <a:ext uri="{FF2B5EF4-FFF2-40B4-BE49-F238E27FC236}">
                <a16:creationId xmlns:a16="http://schemas.microsoft.com/office/drawing/2014/main" id="{A622E6B7-8EAA-DE31-D981-8BDC9058C0A7}"/>
              </a:ext>
            </a:extLst>
          </p:cNvPr>
          <p:cNvSpPr/>
          <p:nvPr/>
        </p:nvSpPr>
        <p:spPr>
          <a:xfrm>
            <a:off x="5627077" y="631542"/>
            <a:ext cx="2518117" cy="17599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THE LAW</a:t>
            </a:r>
          </a:p>
        </p:txBody>
      </p:sp>
      <p:sp>
        <p:nvSpPr>
          <p:cNvPr id="3" name="Rectangle: Rounded Corners 2">
            <a:extLst>
              <a:ext uri="{FF2B5EF4-FFF2-40B4-BE49-F238E27FC236}">
                <a16:creationId xmlns:a16="http://schemas.microsoft.com/office/drawing/2014/main" id="{3DF28D00-2E72-DE16-B28C-059AF964839A}"/>
              </a:ext>
            </a:extLst>
          </p:cNvPr>
          <p:cNvSpPr/>
          <p:nvPr/>
        </p:nvSpPr>
        <p:spPr>
          <a:xfrm>
            <a:off x="2538443" y="4749872"/>
            <a:ext cx="2795388" cy="834955"/>
          </a:xfrm>
          <a:prstGeom prst="roundRect">
            <a:avLst/>
          </a:prstGeom>
          <a:ln>
            <a:noFill/>
          </a:ln>
          <a:effectLst>
            <a:outerShdw blurRad="50800" dist="38100" dir="13500000" algn="b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 major sections</a:t>
            </a:r>
          </a:p>
        </p:txBody>
      </p:sp>
    </p:spTree>
    <p:extLst>
      <p:ext uri="{BB962C8B-B14F-4D97-AF65-F5344CB8AC3E}">
        <p14:creationId xmlns:p14="http://schemas.microsoft.com/office/powerpoint/2010/main" val="547496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10">
            <a:extLst>
              <a:ext uri="{FF2B5EF4-FFF2-40B4-BE49-F238E27FC236}">
                <a16:creationId xmlns:a16="http://schemas.microsoft.com/office/drawing/2014/main" id="{8928E869-4958-97F2-2972-1ED7D96B8B9A}"/>
              </a:ext>
            </a:extLst>
          </p:cNvPr>
          <p:cNvSpPr>
            <a:spLocks noChangeArrowheads="1"/>
          </p:cNvSpPr>
          <p:nvPr/>
        </p:nvSpPr>
        <p:spPr bwMode="auto">
          <a:xfrm>
            <a:off x="844721" y="3128832"/>
            <a:ext cx="10831464" cy="3224235"/>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HOW MUCH CHANGE?</a:t>
            </a:r>
          </a:p>
        </p:txBody>
      </p: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Jesus and NT writers believed they had the scriptures</a:t>
            </a:r>
          </a:p>
        </p:txBody>
      </p:sp>
      <p:sp>
        <p:nvSpPr>
          <p:cNvPr id="4" name="TextBox 3">
            <a:extLst>
              <a:ext uri="{FF2B5EF4-FFF2-40B4-BE49-F238E27FC236}">
                <a16:creationId xmlns:a16="http://schemas.microsoft.com/office/drawing/2014/main" id="{EDA2EA85-EBE8-4553-EBC6-E9C8ECE17F89}"/>
              </a:ext>
            </a:extLst>
          </p:cNvPr>
          <p:cNvSpPr txBox="1"/>
          <p:nvPr/>
        </p:nvSpPr>
        <p:spPr>
          <a:xfrm>
            <a:off x="2913796" y="982213"/>
            <a:ext cx="91781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Luke 24:44</a:t>
            </a:r>
          </a:p>
        </p:txBody>
      </p:sp>
      <p:sp>
        <p:nvSpPr>
          <p:cNvPr id="8" name="TextBox 7">
            <a:extLst>
              <a:ext uri="{FF2B5EF4-FFF2-40B4-BE49-F238E27FC236}">
                <a16:creationId xmlns:a16="http://schemas.microsoft.com/office/drawing/2014/main" id="{0CD1B385-1095-2D79-7BAF-D0C03630A79C}"/>
              </a:ext>
            </a:extLst>
          </p:cNvPr>
          <p:cNvSpPr txBox="1"/>
          <p:nvPr/>
        </p:nvSpPr>
        <p:spPr>
          <a:xfrm>
            <a:off x="1638612" y="2993137"/>
            <a:ext cx="3158675" cy="2246769"/>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Law of Moses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and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Prophets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and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Psalms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p:txBody>
      </p:sp>
      <p:pic>
        <p:nvPicPr>
          <p:cNvPr id="12" name="Picture 11">
            <a:extLst>
              <a:ext uri="{FF2B5EF4-FFF2-40B4-BE49-F238E27FC236}">
                <a16:creationId xmlns:a16="http://schemas.microsoft.com/office/drawing/2014/main" id="{95A90840-B0BD-3446-FBF4-9924FF54194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contrast="50000"/>
                    </a14:imgEffect>
                  </a14:imgLayer>
                </a14:imgProps>
              </a:ext>
            </a:extLst>
          </a:blip>
          <a:srcRect l="2400" t="17682" r="5069" b="44601"/>
          <a:stretch/>
        </p:blipFill>
        <p:spPr>
          <a:xfrm>
            <a:off x="5516710" y="631542"/>
            <a:ext cx="6529588" cy="5833208"/>
          </a:xfrm>
          <a:prstGeom prst="rect">
            <a:avLst/>
          </a:prstGeom>
          <a:effectLst>
            <a:outerShdw blurRad="50800" dist="330200" dir="13500000" algn="br" rotWithShape="0">
              <a:prstClr val="black">
                <a:alpha val="40000"/>
              </a:prstClr>
            </a:outerShdw>
          </a:effectLst>
        </p:spPr>
      </p:pic>
      <p:sp>
        <p:nvSpPr>
          <p:cNvPr id="15" name="Rectangle 14">
            <a:extLst>
              <a:ext uri="{FF2B5EF4-FFF2-40B4-BE49-F238E27FC236}">
                <a16:creationId xmlns:a16="http://schemas.microsoft.com/office/drawing/2014/main" id="{7AB02F4D-A986-0216-65C6-7E0AEECD61E3}"/>
              </a:ext>
            </a:extLst>
          </p:cNvPr>
          <p:cNvSpPr/>
          <p:nvPr/>
        </p:nvSpPr>
        <p:spPr>
          <a:xfrm>
            <a:off x="5580694" y="2344435"/>
            <a:ext cx="2518117" cy="38969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THE PROPHETS</a:t>
            </a:r>
          </a:p>
        </p:txBody>
      </p:sp>
      <p:sp>
        <p:nvSpPr>
          <p:cNvPr id="3" name="Rectangle 2">
            <a:extLst>
              <a:ext uri="{FF2B5EF4-FFF2-40B4-BE49-F238E27FC236}">
                <a16:creationId xmlns:a16="http://schemas.microsoft.com/office/drawing/2014/main" id="{0C0499C9-0319-90F0-D5AA-83037AFD212A}"/>
              </a:ext>
            </a:extLst>
          </p:cNvPr>
          <p:cNvSpPr/>
          <p:nvPr/>
        </p:nvSpPr>
        <p:spPr>
          <a:xfrm>
            <a:off x="9019634" y="734295"/>
            <a:ext cx="2518117" cy="18554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THE PROPHETS</a:t>
            </a:r>
          </a:p>
        </p:txBody>
      </p:sp>
      <p:sp>
        <p:nvSpPr>
          <p:cNvPr id="7" name="Rectangle: Rounded Corners 6">
            <a:extLst>
              <a:ext uri="{FF2B5EF4-FFF2-40B4-BE49-F238E27FC236}">
                <a16:creationId xmlns:a16="http://schemas.microsoft.com/office/drawing/2014/main" id="{A507B215-E16A-0AB5-A9D4-F1889F1BEA42}"/>
              </a:ext>
            </a:extLst>
          </p:cNvPr>
          <p:cNvSpPr/>
          <p:nvPr/>
        </p:nvSpPr>
        <p:spPr>
          <a:xfrm>
            <a:off x="2538443" y="4749872"/>
            <a:ext cx="2795388" cy="834955"/>
          </a:xfrm>
          <a:prstGeom prst="roundRect">
            <a:avLst/>
          </a:prstGeom>
          <a:ln>
            <a:noFill/>
          </a:ln>
          <a:effectLst>
            <a:outerShdw blurRad="50800" dist="38100" dir="13500000" algn="b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 major sections</a:t>
            </a:r>
          </a:p>
        </p:txBody>
      </p:sp>
    </p:spTree>
    <p:extLst>
      <p:ext uri="{BB962C8B-B14F-4D97-AF65-F5344CB8AC3E}">
        <p14:creationId xmlns:p14="http://schemas.microsoft.com/office/powerpoint/2010/main" val="1454705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10">
            <a:extLst>
              <a:ext uri="{FF2B5EF4-FFF2-40B4-BE49-F238E27FC236}">
                <a16:creationId xmlns:a16="http://schemas.microsoft.com/office/drawing/2014/main" id="{8928E869-4958-97F2-2972-1ED7D96B8B9A}"/>
              </a:ext>
            </a:extLst>
          </p:cNvPr>
          <p:cNvSpPr>
            <a:spLocks noChangeArrowheads="1"/>
          </p:cNvSpPr>
          <p:nvPr/>
        </p:nvSpPr>
        <p:spPr bwMode="auto">
          <a:xfrm>
            <a:off x="844721" y="3128832"/>
            <a:ext cx="10831464" cy="3224235"/>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HOW MUCH CHANGE?</a:t>
            </a:r>
          </a:p>
        </p:txBody>
      </p:sp>
      <p:sp>
        <p:nvSpPr>
          <p:cNvPr id="3" name="TextBox 2">
            <a:extLst>
              <a:ext uri="{FF2B5EF4-FFF2-40B4-BE49-F238E27FC236}">
                <a16:creationId xmlns:a16="http://schemas.microsoft.com/office/drawing/2014/main" id="{9099BEBC-9290-9BBE-A3CE-F01F03F17269}"/>
              </a:ext>
            </a:extLst>
          </p:cNvPr>
          <p:cNvSpPr txBox="1"/>
          <p:nvPr/>
        </p:nvSpPr>
        <p:spPr>
          <a:xfrm>
            <a:off x="2820473" y="1983346"/>
            <a:ext cx="6722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We’ll do this in three pieces</a:t>
            </a:r>
          </a:p>
        </p:txBody>
      </p:sp>
    </p:spTree>
    <p:extLst>
      <p:ext uri="{BB962C8B-B14F-4D97-AF65-F5344CB8AC3E}">
        <p14:creationId xmlns:p14="http://schemas.microsoft.com/office/powerpoint/2010/main" val="199247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10">
            <a:extLst>
              <a:ext uri="{FF2B5EF4-FFF2-40B4-BE49-F238E27FC236}">
                <a16:creationId xmlns:a16="http://schemas.microsoft.com/office/drawing/2014/main" id="{8928E869-4958-97F2-2972-1ED7D96B8B9A}"/>
              </a:ext>
            </a:extLst>
          </p:cNvPr>
          <p:cNvSpPr>
            <a:spLocks noChangeArrowheads="1"/>
          </p:cNvSpPr>
          <p:nvPr/>
        </p:nvSpPr>
        <p:spPr bwMode="auto">
          <a:xfrm>
            <a:off x="844721" y="3128832"/>
            <a:ext cx="10831464" cy="3224235"/>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HOW MUCH CHANGE?</a:t>
            </a:r>
          </a:p>
        </p:txBody>
      </p: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Jesus and NT writers believed they had the scriptures</a:t>
            </a:r>
          </a:p>
        </p:txBody>
      </p:sp>
      <p:sp>
        <p:nvSpPr>
          <p:cNvPr id="4" name="TextBox 3">
            <a:extLst>
              <a:ext uri="{FF2B5EF4-FFF2-40B4-BE49-F238E27FC236}">
                <a16:creationId xmlns:a16="http://schemas.microsoft.com/office/drawing/2014/main" id="{EDA2EA85-EBE8-4553-EBC6-E9C8ECE17F89}"/>
              </a:ext>
            </a:extLst>
          </p:cNvPr>
          <p:cNvSpPr txBox="1"/>
          <p:nvPr/>
        </p:nvSpPr>
        <p:spPr>
          <a:xfrm>
            <a:off x="2913796" y="982213"/>
            <a:ext cx="91781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Luke 24:44</a:t>
            </a:r>
          </a:p>
        </p:txBody>
      </p:sp>
      <p:sp>
        <p:nvSpPr>
          <p:cNvPr id="8" name="TextBox 7">
            <a:extLst>
              <a:ext uri="{FF2B5EF4-FFF2-40B4-BE49-F238E27FC236}">
                <a16:creationId xmlns:a16="http://schemas.microsoft.com/office/drawing/2014/main" id="{0CD1B385-1095-2D79-7BAF-D0C03630A79C}"/>
              </a:ext>
            </a:extLst>
          </p:cNvPr>
          <p:cNvSpPr txBox="1"/>
          <p:nvPr/>
        </p:nvSpPr>
        <p:spPr>
          <a:xfrm>
            <a:off x="1638612" y="2993137"/>
            <a:ext cx="3158675" cy="2246769"/>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Law of Moses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and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Prophets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and </a:t>
            </a:r>
            <a:r>
              <a:rPr kumimoji="0" lang="en-US" sz="28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Psalms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endParaRPr>
          </a:p>
        </p:txBody>
      </p:sp>
      <p:pic>
        <p:nvPicPr>
          <p:cNvPr id="12" name="Picture 11">
            <a:extLst>
              <a:ext uri="{FF2B5EF4-FFF2-40B4-BE49-F238E27FC236}">
                <a16:creationId xmlns:a16="http://schemas.microsoft.com/office/drawing/2014/main" id="{95A90840-B0BD-3446-FBF4-9924FF54194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5000" contrast="50000"/>
                    </a14:imgEffect>
                  </a14:imgLayer>
                </a14:imgProps>
              </a:ext>
            </a:extLst>
          </a:blip>
          <a:srcRect l="2400" t="17682" r="5069" b="44601"/>
          <a:stretch/>
        </p:blipFill>
        <p:spPr>
          <a:xfrm>
            <a:off x="5516710" y="631542"/>
            <a:ext cx="6529588" cy="5833208"/>
          </a:xfrm>
          <a:prstGeom prst="rect">
            <a:avLst/>
          </a:prstGeom>
          <a:effectLst>
            <a:outerShdw blurRad="50800" dist="330200" dir="13500000" algn="br" rotWithShape="0">
              <a:prstClr val="black">
                <a:alpha val="40000"/>
              </a:prstClr>
            </a:outerShdw>
          </a:effectLst>
        </p:spPr>
      </p:pic>
      <p:sp>
        <p:nvSpPr>
          <p:cNvPr id="3" name="Rectangle 2">
            <a:extLst>
              <a:ext uri="{FF2B5EF4-FFF2-40B4-BE49-F238E27FC236}">
                <a16:creationId xmlns:a16="http://schemas.microsoft.com/office/drawing/2014/main" id="{0C0499C9-0319-90F0-D5AA-83037AFD212A}"/>
              </a:ext>
            </a:extLst>
          </p:cNvPr>
          <p:cNvSpPr/>
          <p:nvPr/>
        </p:nvSpPr>
        <p:spPr>
          <a:xfrm>
            <a:off x="9019634" y="2588852"/>
            <a:ext cx="2518117" cy="37846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THE PSALMS</a:t>
            </a:r>
          </a:p>
        </p:txBody>
      </p:sp>
      <p:sp>
        <p:nvSpPr>
          <p:cNvPr id="7" name="Rectangle: Rounded Corners 6">
            <a:extLst>
              <a:ext uri="{FF2B5EF4-FFF2-40B4-BE49-F238E27FC236}">
                <a16:creationId xmlns:a16="http://schemas.microsoft.com/office/drawing/2014/main" id="{85E92164-7EF9-53AB-0A58-A95B386C9C9B}"/>
              </a:ext>
            </a:extLst>
          </p:cNvPr>
          <p:cNvSpPr/>
          <p:nvPr/>
        </p:nvSpPr>
        <p:spPr>
          <a:xfrm>
            <a:off x="2538443" y="4749872"/>
            <a:ext cx="2795388" cy="834955"/>
          </a:xfrm>
          <a:prstGeom prst="roundRect">
            <a:avLst/>
          </a:prstGeom>
          <a:ln>
            <a:noFill/>
          </a:ln>
          <a:effectLst>
            <a:outerShdw blurRad="50800" dist="38100" dir="13500000" algn="br"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3 major sections</a:t>
            </a:r>
          </a:p>
        </p:txBody>
      </p:sp>
    </p:spTree>
    <p:extLst>
      <p:ext uri="{BB962C8B-B14F-4D97-AF65-F5344CB8AC3E}">
        <p14:creationId xmlns:p14="http://schemas.microsoft.com/office/powerpoint/2010/main" val="30075586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AutoShape 10">
            <a:extLst>
              <a:ext uri="{FF2B5EF4-FFF2-40B4-BE49-F238E27FC236}">
                <a16:creationId xmlns:a16="http://schemas.microsoft.com/office/drawing/2014/main" id="{8928E869-4958-97F2-2972-1ED7D96B8B9A}"/>
              </a:ext>
            </a:extLst>
          </p:cNvPr>
          <p:cNvSpPr>
            <a:spLocks noChangeArrowheads="1"/>
          </p:cNvSpPr>
          <p:nvPr/>
        </p:nvSpPr>
        <p:spPr bwMode="auto">
          <a:xfrm>
            <a:off x="844721" y="3128832"/>
            <a:ext cx="10831464" cy="3224235"/>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HOW MUCH CHANGE?</a:t>
            </a:r>
          </a:p>
        </p:txBody>
      </p:sp>
      <p:sp>
        <p:nvSpPr>
          <p:cNvPr id="3" name="TextBox 2">
            <a:extLst>
              <a:ext uri="{FF2B5EF4-FFF2-40B4-BE49-F238E27FC236}">
                <a16:creationId xmlns:a16="http://schemas.microsoft.com/office/drawing/2014/main" id="{9099BEBC-9290-9BBE-A3CE-F01F03F17269}"/>
              </a:ext>
            </a:extLst>
          </p:cNvPr>
          <p:cNvSpPr txBox="1"/>
          <p:nvPr/>
        </p:nvSpPr>
        <p:spPr>
          <a:xfrm>
            <a:off x="2820473" y="1983346"/>
            <a:ext cx="6722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 did this in three pieces</a:t>
            </a:r>
          </a:p>
        </p:txBody>
      </p:sp>
    </p:spTree>
    <p:extLst>
      <p:ext uri="{BB962C8B-B14F-4D97-AF65-F5344CB8AC3E}">
        <p14:creationId xmlns:p14="http://schemas.microsoft.com/office/powerpoint/2010/main" val="17857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6574098"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TextBox 4">
            <a:extLst>
              <a:ext uri="{FF2B5EF4-FFF2-40B4-BE49-F238E27FC236}">
                <a16:creationId xmlns:a16="http://schemas.microsoft.com/office/drawing/2014/main" id="{520FB409-D575-1755-EFBC-1DB61B037C38}"/>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Carefully Preserved the Scriptures</a:t>
            </a:r>
          </a:p>
        </p:txBody>
      </p:sp>
    </p:spTree>
    <p:extLst>
      <p:ext uri="{BB962C8B-B14F-4D97-AF65-F5344CB8AC3E}">
        <p14:creationId xmlns:p14="http://schemas.microsoft.com/office/powerpoint/2010/main" val="322755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6574098"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9" name="TextBox 8">
            <a:extLst>
              <a:ext uri="{FF2B5EF4-FFF2-40B4-BE49-F238E27FC236}">
                <a16:creationId xmlns:a16="http://schemas.microsoft.com/office/drawing/2014/main" id="{C628D9EF-4822-4783-9571-845ACE66342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white">
                    <a:lumMod val="75000"/>
                  </a:prstClr>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Carefully Preserved the Scriptures</a:t>
            </a:r>
          </a:p>
        </p:txBody>
      </p:sp>
      <p:sp>
        <p:nvSpPr>
          <p:cNvPr id="10" name="TextBox 9">
            <a:extLst>
              <a:ext uri="{FF2B5EF4-FFF2-40B4-BE49-F238E27FC236}">
                <a16:creationId xmlns:a16="http://schemas.microsoft.com/office/drawing/2014/main" id="{18D77A19-F8D7-CFFD-E88B-70A148F1B6D0}"/>
              </a:ext>
            </a:extLst>
          </p:cNvPr>
          <p:cNvSpPr txBox="1"/>
          <p:nvPr/>
        </p:nvSpPr>
        <p:spPr>
          <a:xfrm>
            <a:off x="1289626" y="787414"/>
            <a:ext cx="10031106" cy="10772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Quotations, Ancient Translations, Dead Sea Scrolls, attest to the text in ancient times</a:t>
            </a:r>
          </a:p>
        </p:txBody>
      </p:sp>
    </p:spTree>
    <p:extLst>
      <p:ext uri="{BB962C8B-B14F-4D97-AF65-F5344CB8AC3E}">
        <p14:creationId xmlns:p14="http://schemas.microsoft.com/office/powerpoint/2010/main" val="29181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6574098"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9" name="TextBox 8">
            <a:extLst>
              <a:ext uri="{FF2B5EF4-FFF2-40B4-BE49-F238E27FC236}">
                <a16:creationId xmlns:a16="http://schemas.microsoft.com/office/drawing/2014/main" id="{C628D9EF-4822-4783-9571-845ACE66342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white">
                    <a:lumMod val="75000"/>
                  </a:prstClr>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Carefully Preserved the Scriptures</a:t>
            </a:r>
          </a:p>
        </p:txBody>
      </p:sp>
      <p:sp>
        <p:nvSpPr>
          <p:cNvPr id="10" name="TextBox 9">
            <a:extLst>
              <a:ext uri="{FF2B5EF4-FFF2-40B4-BE49-F238E27FC236}">
                <a16:creationId xmlns:a16="http://schemas.microsoft.com/office/drawing/2014/main" id="{18D77A19-F8D7-CFFD-E88B-70A148F1B6D0}"/>
              </a:ext>
            </a:extLst>
          </p:cNvPr>
          <p:cNvSpPr txBox="1"/>
          <p:nvPr/>
        </p:nvSpPr>
        <p:spPr>
          <a:xfrm>
            <a:off x="1289626" y="787414"/>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Dead Sea Scrolls attest to the text in ancient times</a:t>
            </a:r>
          </a:p>
        </p:txBody>
      </p:sp>
    </p:spTree>
    <p:extLst>
      <p:ext uri="{BB962C8B-B14F-4D97-AF65-F5344CB8AC3E}">
        <p14:creationId xmlns:p14="http://schemas.microsoft.com/office/powerpoint/2010/main" val="2516546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6574098"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8" name="AutoShape 10">
            <a:extLst>
              <a:ext uri="{FF2B5EF4-FFF2-40B4-BE49-F238E27FC236}">
                <a16:creationId xmlns:a16="http://schemas.microsoft.com/office/drawing/2014/main" id="{A26B06BB-6490-C436-C4A4-02A354641063}"/>
              </a:ext>
            </a:extLst>
          </p:cNvPr>
          <p:cNvSpPr>
            <a:spLocks noChangeArrowheads="1"/>
          </p:cNvSpPr>
          <p:nvPr/>
        </p:nvSpPr>
        <p:spPr bwMode="auto">
          <a:xfrm>
            <a:off x="-1" y="5348825"/>
            <a:ext cx="1639289"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a:t>
            </a:r>
          </a:p>
        </p:txBody>
      </p:sp>
      <p:sp>
        <p:nvSpPr>
          <p:cNvPr id="7" name="TextBox 6">
            <a:extLst>
              <a:ext uri="{FF2B5EF4-FFF2-40B4-BE49-F238E27FC236}">
                <a16:creationId xmlns:a16="http://schemas.microsoft.com/office/drawing/2014/main" id="{2CE6AF75-F369-7F4A-3665-D83C5F5C3E04}"/>
              </a:ext>
            </a:extLst>
          </p:cNvPr>
          <p:cNvSpPr txBox="1"/>
          <p:nvPr/>
        </p:nvSpPr>
        <p:spPr>
          <a:xfrm>
            <a:off x="1296536" y="138374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Jesus and NT writers believed they had the Scriptures</a:t>
            </a:r>
          </a:p>
        </p:txBody>
      </p:sp>
      <p:sp>
        <p:nvSpPr>
          <p:cNvPr id="9" name="TextBox 8">
            <a:extLst>
              <a:ext uri="{FF2B5EF4-FFF2-40B4-BE49-F238E27FC236}">
                <a16:creationId xmlns:a16="http://schemas.microsoft.com/office/drawing/2014/main" id="{9216949C-ACB4-B3B8-B76F-490918317490}"/>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white">
                    <a:lumMod val="75000"/>
                  </a:prstClr>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 Carefully Preserved the scriptures</a:t>
            </a:r>
          </a:p>
        </p:txBody>
      </p:sp>
      <p:sp>
        <p:nvSpPr>
          <p:cNvPr id="10" name="TextBox 9">
            <a:extLst>
              <a:ext uri="{FF2B5EF4-FFF2-40B4-BE49-F238E27FC236}">
                <a16:creationId xmlns:a16="http://schemas.microsoft.com/office/drawing/2014/main" id="{DFFB67E2-8A4B-3B5D-ED3E-B88CE63F6142}"/>
              </a:ext>
            </a:extLst>
          </p:cNvPr>
          <p:cNvSpPr txBox="1"/>
          <p:nvPr/>
        </p:nvSpPr>
        <p:spPr>
          <a:xfrm>
            <a:off x="1289626" y="787414"/>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lumMod val="75000"/>
                  </a:prstClr>
                </a:solidFill>
                <a:effectLst/>
                <a:uLnTx/>
                <a:uFillTx/>
                <a:latin typeface="Calibri" panose="020F0502020204030204"/>
                <a:ea typeface="+mn-ea"/>
                <a:cs typeface="+mn-cs"/>
              </a:rPr>
              <a:t>Dead Sea Scrolls attest to the text in ancient times</a:t>
            </a:r>
          </a:p>
        </p:txBody>
      </p:sp>
    </p:spTree>
    <p:extLst>
      <p:ext uri="{BB962C8B-B14F-4D97-AF65-F5344CB8AC3E}">
        <p14:creationId xmlns:p14="http://schemas.microsoft.com/office/powerpoint/2010/main" val="257722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FBD1261-8A9F-EB36-9479-AB7E29087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49" y="0"/>
            <a:ext cx="5770128" cy="63621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9656D0-D8C2-31B6-3AD4-9A0E8B030FD1}"/>
              </a:ext>
            </a:extLst>
          </p:cNvPr>
          <p:cNvSpPr txBox="1"/>
          <p:nvPr/>
        </p:nvSpPr>
        <p:spPr>
          <a:xfrm>
            <a:off x="5743977" y="200465"/>
            <a:ext cx="6448023" cy="509370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PT Serif" panose="020A0603040505020204" pitchFamily="18" charset="0"/>
                <a:ea typeface="+mn-ea"/>
                <a:cs typeface="+mn-cs"/>
              </a:rPr>
              <a:t>Hinnom Scrolls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04040"/>
                </a:solidFill>
                <a:effectLst/>
                <a:uLnTx/>
                <a:uFillTx/>
                <a:latin typeface="PT Serif" panose="020A0603040505020204" pitchFamily="18" charset="0"/>
                <a:ea typeface="+mn-ea"/>
                <a:cs typeface="+mn-cs"/>
              </a:rPr>
              <a:t>Rolled-up pieces of silver discovered in 1979-80</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7</a:t>
            </a:r>
            <a:r>
              <a:rPr kumimoji="0" lang="en-US" sz="28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century B.C.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Josiah’s century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Numbers 6</a:t>
            </a:r>
            <a:br>
              <a:rPr kumimoji="0" lang="en-US" sz="27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br>
            <a:r>
              <a:rPr kumimoji="0" lang="en-US" sz="26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24 </a:t>
            </a:r>
            <a: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a:t>
            </a:r>
            <a:r>
              <a:rPr kumimoji="0" lang="en-US" sz="2600" b="0" i="0" u="none" strike="noStrike" kern="1200" cap="small" spc="0" normalizeH="0" baseline="0" noProof="0" dirty="0">
                <a:ln>
                  <a:noFill/>
                </a:ln>
                <a:solidFill>
                  <a:srgbClr val="000000"/>
                </a:solidFill>
                <a:effectLst/>
                <a:uLnTx/>
                <a:uFillTx/>
                <a:latin typeface="Palatino Linotype" panose="02040502050505030304" pitchFamily="18" charset="0"/>
                <a:ea typeface="+mn-ea"/>
                <a:cs typeface="+mn-cs"/>
              </a:rPr>
              <a:t>Lord</a:t>
            </a:r>
            <a: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bless you, and keep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25 </a:t>
            </a:r>
            <a: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a:t>
            </a:r>
            <a:r>
              <a:rPr kumimoji="0" lang="en-US" sz="2600" b="0" i="0" u="none" strike="noStrike" kern="1200" cap="small" spc="0" normalizeH="0" baseline="0" noProof="0" dirty="0">
                <a:ln>
                  <a:noFill/>
                </a:ln>
                <a:solidFill>
                  <a:srgbClr val="000000"/>
                </a:solidFill>
                <a:effectLst/>
                <a:uLnTx/>
                <a:uFillTx/>
                <a:latin typeface="Palatino Linotype" panose="02040502050505030304" pitchFamily="18" charset="0"/>
                <a:ea typeface="+mn-ea"/>
                <a:cs typeface="+mn-cs"/>
              </a:rPr>
              <a:t>Lord</a:t>
            </a:r>
            <a: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cause His face to shine on you,</a:t>
            </a:r>
            <a:b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br>
            <a: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And be gracious to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26 </a:t>
            </a:r>
            <a: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The </a:t>
            </a:r>
            <a:r>
              <a:rPr kumimoji="0" lang="en-US" sz="2600" b="0" i="0" u="none" strike="noStrike" kern="1200" cap="small" spc="0" normalizeH="0" baseline="0" noProof="0" dirty="0">
                <a:ln>
                  <a:noFill/>
                </a:ln>
                <a:solidFill>
                  <a:srgbClr val="000000"/>
                </a:solidFill>
                <a:effectLst/>
                <a:uLnTx/>
                <a:uFillTx/>
                <a:latin typeface="Palatino Linotype" panose="02040502050505030304" pitchFamily="18" charset="0"/>
                <a:ea typeface="+mn-ea"/>
                <a:cs typeface="+mn-cs"/>
              </a:rPr>
              <a:t>Lord</a:t>
            </a:r>
            <a: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lift up His face to you,</a:t>
            </a:r>
            <a:b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br>
            <a:r>
              <a:rPr kumimoji="0" lang="en-US" sz="26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And give you peace.</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956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5A90840-B0BD-3446-FBF4-9924FF541948}"/>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5000" contrast="50000"/>
                    </a14:imgEffect>
                  </a14:imgLayer>
                </a14:imgProps>
              </a:ext>
            </a:extLst>
          </a:blip>
          <a:srcRect l="2400" t="17682" r="5069" b="44601"/>
          <a:stretch/>
        </p:blipFill>
        <p:spPr>
          <a:xfrm>
            <a:off x="5516710" y="631542"/>
            <a:ext cx="6529588" cy="5833208"/>
          </a:xfrm>
          <a:prstGeom prst="rect">
            <a:avLst/>
          </a:prstGeom>
          <a:effectLst>
            <a:outerShdw blurRad="50800" dist="330200" dir="13500000" algn="br" rotWithShape="0">
              <a:prstClr val="black">
                <a:alpha val="40000"/>
              </a:prstClr>
            </a:outerShdw>
          </a:effectLst>
        </p:spPr>
      </p:pic>
      <p:sp>
        <p:nvSpPr>
          <p:cNvPr id="14" name="Rectangle 13">
            <a:extLst>
              <a:ext uri="{FF2B5EF4-FFF2-40B4-BE49-F238E27FC236}">
                <a16:creationId xmlns:a16="http://schemas.microsoft.com/office/drawing/2014/main" id="{A622E6B7-8EAA-DE31-D981-8BDC9058C0A7}"/>
              </a:ext>
            </a:extLst>
          </p:cNvPr>
          <p:cNvSpPr/>
          <p:nvPr/>
        </p:nvSpPr>
        <p:spPr>
          <a:xfrm>
            <a:off x="9014219" y="3186444"/>
            <a:ext cx="2518117" cy="6168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3A3CAB9-0D6A-8E15-5168-58AF84FD3DCC}"/>
              </a:ext>
            </a:extLst>
          </p:cNvPr>
          <p:cNvSpPr txBox="1"/>
          <p:nvPr/>
        </p:nvSpPr>
        <p:spPr>
          <a:xfrm>
            <a:off x="139587" y="2668003"/>
            <a:ext cx="503979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Proverbs 31</a:t>
            </a:r>
            <a:r>
              <a:rPr kumimoji="0" lang="en-US" sz="32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10 </a:t>
            </a:r>
            <a:r>
              <a:rPr kumimoji="0" lang="en-US" sz="32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An </a:t>
            </a:r>
            <a:r>
              <a:rPr kumimoji="0" lang="en-US" sz="32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excellent wife</a:t>
            </a:r>
            <a:r>
              <a:rPr kumimoji="0" lang="en-US" sz="32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 who can find…?</a:t>
            </a:r>
            <a:endParaRPr kumimoji="0" lang="en-US" sz="3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
        <p:nvSpPr>
          <p:cNvPr id="9" name="TextBox 8">
            <a:extLst>
              <a:ext uri="{FF2B5EF4-FFF2-40B4-BE49-F238E27FC236}">
                <a16:creationId xmlns:a16="http://schemas.microsoft.com/office/drawing/2014/main" id="{93621B2A-A1CD-00B3-C35C-2E235943B058}"/>
              </a:ext>
            </a:extLst>
          </p:cNvPr>
          <p:cNvSpPr txBox="1"/>
          <p:nvPr/>
        </p:nvSpPr>
        <p:spPr>
          <a:xfrm>
            <a:off x="137438" y="3915106"/>
            <a:ext cx="5155779"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Ruth 3</a:t>
            </a:r>
            <a:r>
              <a:rPr kumimoji="0" lang="en-US" sz="3200" b="1" i="0" u="none" strike="noStrike" kern="1200" cap="none" spc="0" normalizeH="0" baseline="30000" noProof="0" dirty="0">
                <a:ln>
                  <a:noFill/>
                </a:ln>
                <a:solidFill>
                  <a:srgbClr val="000000"/>
                </a:solidFill>
                <a:effectLst/>
                <a:uLnTx/>
                <a:uFillTx/>
                <a:latin typeface="Palatino Linotype" panose="02040502050505030304" pitchFamily="18" charset="0"/>
                <a:ea typeface="+mn-ea"/>
                <a:cs typeface="+mn-cs"/>
              </a:rPr>
              <a:t>11 </a:t>
            </a:r>
            <a:r>
              <a:rPr kumimoji="0" lang="en-US" sz="32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…all my people in the city know that you are a </a:t>
            </a:r>
            <a:r>
              <a:rPr kumimoji="0" lang="en-US" sz="3200" b="1" i="0" u="sng"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woman of excellence</a:t>
            </a:r>
            <a:r>
              <a:rPr kumimoji="0" lang="en-US" sz="3200" b="0" i="0" u="none" strike="noStrike" kern="1200" cap="none" spc="0" normalizeH="0" baseline="0" noProof="0" dirty="0">
                <a:ln>
                  <a:noFill/>
                </a:ln>
                <a:solidFill>
                  <a:srgbClr val="000000"/>
                </a:solidFill>
                <a:effectLst/>
                <a:uLnTx/>
                <a:uFillTx/>
                <a:latin typeface="Palatino Linotype" panose="02040502050505030304" pitchFamily="18"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330855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6574098"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8" name="TextBox 7">
            <a:extLst>
              <a:ext uri="{FF2B5EF4-FFF2-40B4-BE49-F238E27FC236}">
                <a16:creationId xmlns:a16="http://schemas.microsoft.com/office/drawing/2014/main" id="{6F0BCF53-9F38-54CE-310A-603088C7B1E1}"/>
              </a:ext>
            </a:extLst>
          </p:cNvPr>
          <p:cNvSpPr txBox="1"/>
          <p:nvPr/>
        </p:nvSpPr>
        <p:spPr>
          <a:xfrm>
            <a:off x="2820473" y="1983346"/>
            <a:ext cx="6722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We’ll do this in three pieces</a:t>
            </a:r>
          </a:p>
        </p:txBody>
      </p:sp>
    </p:spTree>
    <p:extLst>
      <p:ext uri="{BB962C8B-B14F-4D97-AF65-F5344CB8AC3E}">
        <p14:creationId xmlns:p14="http://schemas.microsoft.com/office/powerpoint/2010/main" val="78530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6574098"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AutoShape 10">
            <a:extLst>
              <a:ext uri="{FF2B5EF4-FFF2-40B4-BE49-F238E27FC236}">
                <a16:creationId xmlns:a16="http://schemas.microsoft.com/office/drawing/2014/main" id="{39F6D883-CFE1-8B68-EDFA-0B197FE26F23}"/>
              </a:ext>
            </a:extLst>
          </p:cNvPr>
          <p:cNvSpPr>
            <a:spLocks noChangeArrowheads="1"/>
          </p:cNvSpPr>
          <p:nvPr/>
        </p:nvSpPr>
        <p:spPr bwMode="auto">
          <a:xfrm>
            <a:off x="1712665" y="5286578"/>
            <a:ext cx="3316045"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 – AD 500</a:t>
            </a:r>
          </a:p>
        </p:txBody>
      </p:sp>
      <p:sp>
        <p:nvSpPr>
          <p:cNvPr id="7" name="TextBox 6">
            <a:extLst>
              <a:ext uri="{FF2B5EF4-FFF2-40B4-BE49-F238E27FC236}">
                <a16:creationId xmlns:a16="http://schemas.microsoft.com/office/drawing/2014/main" id="{BEA74970-970A-F12E-BD1E-84AAD9B7EBCF}"/>
              </a:ext>
            </a:extLst>
          </p:cNvPr>
          <p:cNvSpPr txBox="1"/>
          <p:nvPr/>
        </p:nvSpPr>
        <p:spPr>
          <a:xfrm>
            <a:off x="2820473" y="1983346"/>
            <a:ext cx="6722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We’ll do this in three pieces</a:t>
            </a:r>
          </a:p>
        </p:txBody>
      </p:sp>
      <p:sp>
        <p:nvSpPr>
          <p:cNvPr id="8" name="AutoShape 10">
            <a:extLst>
              <a:ext uri="{FF2B5EF4-FFF2-40B4-BE49-F238E27FC236}">
                <a16:creationId xmlns:a16="http://schemas.microsoft.com/office/drawing/2014/main" id="{A26B06BB-6490-C436-C4A4-02A354641063}"/>
              </a:ext>
            </a:extLst>
          </p:cNvPr>
          <p:cNvSpPr>
            <a:spLocks noChangeArrowheads="1"/>
          </p:cNvSpPr>
          <p:nvPr/>
        </p:nvSpPr>
        <p:spPr bwMode="auto">
          <a:xfrm>
            <a:off x="-1" y="5348825"/>
            <a:ext cx="1639289"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100 BC</a:t>
            </a:r>
          </a:p>
        </p:txBody>
      </p:sp>
    </p:spTree>
    <p:extLst>
      <p:ext uri="{BB962C8B-B14F-4D97-AF65-F5344CB8AC3E}">
        <p14:creationId xmlns:p14="http://schemas.microsoft.com/office/powerpoint/2010/main" val="12620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C62B7D-7A9C-1CB3-E3CD-CEA05F722BB4}"/>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AutoShape 10">
            <a:extLst>
              <a:ext uri="{FF2B5EF4-FFF2-40B4-BE49-F238E27FC236}">
                <a16:creationId xmlns:a16="http://schemas.microsoft.com/office/drawing/2014/main" id="{C1A5E605-DDCF-9D62-6BC8-195D445109C6}"/>
              </a:ext>
            </a:extLst>
          </p:cNvPr>
          <p:cNvSpPr>
            <a:spLocks noChangeArrowheads="1"/>
          </p:cNvSpPr>
          <p:nvPr/>
        </p:nvSpPr>
        <p:spPr bwMode="auto">
          <a:xfrm>
            <a:off x="5102087" y="5275847"/>
            <a:ext cx="6574098"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
        <p:nvSpPr>
          <p:cNvPr id="4" name="TextBox 3">
            <a:extLst>
              <a:ext uri="{FF2B5EF4-FFF2-40B4-BE49-F238E27FC236}">
                <a16:creationId xmlns:a16="http://schemas.microsoft.com/office/drawing/2014/main" id="{F0D0400F-7F7B-2D30-2DB9-BDC75318B673}"/>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7" name="TextBox 6">
            <a:extLst>
              <a:ext uri="{FF2B5EF4-FFF2-40B4-BE49-F238E27FC236}">
                <a16:creationId xmlns:a16="http://schemas.microsoft.com/office/drawing/2014/main" id="{BEA74970-970A-F12E-BD1E-84AAD9B7EBCF}"/>
              </a:ext>
            </a:extLst>
          </p:cNvPr>
          <p:cNvSpPr txBox="1"/>
          <p:nvPr/>
        </p:nvSpPr>
        <p:spPr>
          <a:xfrm>
            <a:off x="2820473" y="1983346"/>
            <a:ext cx="67227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We’ll do this in three pieces</a:t>
            </a:r>
          </a:p>
        </p:txBody>
      </p:sp>
    </p:spTree>
    <p:extLst>
      <p:ext uri="{BB962C8B-B14F-4D97-AF65-F5344CB8AC3E}">
        <p14:creationId xmlns:p14="http://schemas.microsoft.com/office/powerpoint/2010/main" val="3453266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Carefully Preserved the Scriptures</a:t>
            </a:r>
          </a:p>
        </p:txBody>
      </p:sp>
      <p:sp>
        <p:nvSpPr>
          <p:cNvPr id="3" name="AutoShape 10">
            <a:extLst>
              <a:ext uri="{FF2B5EF4-FFF2-40B4-BE49-F238E27FC236}">
                <a16:creationId xmlns:a16="http://schemas.microsoft.com/office/drawing/2014/main" id="{15E94CB7-C021-2D3F-06C6-879BFB039E8A}"/>
              </a:ext>
            </a:extLst>
          </p:cNvPr>
          <p:cNvSpPr>
            <a:spLocks noChangeArrowheads="1"/>
          </p:cNvSpPr>
          <p:nvPr/>
        </p:nvSpPr>
        <p:spPr bwMode="auto">
          <a:xfrm>
            <a:off x="5102087" y="5275847"/>
            <a:ext cx="1908313"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Masoretes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4" name="TextBox 3">
            <a:extLst>
              <a:ext uri="{FF2B5EF4-FFF2-40B4-BE49-F238E27FC236}">
                <a16:creationId xmlns:a16="http://schemas.microsoft.com/office/drawing/2014/main" id="{FF9A4CD8-3304-7987-505F-CA69EEB386E2}"/>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TextBox 4">
            <a:extLst>
              <a:ext uri="{FF2B5EF4-FFF2-40B4-BE49-F238E27FC236}">
                <a16:creationId xmlns:a16="http://schemas.microsoft.com/office/drawing/2014/main" id="{6813E94B-42E2-097C-5AF1-01E5DB3AC079}"/>
              </a:ext>
            </a:extLst>
          </p:cNvPr>
          <p:cNvSpPr txBox="1"/>
          <p:nvPr/>
        </p:nvSpPr>
        <p:spPr>
          <a:xfrm rot="17443801">
            <a:off x="6308499" y="40418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1100</a:t>
            </a:r>
          </a:p>
        </p:txBody>
      </p:sp>
      <p:sp>
        <p:nvSpPr>
          <p:cNvPr id="7" name="AutoShape 10">
            <a:extLst>
              <a:ext uri="{FF2B5EF4-FFF2-40B4-BE49-F238E27FC236}">
                <a16:creationId xmlns:a16="http://schemas.microsoft.com/office/drawing/2014/main" id="{B6120409-5AA9-F391-4670-34848FEBE25C}"/>
              </a:ext>
            </a:extLst>
          </p:cNvPr>
          <p:cNvSpPr>
            <a:spLocks noChangeArrowheads="1"/>
          </p:cNvSpPr>
          <p:nvPr/>
        </p:nvSpPr>
        <p:spPr bwMode="auto">
          <a:xfrm>
            <a:off x="5102087" y="5275847"/>
            <a:ext cx="6574098"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Last 1500 years</a:t>
            </a:r>
          </a:p>
        </p:txBody>
      </p:sp>
    </p:spTree>
    <p:extLst>
      <p:ext uri="{BB962C8B-B14F-4D97-AF65-F5344CB8AC3E}">
        <p14:creationId xmlns:p14="http://schemas.microsoft.com/office/powerpoint/2010/main" val="375543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F0C2B5F-D0A4-FE72-99B8-1F404CF82D37}"/>
              </a:ext>
            </a:extLst>
          </p:cNvPr>
          <p:cNvSpPr txBox="1"/>
          <p:nvPr/>
        </p:nvSpPr>
        <p:spPr>
          <a:xfrm>
            <a:off x="-171299" y="1"/>
            <a:ext cx="1207382" cy="6373512"/>
          </a:xfrm>
          <a:prstGeom prst="rect">
            <a:avLst/>
          </a:prstGeom>
          <a:solidFill>
            <a:schemeClr val="tx1"/>
          </a:solidFill>
        </p:spPr>
        <p:txBody>
          <a:bodyPr vert="wordArtVert" wrap="square"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small" spc="0" normalizeH="0" baseline="0" noProof="0" dirty="0">
                <a:ln>
                  <a:noFill/>
                </a:ln>
                <a:solidFill>
                  <a:prstClr val="white"/>
                </a:solidFill>
                <a:effectLst/>
                <a:uLnTx/>
                <a:uFillTx/>
                <a:latin typeface="Calibri" panose="020F0502020204030204"/>
                <a:ea typeface="+mn-ea"/>
                <a:cs typeface="+mn-cs"/>
              </a:rPr>
              <a:t>Old Testament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completed</a:t>
            </a:r>
          </a:p>
        </p:txBody>
      </p:sp>
      <p:pic>
        <p:nvPicPr>
          <p:cNvPr id="6" name="Picture 5">
            <a:extLst>
              <a:ext uri="{FF2B5EF4-FFF2-40B4-BE49-F238E27FC236}">
                <a16:creationId xmlns:a16="http://schemas.microsoft.com/office/drawing/2014/main" id="{2244C6D7-64DF-C124-9B49-F662159862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52"/>
          <a:stretch/>
        </p:blipFill>
        <p:spPr bwMode="auto">
          <a:xfrm>
            <a:off x="1712665" y="5044280"/>
            <a:ext cx="1016227"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Connector 12">
            <a:extLst>
              <a:ext uri="{FF2B5EF4-FFF2-40B4-BE49-F238E27FC236}">
                <a16:creationId xmlns:a16="http://schemas.microsoft.com/office/drawing/2014/main" id="{7554CC98-BF64-C9A7-BF33-B98212D5F761}"/>
              </a:ext>
            </a:extLst>
          </p:cNvPr>
          <p:cNvCxnSpPr/>
          <p:nvPr/>
        </p:nvCxnSpPr>
        <p:spPr>
          <a:xfrm>
            <a:off x="204716" y="6353067"/>
            <a:ext cx="114714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9683AE8-7D75-2559-F5B5-C4D8F19CAF03}"/>
              </a:ext>
            </a:extLst>
          </p:cNvPr>
          <p:cNvSpPr txBox="1"/>
          <p:nvPr/>
        </p:nvSpPr>
        <p:spPr>
          <a:xfrm>
            <a:off x="1296536" y="191069"/>
            <a:ext cx="10031106" cy="58477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Masoretes</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Carefully Preserved the Scriptures</a:t>
            </a:r>
          </a:p>
        </p:txBody>
      </p:sp>
      <p:pic>
        <p:nvPicPr>
          <p:cNvPr id="12" name="Picture 11" descr="Map&#10;&#10;Description automatically generated">
            <a:extLst>
              <a:ext uri="{FF2B5EF4-FFF2-40B4-BE49-F238E27FC236}">
                <a16:creationId xmlns:a16="http://schemas.microsoft.com/office/drawing/2014/main" id="{571FD11A-5E61-8912-E47A-E0D18990547C}"/>
              </a:ext>
            </a:extLst>
          </p:cNvPr>
          <p:cNvPicPr>
            <a:picLocks noChangeAspect="1"/>
          </p:cNvPicPr>
          <p:nvPr/>
        </p:nvPicPr>
        <p:blipFill rotWithShape="1">
          <a:blip r:embed="rId3">
            <a:extLst>
              <a:ext uri="{28A0092B-C50C-407E-A947-70E740481C1C}">
                <a14:useLocalDpi xmlns:a14="http://schemas.microsoft.com/office/drawing/2010/main" val="0"/>
              </a:ext>
            </a:extLst>
          </a:blip>
          <a:srcRect t="-1" r="21277" b="36868"/>
          <a:stretch/>
        </p:blipFill>
        <p:spPr>
          <a:xfrm>
            <a:off x="4694923" y="1221686"/>
            <a:ext cx="7001216" cy="5614666"/>
          </a:xfrm>
          <a:prstGeom prst="rect">
            <a:avLst/>
          </a:prstGeom>
          <a:ln>
            <a:solidFill>
              <a:schemeClr val="tx1"/>
            </a:solidFill>
          </a:ln>
        </p:spPr>
      </p:pic>
      <p:sp>
        <p:nvSpPr>
          <p:cNvPr id="15" name="Arrow: Left 14">
            <a:extLst>
              <a:ext uri="{FF2B5EF4-FFF2-40B4-BE49-F238E27FC236}">
                <a16:creationId xmlns:a16="http://schemas.microsoft.com/office/drawing/2014/main" id="{54CCD3EC-9A0E-C547-DBB6-450EA4823E6C}"/>
              </a:ext>
            </a:extLst>
          </p:cNvPr>
          <p:cNvSpPr/>
          <p:nvPr/>
        </p:nvSpPr>
        <p:spPr>
          <a:xfrm rot="2230803">
            <a:off x="9663802" y="2349394"/>
            <a:ext cx="1132764" cy="725652"/>
          </a:xfrm>
          <a:prstGeom prst="lef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AutoShape 10">
            <a:extLst>
              <a:ext uri="{FF2B5EF4-FFF2-40B4-BE49-F238E27FC236}">
                <a16:creationId xmlns:a16="http://schemas.microsoft.com/office/drawing/2014/main" id="{D89D5403-41BD-0738-7BBD-1E89D92FC550}"/>
              </a:ext>
            </a:extLst>
          </p:cNvPr>
          <p:cNvSpPr>
            <a:spLocks noChangeArrowheads="1"/>
          </p:cNvSpPr>
          <p:nvPr/>
        </p:nvSpPr>
        <p:spPr bwMode="auto">
          <a:xfrm>
            <a:off x="5102087" y="5275847"/>
            <a:ext cx="1908313" cy="1077219"/>
          </a:xfrm>
          <a:prstGeom prst="bracketPair">
            <a:avLst>
              <a:gd name="adj" fmla="val 16667"/>
            </a:avLst>
          </a:prstGeom>
          <a:solidFill>
            <a:srgbClr val="FF0000">
              <a:alpha val="35000"/>
            </a:srgbClr>
          </a:solidFill>
          <a:ln w="88900">
            <a:solidFill>
              <a:srgbClr val="CC6600"/>
            </a:solidFill>
            <a:round/>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rPr>
              <a:t>Masoretes</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itchFamily="34" charset="0"/>
              <a:ea typeface="+mn-ea"/>
              <a:cs typeface="+mn-cs"/>
            </a:endParaRPr>
          </a:p>
        </p:txBody>
      </p:sp>
      <p:sp>
        <p:nvSpPr>
          <p:cNvPr id="4" name="TextBox 3">
            <a:extLst>
              <a:ext uri="{FF2B5EF4-FFF2-40B4-BE49-F238E27FC236}">
                <a16:creationId xmlns:a16="http://schemas.microsoft.com/office/drawing/2014/main" id="{928AD0F0-FE4A-3919-725E-CD9EE4A5C357}"/>
              </a:ext>
            </a:extLst>
          </p:cNvPr>
          <p:cNvSpPr txBox="1"/>
          <p:nvPr/>
        </p:nvSpPr>
        <p:spPr>
          <a:xfrm rot="17443801">
            <a:off x="4533361" y="401820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500</a:t>
            </a:r>
          </a:p>
        </p:txBody>
      </p:sp>
      <p:sp>
        <p:nvSpPr>
          <p:cNvPr id="5" name="TextBox 4">
            <a:extLst>
              <a:ext uri="{FF2B5EF4-FFF2-40B4-BE49-F238E27FC236}">
                <a16:creationId xmlns:a16="http://schemas.microsoft.com/office/drawing/2014/main" id="{7A968BEC-C361-D93A-D222-DF691069D1F8}"/>
              </a:ext>
            </a:extLst>
          </p:cNvPr>
          <p:cNvSpPr txBox="1"/>
          <p:nvPr/>
        </p:nvSpPr>
        <p:spPr>
          <a:xfrm rot="17443801">
            <a:off x="6308499" y="4041818"/>
            <a:ext cx="19083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A.D.</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1100</a:t>
            </a:r>
          </a:p>
        </p:txBody>
      </p:sp>
    </p:spTree>
    <p:extLst>
      <p:ext uri="{BB962C8B-B14F-4D97-AF65-F5344CB8AC3E}">
        <p14:creationId xmlns:p14="http://schemas.microsoft.com/office/powerpoint/2010/main" val="135838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2579</Words>
  <Application>Microsoft Office PowerPoint</Application>
  <PresentationFormat>Widescreen</PresentationFormat>
  <Paragraphs>445</Paragraphs>
  <Slides>47</Slides>
  <Notes>0</Notes>
  <HiddenSlides>2</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47</vt:i4>
      </vt:variant>
    </vt:vector>
  </HeadingPairs>
  <TitlesOfParts>
    <vt:vector size="58" baseType="lpstr">
      <vt:lpstr>Arial</vt:lpstr>
      <vt:lpstr>Calibri</vt:lpstr>
      <vt:lpstr>Calibri Light</vt:lpstr>
      <vt:lpstr>Eras Bold ITC</vt:lpstr>
      <vt:lpstr>Kievit</vt:lpstr>
      <vt:lpstr>Libre Franklin</vt:lpstr>
      <vt:lpstr>Palatino Linotype</vt:lpstr>
      <vt:lpstr>PT Serif</vt:lpstr>
      <vt:lpstr>Times New Roman</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Exton Class</dc:creator>
  <cp:lastModifiedBy>Exton Class</cp:lastModifiedBy>
  <cp:revision>1</cp:revision>
  <dcterms:created xsi:type="dcterms:W3CDTF">2023-01-08T17:18:45Z</dcterms:created>
  <dcterms:modified xsi:type="dcterms:W3CDTF">2023-01-08T17:19:10Z</dcterms:modified>
</cp:coreProperties>
</file>