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980" r:id="rId2"/>
    <p:sldId id="981" r:id="rId3"/>
    <p:sldId id="259" r:id="rId4"/>
    <p:sldId id="982" r:id="rId5"/>
    <p:sldId id="260" r:id="rId6"/>
    <p:sldId id="262" r:id="rId7"/>
    <p:sldId id="983" r:id="rId8"/>
    <p:sldId id="261" r:id="rId9"/>
    <p:sldId id="263" r:id="rId10"/>
    <p:sldId id="984" r:id="rId11"/>
    <p:sldId id="985" r:id="rId12"/>
    <p:sldId id="986" r:id="rId13"/>
    <p:sldId id="987" r:id="rId14"/>
    <p:sldId id="988" r:id="rId15"/>
    <p:sldId id="989" r:id="rId16"/>
    <p:sldId id="990" r:id="rId17"/>
    <p:sldId id="991" r:id="rId18"/>
    <p:sldId id="992" r:id="rId19"/>
    <p:sldId id="993" r:id="rId20"/>
    <p:sldId id="994" r:id="rId21"/>
    <p:sldId id="995" r:id="rId22"/>
    <p:sldId id="996" r:id="rId23"/>
    <p:sldId id="997" r:id="rId24"/>
    <p:sldId id="998" r:id="rId25"/>
    <p:sldId id="999" r:id="rId26"/>
    <p:sldId id="1000" r:id="rId27"/>
    <p:sldId id="1001" r:id="rId28"/>
    <p:sldId id="1002" r:id="rId29"/>
    <p:sldId id="100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F2AB-3A62-4956-B591-2FCF54D703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5A2B27-8AC5-4244-B48D-2BA332EF2A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35D704-E957-454F-A40E-9135973664BE}"/>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5" name="Footer Placeholder 4">
            <a:extLst>
              <a:ext uri="{FF2B5EF4-FFF2-40B4-BE49-F238E27FC236}">
                <a16:creationId xmlns:a16="http://schemas.microsoft.com/office/drawing/2014/main" id="{989E22AE-7EC2-4280-8FAA-014E68D35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D419E-8150-48B2-93D2-09BB8DE9A3B2}"/>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399820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2A59E-2303-4E90-BE5C-09E536BA44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7A19BD-057D-409F-A8A3-711C30BF9B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9FF5C-CA4B-482E-BA32-BF5EA3EA540D}"/>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5" name="Footer Placeholder 4">
            <a:extLst>
              <a:ext uri="{FF2B5EF4-FFF2-40B4-BE49-F238E27FC236}">
                <a16:creationId xmlns:a16="http://schemas.microsoft.com/office/drawing/2014/main" id="{94C18673-4D0C-4E5E-9EEC-6516D63B4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EACE0-259B-4380-A13C-66C4673DAEE1}"/>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5998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76DA96-0F5B-4561-B3B5-E6FDDF7D20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B23646-BF12-431F-A023-66AF185CF2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75642-D83D-47FC-9A2C-0D8427C24DC7}"/>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5" name="Footer Placeholder 4">
            <a:extLst>
              <a:ext uri="{FF2B5EF4-FFF2-40B4-BE49-F238E27FC236}">
                <a16:creationId xmlns:a16="http://schemas.microsoft.com/office/drawing/2014/main" id="{FD1814E8-AD9D-45E4-94DF-062867113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311F9-E566-41F0-859C-80362EF2CEB7}"/>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393902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2BF8-511D-42BA-A91C-FD7AE46F43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02AE6D-E4E0-4DDE-9DD9-B160B72932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0264BF-BC0C-470C-94AF-821F73408E42}"/>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5" name="Footer Placeholder 4">
            <a:extLst>
              <a:ext uri="{FF2B5EF4-FFF2-40B4-BE49-F238E27FC236}">
                <a16:creationId xmlns:a16="http://schemas.microsoft.com/office/drawing/2014/main" id="{DCA88884-FF16-4F40-AC8B-761FDA730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4B444B-91E1-4B2B-AD94-E720076C6425}"/>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2503502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D90E-57C0-4A03-9AB0-ED3BA0E0C3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0A18AE-9E35-4877-A5FC-B0DF9ACDA2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206980-BDDD-4264-99A4-37F00303E161}"/>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5" name="Footer Placeholder 4">
            <a:extLst>
              <a:ext uri="{FF2B5EF4-FFF2-40B4-BE49-F238E27FC236}">
                <a16:creationId xmlns:a16="http://schemas.microsoft.com/office/drawing/2014/main" id="{082F24FF-C326-4953-AABF-981305D24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D0376-633B-467E-85B1-5D51113A1AB7}"/>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3280392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A09D-1B9B-4655-8A81-30ACBC0702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2FE69C-6A82-4D77-A84B-F6CC1CCDA0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2312C2-3930-4946-BE5E-059A0E0FFB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A32410-2C6A-41A3-AA89-0664B2E44A67}"/>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6" name="Footer Placeholder 5">
            <a:extLst>
              <a:ext uri="{FF2B5EF4-FFF2-40B4-BE49-F238E27FC236}">
                <a16:creationId xmlns:a16="http://schemas.microsoft.com/office/drawing/2014/main" id="{037A1679-3AE6-465C-A01C-5C06D5937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4D72A-82FF-43A4-9B05-59B7619147E9}"/>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268935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6337F-5993-4D51-A6C9-6BFB226AE7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02D11C-FB91-46E2-AF5D-D2D9AA0693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779605-14E4-4DA0-9366-3B781FDD26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8DD507-7824-41F7-866B-961F2343A7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53C367-58CE-4161-9E7D-8231B85986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68DA45-469B-4038-9B4D-A0BCF94FD0A4}"/>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8" name="Footer Placeholder 7">
            <a:extLst>
              <a:ext uri="{FF2B5EF4-FFF2-40B4-BE49-F238E27FC236}">
                <a16:creationId xmlns:a16="http://schemas.microsoft.com/office/drawing/2014/main" id="{A16EC524-6CF1-4424-B993-4F09996FB4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1BC0D0-39B4-4B5E-AABE-5F5119B85D24}"/>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144384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1163-976C-4A55-8529-542F82D2AD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C9C9FA-C4BA-4B32-B24F-6CE60B534F89}"/>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4" name="Footer Placeholder 3">
            <a:extLst>
              <a:ext uri="{FF2B5EF4-FFF2-40B4-BE49-F238E27FC236}">
                <a16:creationId xmlns:a16="http://schemas.microsoft.com/office/drawing/2014/main" id="{8F860D5A-A8BC-486A-8E52-256B604AD7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A7D97C-2598-4FC7-A866-2AC1B974EBDA}"/>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2379804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99C8-9E4E-4A85-B0BF-F5E14ECC4E51}"/>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3" name="Footer Placeholder 2">
            <a:extLst>
              <a:ext uri="{FF2B5EF4-FFF2-40B4-BE49-F238E27FC236}">
                <a16:creationId xmlns:a16="http://schemas.microsoft.com/office/drawing/2014/main" id="{5056E88C-CB9F-4AFC-8393-603830CA1A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F3C321-42CC-4D6F-841F-AFC00B1C2FD9}"/>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106512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3EC65-09C3-44C7-BD47-191BE4360F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EE5B5A-1587-45A1-97A4-6D7277A19D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D94480-C1AA-46BD-91C6-3919428B6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C52332-6C69-4570-A3C3-2A3184C4AC22}"/>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6" name="Footer Placeholder 5">
            <a:extLst>
              <a:ext uri="{FF2B5EF4-FFF2-40B4-BE49-F238E27FC236}">
                <a16:creationId xmlns:a16="http://schemas.microsoft.com/office/drawing/2014/main" id="{EC4614D7-548B-4905-81BB-1CFA5A998B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E6C6A-A8F7-4D17-A899-74C2ED6BB19A}"/>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2507005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48951-52A2-40D8-B6FB-8AF5BE3E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8FEDD1-92BE-4769-9A18-EF29319356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FBDA95-80B1-4D7D-8B98-AE372B91C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D1A37-BF64-40D7-8C33-076625F87F29}"/>
              </a:ext>
            </a:extLst>
          </p:cNvPr>
          <p:cNvSpPr>
            <a:spLocks noGrp="1"/>
          </p:cNvSpPr>
          <p:nvPr>
            <p:ph type="dt" sz="half" idx="10"/>
          </p:nvPr>
        </p:nvSpPr>
        <p:spPr/>
        <p:txBody>
          <a:bodyPr/>
          <a:lstStyle/>
          <a:p>
            <a:fld id="{66A451E4-BCEE-419E-8A8B-2053B4799692}" type="datetimeFigureOut">
              <a:rPr lang="en-US" smtClean="0"/>
              <a:t>9/18/2022</a:t>
            </a:fld>
            <a:endParaRPr lang="en-US"/>
          </a:p>
        </p:txBody>
      </p:sp>
      <p:sp>
        <p:nvSpPr>
          <p:cNvPr id="6" name="Footer Placeholder 5">
            <a:extLst>
              <a:ext uri="{FF2B5EF4-FFF2-40B4-BE49-F238E27FC236}">
                <a16:creationId xmlns:a16="http://schemas.microsoft.com/office/drawing/2014/main" id="{F912C0C1-49F8-41AC-8BF2-1A7D93F7C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6B5F2-7733-480F-A826-644561F8C533}"/>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395146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909D66-3AF4-4E64-9442-8D14877134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594AA6-9CB1-4784-BE7B-9300F3B2FC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8B033F-77C8-46F3-BD21-1CDB062CB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451E4-BCEE-419E-8A8B-2053B4799692}" type="datetimeFigureOut">
              <a:rPr lang="en-US" smtClean="0"/>
              <a:t>9/18/2022</a:t>
            </a:fld>
            <a:endParaRPr lang="en-US"/>
          </a:p>
        </p:txBody>
      </p:sp>
      <p:sp>
        <p:nvSpPr>
          <p:cNvPr id="5" name="Footer Placeholder 4">
            <a:extLst>
              <a:ext uri="{FF2B5EF4-FFF2-40B4-BE49-F238E27FC236}">
                <a16:creationId xmlns:a16="http://schemas.microsoft.com/office/drawing/2014/main" id="{56680819-933D-4123-A2C1-55F41F4022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2120EA-C5AD-488F-B05D-A145CB40CB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7891-0316-42FE-90FF-6B7BBC724645}" type="slidenum">
              <a:rPr lang="en-US" smtClean="0"/>
              <a:t>‹#›</a:t>
            </a:fld>
            <a:endParaRPr lang="en-US"/>
          </a:p>
        </p:txBody>
      </p:sp>
    </p:spTree>
    <p:extLst>
      <p:ext uri="{BB962C8B-B14F-4D97-AF65-F5344CB8AC3E}">
        <p14:creationId xmlns:p14="http://schemas.microsoft.com/office/powerpoint/2010/main" val="1193611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6096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Tree>
    <p:extLst>
      <p:ext uri="{BB962C8B-B14F-4D97-AF65-F5344CB8AC3E}">
        <p14:creationId xmlns:p14="http://schemas.microsoft.com/office/powerpoint/2010/main" val="1768852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1</a:t>
            </a:r>
            <a:r>
              <a:rPr kumimoji="0" lang="en-US" sz="3600" b="1" i="0" u="none" strike="noStrike" kern="1200" cap="none" spc="0" normalizeH="0" baseline="30000" noProof="0">
                <a:ln>
                  <a:noFill/>
                </a:ln>
                <a:solidFill>
                  <a:prstClr val="black"/>
                </a:solidFill>
                <a:effectLst/>
                <a:uLnTx/>
                <a:uFillTx/>
                <a:latin typeface="Calibri" panose="020F0502020204030204"/>
                <a:ea typeface="+mn-ea"/>
                <a:cs typeface="+mn-cs"/>
              </a:rPr>
              <a:t>st</a:t>
            </a: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 witnesses of the Resurrection</a:t>
            </a:r>
          </a:p>
        </p:txBody>
      </p:sp>
    </p:spTree>
    <p:extLst>
      <p:ext uri="{BB962C8B-B14F-4D97-AF65-F5344CB8AC3E}">
        <p14:creationId xmlns:p14="http://schemas.microsoft.com/office/powerpoint/2010/main" val="343971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1</a:t>
            </a:r>
            <a:r>
              <a:rPr kumimoji="0" lang="en-US" sz="3600" b="1" i="0" u="none" strike="noStrike" kern="1200" cap="none" spc="0" normalizeH="0" baseline="30000" noProof="0">
                <a:ln>
                  <a:noFill/>
                </a:ln>
                <a:solidFill>
                  <a:prstClr val="black"/>
                </a:solidFill>
                <a:effectLst/>
                <a:uLnTx/>
                <a:uFillTx/>
                <a:latin typeface="Calibri" panose="020F0502020204030204"/>
                <a:ea typeface="+mn-ea"/>
                <a:cs typeface="+mn-cs"/>
              </a:rPr>
              <a:t>st</a:t>
            </a: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 reported convert in Europe</a:t>
            </a:r>
          </a:p>
        </p:txBody>
      </p:sp>
      <p:sp>
        <p:nvSpPr>
          <p:cNvPr id="2" name="TextBox 1">
            <a:extLst>
              <a:ext uri="{FF2B5EF4-FFF2-40B4-BE49-F238E27FC236}">
                <a16:creationId xmlns:a16="http://schemas.microsoft.com/office/drawing/2014/main" id="{5F003DA1-1985-E48D-8370-9075863E9ABF}"/>
              </a:ext>
            </a:extLst>
          </p:cNvPr>
          <p:cNvSpPr txBox="1"/>
          <p:nvPr/>
        </p:nvSpPr>
        <p:spPr>
          <a:xfrm>
            <a:off x="4729654" y="1187665"/>
            <a:ext cx="6873766" cy="1200329"/>
          </a:xfrm>
          <a:prstGeom prst="rect">
            <a:avLst/>
          </a:prstGeom>
          <a:solidFill>
            <a:schemeClr val="accent2">
              <a:lumMod val="20000"/>
              <a:lumOff val="8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system-ui"/>
                <a:ea typeface="+mn-ea"/>
                <a:cs typeface="+mn-cs"/>
              </a:rPr>
              <a:t>NASB heading for Acts 16: 14</a:t>
            </a:r>
            <a:r>
              <a:rPr kumimoji="0" lang="en-US" sz="3200" b="1" i="1" u="none" strike="noStrike" kern="1200" cap="none" spc="0" normalizeH="0" baseline="0" noProof="0">
                <a:ln>
                  <a:noFill/>
                </a:ln>
                <a:solidFill>
                  <a:srgbClr val="000000"/>
                </a:solidFill>
                <a:effectLst/>
                <a:uLnTx/>
                <a:uFillTx/>
                <a:latin typeface="system-ui"/>
                <a:ea typeface="+mn-ea"/>
                <a:cs typeface="+mn-cs"/>
              </a:rPr>
              <a:t>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0000"/>
                </a:solidFill>
                <a:effectLst/>
                <a:uLnTx/>
                <a:uFillTx/>
                <a:latin typeface="system-ui"/>
                <a:ea typeface="+mn-ea"/>
                <a:cs typeface="+mn-cs"/>
              </a:rPr>
              <a:t>“First Convert in Europe”</a:t>
            </a: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15C3E76-5FAA-B72D-7C77-5A874B4F0E3E}"/>
              </a:ext>
            </a:extLst>
          </p:cNvPr>
          <p:cNvSpPr txBox="1"/>
          <p:nvPr/>
        </p:nvSpPr>
        <p:spPr>
          <a:xfrm>
            <a:off x="2296516" y="3029636"/>
            <a:ext cx="7719848"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Acts 16:14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t>
            </a:r>
            <a:r>
              <a:rPr kumimoji="0" lang="en-US" sz="3200" b="1" i="0" u="sng" strike="noStrike" kern="1200" cap="none" spc="0" normalizeH="0" baseline="0" noProof="0">
                <a:ln>
                  <a:noFill/>
                </a:ln>
                <a:solidFill>
                  <a:srgbClr val="000000"/>
                </a:solidFill>
                <a:effectLst/>
                <a:uLnTx/>
                <a:uFillTx/>
                <a:latin typeface="Palatino Linotype" panose="02040502050505030304" pitchFamily="18" charset="0"/>
                <a:ea typeface="+mn-ea"/>
                <a:cs typeface="+mn-cs"/>
              </a:rPr>
              <a:t>The Lord opened her heart</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to respond to the things spoken by Paul.</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0320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3" name="TextBox 2">
            <a:extLst>
              <a:ext uri="{FF2B5EF4-FFF2-40B4-BE49-F238E27FC236}">
                <a16:creationId xmlns:a16="http://schemas.microsoft.com/office/drawing/2014/main" id="{5ABB37DF-781C-69B9-C197-0A7E4E3B4DB1}"/>
              </a:ext>
            </a:extLst>
          </p:cNvPr>
          <p:cNvSpPr txBox="1"/>
          <p:nvPr/>
        </p:nvSpPr>
        <p:spPr>
          <a:xfrm>
            <a:off x="1813040" y="1242880"/>
            <a:ext cx="8623732"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Romans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1 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I recommend to you our sister Phoebe, who is a servant of the church which is at </a:t>
            </a:r>
            <a:r>
              <a:rPr kumimoji="0" lang="en-US" sz="3200" b="0" i="0" u="none" strike="noStrike" kern="1200" cap="none" spc="0" normalizeH="0" baseline="0" noProof="0" err="1">
                <a:ln>
                  <a:noFill/>
                </a:ln>
                <a:solidFill>
                  <a:srgbClr val="000000"/>
                </a:solidFill>
                <a:effectLst/>
                <a:uLnTx/>
                <a:uFillTx/>
                <a:latin typeface="Palatino Linotype" panose="02040502050505030304" pitchFamily="18" charset="0"/>
                <a:ea typeface="+mn-ea"/>
                <a:cs typeface="+mn-cs"/>
              </a:rPr>
              <a:t>Cenchrea</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66109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2" name="TextBox 1">
            <a:extLst>
              <a:ext uri="{FF2B5EF4-FFF2-40B4-BE49-F238E27FC236}">
                <a16:creationId xmlns:a16="http://schemas.microsoft.com/office/drawing/2014/main" id="{40A92000-2C63-7FEB-C704-855359077D96}"/>
              </a:ext>
            </a:extLst>
          </p:cNvPr>
          <p:cNvSpPr txBox="1"/>
          <p:nvPr/>
        </p:nvSpPr>
        <p:spPr>
          <a:xfrm>
            <a:off x="1245486" y="2753712"/>
            <a:ext cx="102213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	</a:t>
            </a:r>
            <a:r>
              <a:rPr kumimoji="0" lang="en-US" sz="3200" b="0" i="1" u="none" strike="noStrike" kern="1200" cap="none" spc="0" normalizeH="0" baseline="0" noProof="0" err="1">
                <a:ln>
                  <a:noFill/>
                </a:ln>
                <a:solidFill>
                  <a:prstClr val="black"/>
                </a:solidFill>
                <a:effectLst/>
                <a:uLnTx/>
                <a:uFillTx/>
                <a:latin typeface="Palatino Linotype" panose="02040502050505030304" pitchFamily="18" charset="0"/>
                <a:ea typeface="+mn-ea"/>
                <a:cs typeface="+mn-cs"/>
              </a:rPr>
              <a:t>diakonos</a:t>
            </a:r>
            <a:endParaRPr kumimoji="0" lang="en-US" sz="3200" b="0" i="1"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1"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a:t>
            </a:r>
            <a:r>
              <a:rPr kumimoji="0" lang="en-US" sz="3200" b="1"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deacon</a:t>
            </a:r>
            <a:r>
              <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  “</a:t>
            </a:r>
            <a:r>
              <a:rPr kumimoji="0" lang="en-US" sz="3200" b="1"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servant</a:t>
            </a:r>
            <a:r>
              <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 </a:t>
            </a:r>
            <a:r>
              <a:rPr kumimoji="0" lang="en-US" sz="3200" b="1"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“minister”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Epaphras: </a:t>
            </a:r>
            <a:r>
              <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a:t>
            </a:r>
            <a:r>
              <a:rPr kumimoji="0" lang="en-US" sz="3200" b="0" i="0" u="sng" strike="noStrike" kern="1200" cap="none" spc="0" normalizeH="0" baseline="0" noProof="0">
                <a:ln>
                  <a:noFill/>
                </a:ln>
                <a:solidFill>
                  <a:prstClr val="black"/>
                </a:solidFill>
                <a:effectLst/>
                <a:uLnTx/>
                <a:uFillTx/>
                <a:latin typeface="Palatino Linotype" panose="02040502050505030304" pitchFamily="18" charset="0"/>
                <a:ea typeface="+mn-ea"/>
                <a:cs typeface="+mn-cs"/>
              </a:rPr>
              <a:t>servant</a:t>
            </a:r>
            <a:r>
              <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 of Christ” (</a:t>
            </a: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Col 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Timothy: </a:t>
            </a:r>
            <a:r>
              <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a:t>
            </a:r>
            <a:r>
              <a:rPr kumimoji="0" lang="en-US" sz="3200" b="0" i="0" u="sng" strike="noStrike" kern="1200" cap="none" spc="0" normalizeH="0" baseline="0" noProof="0">
                <a:ln>
                  <a:noFill/>
                </a:ln>
                <a:solidFill>
                  <a:prstClr val="black"/>
                </a:solidFill>
                <a:effectLst/>
                <a:uLnTx/>
                <a:uFillTx/>
                <a:latin typeface="Palatino Linotype" panose="02040502050505030304" pitchFamily="18" charset="0"/>
                <a:ea typeface="+mn-ea"/>
                <a:cs typeface="+mn-cs"/>
              </a:rPr>
              <a:t>servant</a:t>
            </a:r>
            <a:r>
              <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 of Christ Jesus” (</a:t>
            </a: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1 Tim 4:6)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Paul: </a:t>
            </a:r>
            <a:r>
              <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a:t>
            </a:r>
            <a:r>
              <a:rPr kumimoji="0" lang="en-US" sz="3200" b="0" i="0" u="sng" strike="noStrike" kern="1200" cap="none" spc="0" normalizeH="0" baseline="0" noProof="0">
                <a:ln>
                  <a:noFill/>
                </a:ln>
                <a:solidFill>
                  <a:prstClr val="black"/>
                </a:solidFill>
                <a:effectLst/>
                <a:uLnTx/>
                <a:uFillTx/>
                <a:latin typeface="Palatino Linotype" panose="02040502050505030304" pitchFamily="18" charset="0"/>
                <a:ea typeface="+mn-ea"/>
                <a:cs typeface="+mn-cs"/>
              </a:rPr>
              <a:t>servant</a:t>
            </a:r>
            <a:r>
              <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 of the gospel, of the church (</a:t>
            </a: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Col 1:23-25)</a:t>
            </a:r>
          </a:p>
        </p:txBody>
      </p:sp>
      <p:sp>
        <p:nvSpPr>
          <p:cNvPr id="3" name="TextBox 2">
            <a:extLst>
              <a:ext uri="{FF2B5EF4-FFF2-40B4-BE49-F238E27FC236}">
                <a16:creationId xmlns:a16="http://schemas.microsoft.com/office/drawing/2014/main" id="{E6A27BE1-8692-1214-634F-A0D147635E37}"/>
              </a:ext>
            </a:extLst>
          </p:cNvPr>
          <p:cNvSpPr txBox="1"/>
          <p:nvPr/>
        </p:nvSpPr>
        <p:spPr>
          <a:xfrm>
            <a:off x="1813040" y="1242880"/>
            <a:ext cx="8623732"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Romans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1 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I recommend to you our sister Phoebe, who is a </a:t>
            </a:r>
            <a:r>
              <a:rPr kumimoji="0" lang="en-US" sz="3200" b="1" i="0" u="sng" strike="noStrike" kern="1200" cap="none" spc="0" normalizeH="0" baseline="0" noProof="0">
                <a:ln>
                  <a:noFill/>
                </a:ln>
                <a:solidFill>
                  <a:srgbClr val="000000"/>
                </a:solidFill>
                <a:effectLst/>
                <a:uLnTx/>
                <a:uFillTx/>
                <a:latin typeface="Palatino Linotype" panose="02040502050505030304" pitchFamily="18" charset="0"/>
                <a:ea typeface="+mn-ea"/>
                <a:cs typeface="+mn-cs"/>
              </a:rPr>
              <a:t>servant</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of the church which is at </a:t>
            </a:r>
            <a:r>
              <a:rPr kumimoji="0" lang="en-US" sz="3200" b="0" i="0" u="none" strike="noStrike" kern="1200" cap="none" spc="0" normalizeH="0" baseline="0" noProof="0" err="1">
                <a:ln>
                  <a:noFill/>
                </a:ln>
                <a:solidFill>
                  <a:srgbClr val="000000"/>
                </a:solidFill>
                <a:effectLst/>
                <a:uLnTx/>
                <a:uFillTx/>
                <a:latin typeface="Palatino Linotype" panose="02040502050505030304" pitchFamily="18" charset="0"/>
                <a:ea typeface="+mn-ea"/>
                <a:cs typeface="+mn-cs"/>
              </a:rPr>
              <a:t>Cenchrea</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70165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2" name="TextBox 1">
            <a:extLst>
              <a:ext uri="{FF2B5EF4-FFF2-40B4-BE49-F238E27FC236}">
                <a16:creationId xmlns:a16="http://schemas.microsoft.com/office/drawing/2014/main" id="{C7DFA14E-5C0D-65C2-59B6-D1D7B91A4AC9}"/>
              </a:ext>
            </a:extLst>
          </p:cNvPr>
          <p:cNvSpPr txBox="1"/>
          <p:nvPr/>
        </p:nvSpPr>
        <p:spPr>
          <a:xfrm>
            <a:off x="1813040" y="1242880"/>
            <a:ext cx="8623732"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Romans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1 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I recommend to you our sister Phoebe, who is a servant of the church which is at </a:t>
            </a:r>
            <a:r>
              <a:rPr kumimoji="0" lang="en-US" sz="3200" b="0" i="0" u="none" strike="noStrike" kern="1200" cap="none" spc="0" normalizeH="0" baseline="0" noProof="0" err="1">
                <a:ln>
                  <a:noFill/>
                </a:ln>
                <a:solidFill>
                  <a:srgbClr val="000000"/>
                </a:solidFill>
                <a:effectLst/>
                <a:uLnTx/>
                <a:uFillTx/>
                <a:latin typeface="Palatino Linotype" panose="02040502050505030304" pitchFamily="18" charset="0"/>
                <a:ea typeface="+mn-ea"/>
                <a:cs typeface="+mn-cs"/>
              </a:rPr>
              <a:t>Cenchrea</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that you receive her in the Lord in a manner worthy of the saints</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245306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2" name="TextBox 1">
            <a:extLst>
              <a:ext uri="{FF2B5EF4-FFF2-40B4-BE49-F238E27FC236}">
                <a16:creationId xmlns:a16="http://schemas.microsoft.com/office/drawing/2014/main" id="{166879F2-0F37-9456-F88A-7618C3A88F7E}"/>
              </a:ext>
            </a:extLst>
          </p:cNvPr>
          <p:cNvSpPr txBox="1"/>
          <p:nvPr/>
        </p:nvSpPr>
        <p:spPr>
          <a:xfrm>
            <a:off x="1813040" y="1242880"/>
            <a:ext cx="8623732"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Romans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1 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I recommend to you our sister Phoebe, who is a servant of the church which is at </a:t>
            </a:r>
            <a:r>
              <a:rPr kumimoji="0" lang="en-US" sz="3200" b="0" i="0" u="none" strike="noStrike" kern="1200" cap="none" spc="0" normalizeH="0" baseline="0" noProof="0" err="1">
                <a:ln>
                  <a:noFill/>
                </a:ln>
                <a:solidFill>
                  <a:srgbClr val="000000"/>
                </a:solidFill>
                <a:effectLst/>
                <a:uLnTx/>
                <a:uFillTx/>
                <a:latin typeface="Palatino Linotype" panose="02040502050505030304" pitchFamily="18" charset="0"/>
                <a:ea typeface="+mn-ea"/>
                <a:cs typeface="+mn-cs"/>
              </a:rPr>
              <a:t>Cenchrea</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that you receive her in the Lord in a manner worthy of the saints, and that you help her in whatever matter she may have need of you</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930683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2" name="TextBox 1">
            <a:extLst>
              <a:ext uri="{FF2B5EF4-FFF2-40B4-BE49-F238E27FC236}">
                <a16:creationId xmlns:a16="http://schemas.microsoft.com/office/drawing/2014/main" id="{3CA20ACA-D450-D7A2-8CAE-98D8A6BEFEFD}"/>
              </a:ext>
            </a:extLst>
          </p:cNvPr>
          <p:cNvSpPr txBox="1"/>
          <p:nvPr/>
        </p:nvSpPr>
        <p:spPr>
          <a:xfrm>
            <a:off x="1813040" y="1242880"/>
            <a:ext cx="8623732"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Romans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1 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I recommend to you our sister Phoebe, who is a servant of the church which is at </a:t>
            </a:r>
            <a:r>
              <a:rPr kumimoji="0" lang="en-US" sz="3200" b="0" i="0" u="none" strike="noStrike" kern="1200" cap="none" spc="0" normalizeH="0" baseline="0" noProof="0" err="1">
                <a:ln>
                  <a:noFill/>
                </a:ln>
                <a:solidFill>
                  <a:srgbClr val="000000"/>
                </a:solidFill>
                <a:effectLst/>
                <a:uLnTx/>
                <a:uFillTx/>
                <a:latin typeface="Palatino Linotype" panose="02040502050505030304" pitchFamily="18" charset="0"/>
                <a:ea typeface="+mn-ea"/>
                <a:cs typeface="+mn-cs"/>
              </a:rPr>
              <a:t>Cenchrea</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that you receive her in the Lord in a manner worthy of the saints, and that you help her in whatever matter she may have need of you; for she herself has also been a helper of many, and of myself as well.</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928642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4" name="TextBox 3">
            <a:extLst>
              <a:ext uri="{FF2B5EF4-FFF2-40B4-BE49-F238E27FC236}">
                <a16:creationId xmlns:a16="http://schemas.microsoft.com/office/drawing/2014/main" id="{F15C3E76-5FAA-B72D-7C77-5A874B4F0E3E}"/>
              </a:ext>
            </a:extLst>
          </p:cNvPr>
          <p:cNvSpPr txBox="1"/>
          <p:nvPr/>
        </p:nvSpPr>
        <p:spPr>
          <a:xfrm>
            <a:off x="1813040" y="1242880"/>
            <a:ext cx="8623732"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Romans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Greet Prisca and Aquila, my fellow workers in Christ Jesus,</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5B85D2D3-B6BA-3E79-46B5-95172BD47281}"/>
              </a:ext>
            </a:extLst>
          </p:cNvPr>
          <p:cNvSpPr txBox="1"/>
          <p:nvPr/>
        </p:nvSpPr>
        <p:spPr>
          <a:xfrm>
            <a:off x="1813040" y="3155733"/>
            <a:ext cx="853965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4 out of 6 times, Priscilla is mentioned first</a:t>
            </a:r>
          </a:p>
        </p:txBody>
      </p:sp>
    </p:spTree>
    <p:extLst>
      <p:ext uri="{BB962C8B-B14F-4D97-AF65-F5344CB8AC3E}">
        <p14:creationId xmlns:p14="http://schemas.microsoft.com/office/powerpoint/2010/main" val="8242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4" name="TextBox 3">
            <a:extLst>
              <a:ext uri="{FF2B5EF4-FFF2-40B4-BE49-F238E27FC236}">
                <a16:creationId xmlns:a16="http://schemas.microsoft.com/office/drawing/2014/main" id="{F15C3E76-5FAA-B72D-7C77-5A874B4F0E3E}"/>
              </a:ext>
            </a:extLst>
          </p:cNvPr>
          <p:cNvSpPr txBox="1"/>
          <p:nvPr/>
        </p:nvSpPr>
        <p:spPr>
          <a:xfrm>
            <a:off x="1813040" y="1242880"/>
            <a:ext cx="8623732"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Romans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6 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Greet Mary, who has worked hard for you.</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96996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4" name="TextBox 3">
            <a:extLst>
              <a:ext uri="{FF2B5EF4-FFF2-40B4-BE49-F238E27FC236}">
                <a16:creationId xmlns:a16="http://schemas.microsoft.com/office/drawing/2014/main" id="{F15C3E76-5FAA-B72D-7C77-5A874B4F0E3E}"/>
              </a:ext>
            </a:extLst>
          </p:cNvPr>
          <p:cNvSpPr txBox="1"/>
          <p:nvPr/>
        </p:nvSpPr>
        <p:spPr>
          <a:xfrm>
            <a:off x="1813039" y="1242880"/>
            <a:ext cx="8760367"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Philippians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I urge Euodia and I urge </a:t>
            </a:r>
            <a:r>
              <a:rPr kumimoji="0" lang="en-US" sz="3200" b="0" i="0" u="none" strike="noStrike" kern="1200" cap="none" spc="0" normalizeH="0" baseline="0" noProof="0" err="1">
                <a:ln>
                  <a:noFill/>
                </a:ln>
                <a:solidFill>
                  <a:srgbClr val="000000"/>
                </a:solidFill>
                <a:effectLst/>
                <a:uLnTx/>
                <a:uFillTx/>
                <a:latin typeface="Palatino Linotype" panose="02040502050505030304" pitchFamily="18" charset="0"/>
                <a:ea typeface="+mn-ea"/>
                <a:cs typeface="+mn-cs"/>
              </a:rPr>
              <a:t>Syntyche</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to live in harmony in the Lord. </a:t>
            </a: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Indeed, true companion, I ask you also, help these women who have shared my struggle in the cause of the gospel, together with Clement as well as the rest of my fellow workers, whose names are in the book of life.</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7818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6096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Ancient Times</a:t>
            </a:r>
          </a:p>
        </p:txBody>
      </p:sp>
      <p:sp>
        <p:nvSpPr>
          <p:cNvPr id="16" name="TextBox 15">
            <a:extLst>
              <a:ext uri="{FF2B5EF4-FFF2-40B4-BE49-F238E27FC236}">
                <a16:creationId xmlns:a16="http://schemas.microsoft.com/office/drawing/2014/main" id="{4FA25393-A1E7-7D7B-E799-636444BAAC32}"/>
              </a:ext>
            </a:extLst>
          </p:cNvPr>
          <p:cNvSpPr txBox="1"/>
          <p:nvPr/>
        </p:nvSpPr>
        <p:spPr>
          <a:xfrm>
            <a:off x="567560" y="917059"/>
            <a:ext cx="11098924" cy="569386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3B3B3B"/>
                </a:solidFill>
                <a:effectLst/>
                <a:uLnTx/>
                <a:uFillTx/>
                <a:latin typeface="Verdana" panose="020B0604030504040204" pitchFamily="34" charset="0"/>
                <a:ea typeface="+mn-ea"/>
                <a:cs typeface="+mn-cs"/>
              </a:rPr>
              <a:t>Greece in the centuries immediately before Jesus</a:t>
            </a:r>
            <a:r>
              <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rPr>
              <a:t>“Life was more refined; women moved about in it more freely”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rPr>
              <a:t>“Some cities, like Miletus and Rhodes, established public—i.e., government-supported—schools; at Teos and Chios boys and girls were educated together, with an impartiality that only Sparta had shown”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rPr>
              <a:t>“Greek women participated actively in the cultural pursuits of the time, and contributed to letters, science, philosophy, and art.”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EBEEA06-B3C9-3DF9-2B63-A1554D927236}"/>
              </a:ext>
            </a:extLst>
          </p:cNvPr>
          <p:cNvSpPr txBox="1"/>
          <p:nvPr/>
        </p:nvSpPr>
        <p:spPr>
          <a:xfrm>
            <a:off x="8802051" y="6201188"/>
            <a:ext cx="2385881"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srgbClr val="3B3B3B"/>
                </a:solidFill>
                <a:effectLst/>
                <a:uLnTx/>
                <a:uFillTx/>
                <a:latin typeface="Verdana" panose="020B0604030504040204" pitchFamily="34" charset="0"/>
                <a:ea typeface="+mn-ea"/>
                <a:cs typeface="+mn-cs"/>
              </a:rPr>
              <a:t>-Durant</a:t>
            </a:r>
            <a:endParaRPr kumimoji="0" lang="en-US" sz="3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162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7010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4" name="TextBox 3">
            <a:extLst>
              <a:ext uri="{FF2B5EF4-FFF2-40B4-BE49-F238E27FC236}">
                <a16:creationId xmlns:a16="http://schemas.microsoft.com/office/drawing/2014/main" id="{F15C3E76-5FAA-B72D-7C77-5A874B4F0E3E}"/>
              </a:ext>
            </a:extLst>
          </p:cNvPr>
          <p:cNvSpPr txBox="1"/>
          <p:nvPr/>
        </p:nvSpPr>
        <p:spPr>
          <a:xfrm>
            <a:off x="1813039" y="1242880"/>
            <a:ext cx="8760367"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Philippians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I urge Euodia and I urge </a:t>
            </a:r>
            <a:r>
              <a:rPr kumimoji="0" lang="en-US" sz="3200" b="0" i="0" u="none" strike="noStrike" kern="1200" cap="none" spc="0" normalizeH="0" baseline="0" noProof="0" err="1">
                <a:ln>
                  <a:noFill/>
                </a:ln>
                <a:solidFill>
                  <a:srgbClr val="000000"/>
                </a:solidFill>
                <a:effectLst/>
                <a:uLnTx/>
                <a:uFillTx/>
                <a:latin typeface="Palatino Linotype" panose="02040502050505030304" pitchFamily="18" charset="0"/>
                <a:ea typeface="+mn-ea"/>
                <a:cs typeface="+mn-cs"/>
              </a:rPr>
              <a:t>Syntyche</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to live in harmony in the Lord. </a:t>
            </a:r>
            <a:r>
              <a:rPr kumimoji="0" lang="en-US" sz="32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Indeed, true companion, I ask you also, help these women who have </a:t>
            </a:r>
            <a:r>
              <a:rPr kumimoji="0" lang="en-US" sz="3200" b="1" i="0" u="sng" strike="noStrike" kern="1200" cap="none" spc="0" normalizeH="0" baseline="0" noProof="0">
                <a:ln>
                  <a:noFill/>
                </a:ln>
                <a:solidFill>
                  <a:srgbClr val="000000"/>
                </a:solidFill>
                <a:effectLst/>
                <a:uLnTx/>
                <a:uFillTx/>
                <a:latin typeface="Palatino Linotype" panose="02040502050505030304" pitchFamily="18" charset="0"/>
                <a:ea typeface="+mn-ea"/>
                <a:cs typeface="+mn-cs"/>
              </a:rPr>
              <a:t>shared my struggle in the cause of the gospel</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together with Clement as well as </a:t>
            </a:r>
            <a:r>
              <a:rPr kumimoji="0" lang="en-US" sz="3200" b="1" i="0" u="sng" strike="noStrike" kern="1200" cap="none" spc="0" normalizeH="0" baseline="0" noProof="0">
                <a:ln>
                  <a:noFill/>
                </a:ln>
                <a:solidFill>
                  <a:srgbClr val="000000"/>
                </a:solidFill>
                <a:effectLst/>
                <a:uLnTx/>
                <a:uFillTx/>
                <a:latin typeface="Palatino Linotype" panose="02040502050505030304" pitchFamily="18" charset="0"/>
                <a:ea typeface="+mn-ea"/>
                <a:cs typeface="+mn-cs"/>
              </a:rPr>
              <a:t>the rest of my fellow workers</a:t>
            </a:r>
            <a:r>
              <a:rPr kumimoji="0" lang="en-US" sz="3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whose names are in the book of life.</a:t>
            </a:r>
            <a:endParaRPr kumimoji="0" lang="en-US" sz="32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651910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3FCF19-54D7-0BB4-3ABC-9157E35EE744}"/>
              </a:ext>
            </a:extLst>
          </p:cNvPr>
          <p:cNvSpPr txBox="1"/>
          <p:nvPr/>
        </p:nvSpPr>
        <p:spPr>
          <a:xfrm>
            <a:off x="3201498" y="423075"/>
            <a:ext cx="5983449" cy="14465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000000"/>
                </a:solidFill>
                <a:effectLst/>
                <a:uLnTx/>
                <a:uFillTx/>
                <a:latin typeface="Calibri" panose="020F0502020204030204"/>
                <a:ea typeface="+mn-ea"/>
                <a:cs typeface="+mn-cs"/>
              </a:rPr>
              <a:t>The Bible does not esteem women lightly!</a:t>
            </a:r>
            <a:endParaRPr kumimoji="0" lang="en-US" sz="4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0078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5C3E76-5FAA-B72D-7C77-5A874B4F0E3E}"/>
              </a:ext>
            </a:extLst>
          </p:cNvPr>
          <p:cNvSpPr txBox="1"/>
          <p:nvPr/>
        </p:nvSpPr>
        <p:spPr>
          <a:xfrm>
            <a:off x="3201498" y="423075"/>
            <a:ext cx="5983449" cy="14465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000000"/>
                </a:solidFill>
                <a:effectLst/>
                <a:uLnTx/>
                <a:uFillTx/>
                <a:latin typeface="Calibri" panose="020F0502020204030204"/>
                <a:ea typeface="+mn-ea"/>
                <a:cs typeface="+mn-cs"/>
              </a:rPr>
              <a:t>The Bible does not esteem women lightly!</a:t>
            </a:r>
            <a:endParaRPr kumimoji="0" lang="en-US" sz="4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227E302B-AE17-1FCC-1557-C753FAC8942F}"/>
              </a:ext>
            </a:extLst>
          </p:cNvPr>
          <p:cNvSpPr txBox="1"/>
          <p:nvPr/>
        </p:nvSpPr>
        <p:spPr>
          <a:xfrm>
            <a:off x="3196242" y="1941817"/>
            <a:ext cx="5983449" cy="14465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000000"/>
                </a:solidFill>
                <a:effectLst/>
                <a:uLnTx/>
                <a:uFillTx/>
                <a:latin typeface="Calibri" panose="020F0502020204030204"/>
                <a:ea typeface="+mn-ea"/>
                <a:cs typeface="+mn-cs"/>
              </a:rPr>
              <a:t>Gender specific roles don’t contradict this</a:t>
            </a:r>
            <a:endParaRPr kumimoji="0" lang="en-US" sz="4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31C43F5-118D-C5DA-F342-C10A641868EA}"/>
              </a:ext>
            </a:extLst>
          </p:cNvPr>
          <p:cNvSpPr txBox="1"/>
          <p:nvPr/>
        </p:nvSpPr>
        <p:spPr>
          <a:xfrm>
            <a:off x="552896" y="3534136"/>
            <a:ext cx="11250219" cy="273921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Calibri" panose="020F0502020204030204"/>
                <a:ea typeface="+mn-ea"/>
                <a:cs typeface="+mn-cs"/>
              </a:rPr>
              <a:t>At work: Employee is not necessarily esteemed lightly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Calibri" panose="020F0502020204030204"/>
                <a:ea typeface="+mn-ea"/>
                <a:cs typeface="+mn-cs"/>
              </a:rPr>
              <a:t>Football team: Center is not necessarily esteemed lightly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but you don’t want your center to throw the passes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Calibri" panose="020F0502020204030204"/>
                <a:ea typeface="+mn-ea"/>
                <a:cs typeface="+mn-cs"/>
              </a:rPr>
              <a:t>The body: The foot is not to be disregarded!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but you don’t want your foot to do the job of your teeth</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226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605906-6CA3-2F12-61A6-3E238D4E6702}"/>
              </a:ext>
            </a:extLst>
          </p:cNvPr>
          <p:cNvSpPr txBox="1"/>
          <p:nvPr/>
        </p:nvSpPr>
        <p:spPr>
          <a:xfrm>
            <a:off x="115615" y="2701159"/>
            <a:ext cx="11887200"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2:18, 3:16</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In marriage, God gave the husband the position of leadership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1 Timothy 2:12</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“In the house of God,” women are not to teach or have authority over men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1 Corinthians 14:34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“in the assembly,” women are not to “speak”</a:t>
            </a:r>
          </a:p>
        </p:txBody>
      </p:sp>
      <p:sp>
        <p:nvSpPr>
          <p:cNvPr id="3" name="TextBox 2">
            <a:extLst>
              <a:ext uri="{FF2B5EF4-FFF2-40B4-BE49-F238E27FC236}">
                <a16:creationId xmlns:a16="http://schemas.microsoft.com/office/drawing/2014/main" id="{D71DC413-226D-8085-4D07-AAB3BC40D84F}"/>
              </a:ext>
            </a:extLst>
          </p:cNvPr>
          <p:cNvSpPr txBox="1"/>
          <p:nvPr/>
        </p:nvSpPr>
        <p:spPr>
          <a:xfrm>
            <a:off x="2902325" y="107770"/>
            <a:ext cx="6581794" cy="14465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000000"/>
                </a:solidFill>
                <a:effectLst/>
                <a:uLnTx/>
                <a:uFillTx/>
                <a:latin typeface="Calibri" panose="020F0502020204030204"/>
                <a:ea typeface="+mn-ea"/>
                <a:cs typeface="+mn-cs"/>
              </a:rPr>
              <a:t>God created different roles for men and women</a:t>
            </a:r>
          </a:p>
        </p:txBody>
      </p:sp>
    </p:spTree>
    <p:extLst>
      <p:ext uri="{BB962C8B-B14F-4D97-AF65-F5344CB8AC3E}">
        <p14:creationId xmlns:p14="http://schemas.microsoft.com/office/powerpoint/2010/main" val="264185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605906-6CA3-2F12-61A6-3E238D4E6702}"/>
              </a:ext>
            </a:extLst>
          </p:cNvPr>
          <p:cNvSpPr txBox="1"/>
          <p:nvPr/>
        </p:nvSpPr>
        <p:spPr>
          <a:xfrm>
            <a:off x="1593701" y="2701159"/>
            <a:ext cx="8931029"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Do I see wisdom in God’s assignment of men’s and women’s roles?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What we think doesn’t really matter</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12D1EA6B-6921-5CD7-461E-44FA2F154864}"/>
              </a:ext>
            </a:extLst>
          </p:cNvPr>
          <p:cNvSpPr txBox="1"/>
          <p:nvPr/>
        </p:nvSpPr>
        <p:spPr>
          <a:xfrm>
            <a:off x="2902325" y="107770"/>
            <a:ext cx="6581794" cy="14465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000000"/>
                </a:solidFill>
                <a:effectLst/>
                <a:uLnTx/>
                <a:uFillTx/>
                <a:latin typeface="Calibri" panose="020F0502020204030204"/>
                <a:ea typeface="+mn-ea"/>
                <a:cs typeface="+mn-cs"/>
              </a:rPr>
              <a:t>God created different roles for men and women</a:t>
            </a:r>
          </a:p>
        </p:txBody>
      </p:sp>
    </p:spTree>
    <p:extLst>
      <p:ext uri="{BB962C8B-B14F-4D97-AF65-F5344CB8AC3E}">
        <p14:creationId xmlns:p14="http://schemas.microsoft.com/office/powerpoint/2010/main" val="368154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605906-6CA3-2F12-61A6-3E238D4E6702}"/>
              </a:ext>
            </a:extLst>
          </p:cNvPr>
          <p:cNvSpPr txBox="1"/>
          <p:nvPr/>
        </p:nvSpPr>
        <p:spPr>
          <a:xfrm>
            <a:off x="115615" y="2701159"/>
            <a:ext cx="11887200" cy="20621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Many women and men DO see wisdom in this arrangement.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Many women long to see men be decisive, take responsibility, be reliable leaders</a:t>
            </a:r>
          </a:p>
        </p:txBody>
      </p:sp>
      <p:sp>
        <p:nvSpPr>
          <p:cNvPr id="5" name="TextBox 4">
            <a:extLst>
              <a:ext uri="{FF2B5EF4-FFF2-40B4-BE49-F238E27FC236}">
                <a16:creationId xmlns:a16="http://schemas.microsoft.com/office/drawing/2014/main" id="{DD571D44-CFF1-A55A-DBFD-1A22D7FE71D3}"/>
              </a:ext>
            </a:extLst>
          </p:cNvPr>
          <p:cNvSpPr txBox="1"/>
          <p:nvPr/>
        </p:nvSpPr>
        <p:spPr>
          <a:xfrm>
            <a:off x="2902325" y="107770"/>
            <a:ext cx="6581794" cy="14465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000000"/>
                </a:solidFill>
                <a:effectLst/>
                <a:uLnTx/>
                <a:uFillTx/>
                <a:latin typeface="Calibri" panose="020F0502020204030204"/>
                <a:ea typeface="+mn-ea"/>
                <a:cs typeface="+mn-cs"/>
              </a:rPr>
              <a:t>God created different roles for men and women</a:t>
            </a:r>
          </a:p>
        </p:txBody>
      </p:sp>
    </p:spTree>
    <p:extLst>
      <p:ext uri="{BB962C8B-B14F-4D97-AF65-F5344CB8AC3E}">
        <p14:creationId xmlns:p14="http://schemas.microsoft.com/office/powerpoint/2010/main" val="102652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5C3E76-5FAA-B72D-7C77-5A874B4F0E3E}"/>
              </a:ext>
            </a:extLst>
          </p:cNvPr>
          <p:cNvSpPr txBox="1"/>
          <p:nvPr/>
        </p:nvSpPr>
        <p:spPr>
          <a:xfrm>
            <a:off x="2902325" y="107770"/>
            <a:ext cx="6581794" cy="14465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000000"/>
                </a:solidFill>
                <a:effectLst/>
                <a:uLnTx/>
                <a:uFillTx/>
                <a:latin typeface="Calibri" panose="020F0502020204030204"/>
                <a:ea typeface="+mn-ea"/>
                <a:cs typeface="+mn-cs"/>
              </a:rPr>
              <a:t>God created different roles for men and women</a:t>
            </a:r>
          </a:p>
        </p:txBody>
      </p:sp>
      <p:sp>
        <p:nvSpPr>
          <p:cNvPr id="3" name="TextBox 2">
            <a:extLst>
              <a:ext uri="{FF2B5EF4-FFF2-40B4-BE49-F238E27FC236}">
                <a16:creationId xmlns:a16="http://schemas.microsoft.com/office/drawing/2014/main" id="{C839C851-44D5-F6A7-F933-08F285F59CE3}"/>
              </a:ext>
            </a:extLst>
          </p:cNvPr>
          <p:cNvSpPr txBox="1"/>
          <p:nvPr/>
        </p:nvSpPr>
        <p:spPr>
          <a:xfrm>
            <a:off x="304801" y="1797279"/>
            <a:ext cx="11676992" cy="4401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Acting in accordance with the roles God has given is a function of two things: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natural tendencies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individual choice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Natural Tendency</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Dogs herd sheep, Sheep don’t herd dogs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Training needed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But some dogs aren’t good at it</a:t>
            </a:r>
          </a:p>
          <a:p>
            <a:pPr marL="3200400" marR="0" lvl="6"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don’t want to stay with the sheep</a:t>
            </a:r>
          </a:p>
          <a:p>
            <a:pPr marL="3200400" marR="0" lvl="6"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bite the sheep</a:t>
            </a:r>
          </a:p>
          <a:p>
            <a:pPr marL="3200400" marR="0" lvl="6"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abuse the sheep</a:t>
            </a:r>
          </a:p>
          <a:p>
            <a:pPr marL="3200400" marR="0" lvl="6"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ignore the sheep</a:t>
            </a:r>
          </a:p>
        </p:txBody>
      </p:sp>
      <p:sp>
        <p:nvSpPr>
          <p:cNvPr id="6" name="TextBox 5">
            <a:extLst>
              <a:ext uri="{FF2B5EF4-FFF2-40B4-BE49-F238E27FC236}">
                <a16:creationId xmlns:a16="http://schemas.microsoft.com/office/drawing/2014/main" id="{B6CFC657-893F-E259-FB79-5DBB3E8A1995}"/>
              </a:ext>
            </a:extLst>
          </p:cNvPr>
          <p:cNvSpPr txBox="1"/>
          <p:nvPr/>
        </p:nvSpPr>
        <p:spPr>
          <a:xfrm>
            <a:off x="3757448" y="2222210"/>
            <a:ext cx="508175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be a help suitable for the man”</a:t>
            </a:r>
          </a:p>
        </p:txBody>
      </p:sp>
    </p:spTree>
    <p:extLst>
      <p:ext uri="{BB962C8B-B14F-4D97-AF65-F5344CB8AC3E}">
        <p14:creationId xmlns:p14="http://schemas.microsoft.com/office/powerpoint/2010/main" val="58587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39C851-44D5-F6A7-F933-08F285F59CE3}"/>
              </a:ext>
            </a:extLst>
          </p:cNvPr>
          <p:cNvSpPr txBox="1"/>
          <p:nvPr/>
        </p:nvSpPr>
        <p:spPr>
          <a:xfrm>
            <a:off x="304801" y="2827285"/>
            <a:ext cx="11676992"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point: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It’s natural to some degree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It’s a choice to some degree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servant of Christ makes the choice even if it doesn’t seem to come naturally</a:t>
            </a:r>
          </a:p>
        </p:txBody>
      </p:sp>
      <p:sp>
        <p:nvSpPr>
          <p:cNvPr id="2" name="TextBox 1">
            <a:extLst>
              <a:ext uri="{FF2B5EF4-FFF2-40B4-BE49-F238E27FC236}">
                <a16:creationId xmlns:a16="http://schemas.microsoft.com/office/drawing/2014/main" id="{CF9EB548-6A62-9AEA-CA81-E35F01302C7C}"/>
              </a:ext>
            </a:extLst>
          </p:cNvPr>
          <p:cNvSpPr txBox="1"/>
          <p:nvPr/>
        </p:nvSpPr>
        <p:spPr>
          <a:xfrm>
            <a:off x="2902325" y="107770"/>
            <a:ext cx="6581794" cy="14465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000000"/>
                </a:solidFill>
                <a:effectLst/>
                <a:uLnTx/>
                <a:uFillTx/>
                <a:latin typeface="Calibri" panose="020F0502020204030204"/>
                <a:ea typeface="+mn-ea"/>
                <a:cs typeface="+mn-cs"/>
              </a:rPr>
              <a:t>God created different roles for men and women</a:t>
            </a:r>
          </a:p>
        </p:txBody>
      </p:sp>
    </p:spTree>
    <p:extLst>
      <p:ext uri="{BB962C8B-B14F-4D97-AF65-F5344CB8AC3E}">
        <p14:creationId xmlns:p14="http://schemas.microsoft.com/office/powerpoint/2010/main" val="108518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605906-6CA3-2F12-61A6-3E238D4E6702}"/>
              </a:ext>
            </a:extLst>
          </p:cNvPr>
          <p:cNvSpPr txBox="1"/>
          <p:nvPr/>
        </p:nvSpPr>
        <p:spPr>
          <a:xfrm>
            <a:off x="3125869" y="1229713"/>
            <a:ext cx="6028640" cy="4216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God who created everything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God created order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1 Corinthians 11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But I want you to understand that Christ is the head of every man, and the man is the head of a woman, and God is the head of Christ.</a:t>
            </a:r>
            <a:endParaRPr kumimoji="0" lang="en-US" sz="28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3834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605906-6CA3-2F12-61A6-3E238D4E6702}"/>
              </a:ext>
            </a:extLst>
          </p:cNvPr>
          <p:cNvSpPr txBox="1"/>
          <p:nvPr/>
        </p:nvSpPr>
        <p:spPr>
          <a:xfrm>
            <a:off x="3125869" y="1229713"/>
            <a:ext cx="602864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God who created everything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God created order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problem with the world we live in…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Enamored of our own wisdom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If God’s word doesn’t seem to make sense to us, we think we know better</a:t>
            </a:r>
          </a:p>
        </p:txBody>
      </p:sp>
    </p:spTree>
    <p:extLst>
      <p:ext uri="{BB962C8B-B14F-4D97-AF65-F5344CB8AC3E}">
        <p14:creationId xmlns:p14="http://schemas.microsoft.com/office/powerpoint/2010/main" val="272765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929FD81-C07D-C3C1-6B7B-7BC321BC6AEF}"/>
              </a:ext>
            </a:extLst>
          </p:cNvPr>
          <p:cNvSpPr txBox="1"/>
          <p:nvPr/>
        </p:nvSpPr>
        <p:spPr>
          <a:xfrm>
            <a:off x="0" y="0"/>
            <a:ext cx="6096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Ancient Times</a:t>
            </a:r>
          </a:p>
        </p:txBody>
      </p:sp>
      <p:sp>
        <p:nvSpPr>
          <p:cNvPr id="16" name="TextBox 15">
            <a:extLst>
              <a:ext uri="{FF2B5EF4-FFF2-40B4-BE49-F238E27FC236}">
                <a16:creationId xmlns:a16="http://schemas.microsoft.com/office/drawing/2014/main" id="{4FA25393-A1E7-7D7B-E799-636444BAAC32}"/>
              </a:ext>
            </a:extLst>
          </p:cNvPr>
          <p:cNvSpPr txBox="1"/>
          <p:nvPr/>
        </p:nvSpPr>
        <p:spPr>
          <a:xfrm>
            <a:off x="567560" y="917059"/>
            <a:ext cx="11098924"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3B3B3B"/>
                </a:solidFill>
                <a:effectLst/>
                <a:uLnTx/>
                <a:uFillTx/>
                <a:latin typeface="Verdana" panose="020B0604030504040204" pitchFamily="34" charset="0"/>
                <a:ea typeface="+mn-ea"/>
                <a:cs typeface="+mn-cs"/>
              </a:rPr>
              <a:t>Greece in the centuries immediately before Jesus</a:t>
            </a:r>
            <a:r>
              <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rPr>
              <a:t>“Some philosophers, like Epicurus, did not hesitate to admit women into their schools.”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3B3B3B"/>
                </a:solidFill>
                <a:effectLst/>
                <a:uLnTx/>
                <a:uFillTx/>
                <a:latin typeface="Verdana" panose="020B0604030504040204" pitchFamily="34" charset="0"/>
                <a:ea typeface="+mn-ea"/>
                <a:cs typeface="+mn-cs"/>
              </a:rPr>
              <a:t>“Literature began to stress the physical loveliness of woman rather than her worth and charm as a mother; the literary cult of feminine beauty arose in this period alongside the poetry and fiction of romantic love. The partial emancipation of woman was accompanied by a revolt against wholesale maternity, and the limitation of the family became the outstanding social phenomenon of the age.”</a:t>
            </a:r>
          </a:p>
        </p:txBody>
      </p:sp>
      <p:sp>
        <p:nvSpPr>
          <p:cNvPr id="2" name="TextBox 1">
            <a:extLst>
              <a:ext uri="{FF2B5EF4-FFF2-40B4-BE49-F238E27FC236}">
                <a16:creationId xmlns:a16="http://schemas.microsoft.com/office/drawing/2014/main" id="{091947C6-8893-D2BA-6EB7-655C325EB804}"/>
              </a:ext>
            </a:extLst>
          </p:cNvPr>
          <p:cNvSpPr txBox="1"/>
          <p:nvPr/>
        </p:nvSpPr>
        <p:spPr>
          <a:xfrm>
            <a:off x="8802051" y="6201188"/>
            <a:ext cx="2385881"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srgbClr val="3B3B3B"/>
                </a:solidFill>
                <a:effectLst/>
                <a:uLnTx/>
                <a:uFillTx/>
                <a:latin typeface="Verdana" panose="020B0604030504040204" pitchFamily="34" charset="0"/>
                <a:ea typeface="+mn-ea"/>
                <a:cs typeface="+mn-cs"/>
              </a:rPr>
              <a:t>-Durant</a:t>
            </a:r>
            <a:endParaRPr kumimoji="0" lang="en-US" sz="3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99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5DF508-5297-89A1-63A6-0E2BA2568018}"/>
              </a:ext>
            </a:extLst>
          </p:cNvPr>
          <p:cNvSpPr txBox="1"/>
          <p:nvPr/>
        </p:nvSpPr>
        <p:spPr>
          <a:xfrm>
            <a:off x="1639614" y="1131841"/>
            <a:ext cx="7851227"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Luke 8	</a:t>
            </a: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Soon afterward, Jesus began going around from one city and village to another, proclaiming and preaching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The twelve were with Him, </a:t>
            </a: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and also some women who had been healed of evil spirits and sicknesses: Mary who was called Magdalene, from whom seven demons had gone out, </a:t>
            </a: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and Joanna the wife of </a:t>
            </a:r>
            <a:r>
              <a:rPr kumimoji="0" lang="en-US" sz="2800" b="0" i="0" u="none" strike="noStrike" kern="1200" cap="none" spc="0" normalizeH="0" baseline="0" noProof="0" err="1">
                <a:ln>
                  <a:noFill/>
                </a:ln>
                <a:solidFill>
                  <a:srgbClr val="000000"/>
                </a:solidFill>
                <a:effectLst/>
                <a:uLnTx/>
                <a:uFillTx/>
                <a:latin typeface="Palatino Linotype" panose="02040502050505030304" pitchFamily="18" charset="0"/>
                <a:ea typeface="+mn-ea"/>
                <a:cs typeface="+mn-cs"/>
              </a:rPr>
              <a:t>Chuza</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Herod’s steward, and Susanna, and many others</a:t>
            </a:r>
            <a:endParaRPr kumimoji="0" lang="en-US" sz="28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
        <p:nvSpPr>
          <p:cNvPr id="8" name="TextBox 7">
            <a:extLst>
              <a:ext uri="{FF2B5EF4-FFF2-40B4-BE49-F238E27FC236}">
                <a16:creationId xmlns:a16="http://schemas.microsoft.com/office/drawing/2014/main" id="{B929FD81-C07D-C3C1-6B7B-7BC321BC6AEF}"/>
              </a:ext>
            </a:extLst>
          </p:cNvPr>
          <p:cNvSpPr txBox="1"/>
          <p:nvPr/>
        </p:nvSpPr>
        <p:spPr>
          <a:xfrm>
            <a:off x="0" y="0"/>
            <a:ext cx="6096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10" name="TextBox 9">
            <a:extLst>
              <a:ext uri="{FF2B5EF4-FFF2-40B4-BE49-F238E27FC236}">
                <a16:creationId xmlns:a16="http://schemas.microsoft.com/office/drawing/2014/main" id="{A5E8B5A5-1703-CADA-304C-3C95ED38A21B}"/>
              </a:ext>
            </a:extLst>
          </p:cNvPr>
          <p:cNvSpPr txBox="1"/>
          <p:nvPr/>
        </p:nvSpPr>
        <p:spPr>
          <a:xfrm>
            <a:off x="1597574" y="4532608"/>
            <a:ext cx="8145516"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 </a:t>
            </a:r>
            <a:r>
              <a:rPr kumimoji="0" lang="en-US" sz="2800" b="0" i="0" u="none"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and many others who were contributing to their support out of their private means.</a:t>
            </a:r>
            <a:endParaRPr kumimoji="0" lang="en-US" sz="2800" b="0" i="0" u="none" strike="noStrike" kern="1200" cap="none" spc="0" normalizeH="0" baseline="0" noProof="0">
              <a:ln>
                <a:noFill/>
              </a:ln>
              <a:solidFill>
                <a:prstClr val="black"/>
              </a:solidFill>
              <a:effectLst/>
              <a:highlight>
                <a:srgbClr val="FFFF00"/>
              </a:highlight>
              <a:uLnTx/>
              <a:uFillTx/>
              <a:latin typeface="Palatino Linotype" panose="02040502050505030304" pitchFamily="18" charset="0"/>
              <a:ea typeface="+mn-ea"/>
              <a:cs typeface="+mn-cs"/>
            </a:endParaRPr>
          </a:p>
        </p:txBody>
      </p:sp>
      <p:sp>
        <p:nvSpPr>
          <p:cNvPr id="13" name="TextBox 12">
            <a:extLst>
              <a:ext uri="{FF2B5EF4-FFF2-40B4-BE49-F238E27FC236}">
                <a16:creationId xmlns:a16="http://schemas.microsoft.com/office/drawing/2014/main" id="{A3E535BC-AB47-DD0E-5E80-7504156A20F2}"/>
              </a:ext>
            </a:extLst>
          </p:cNvPr>
          <p:cNvSpPr txBox="1"/>
          <p:nvPr/>
        </p:nvSpPr>
        <p:spPr>
          <a:xfrm>
            <a:off x="9207064" y="2480448"/>
            <a:ext cx="2501461"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prstClr val="black"/>
                </a:solidFill>
                <a:effectLst/>
                <a:uLnTx/>
                <a:uFillTx/>
                <a:latin typeface="Calibri" panose="020F0502020204030204"/>
                <a:ea typeface="+mn-ea"/>
                <a:cs typeface="+mn-cs"/>
              </a:rPr>
              <a:t>Traveling about with Jesus</a:t>
            </a:r>
          </a:p>
        </p:txBody>
      </p:sp>
      <p:sp>
        <p:nvSpPr>
          <p:cNvPr id="14" name="TextBox 13">
            <a:extLst>
              <a:ext uri="{FF2B5EF4-FFF2-40B4-BE49-F238E27FC236}">
                <a16:creationId xmlns:a16="http://schemas.microsoft.com/office/drawing/2014/main" id="{382D2AC4-DCD6-7D82-99C3-07043D81A18E}"/>
              </a:ext>
            </a:extLst>
          </p:cNvPr>
          <p:cNvSpPr txBox="1"/>
          <p:nvPr/>
        </p:nvSpPr>
        <p:spPr>
          <a:xfrm>
            <a:off x="9369974" y="3715413"/>
            <a:ext cx="2501461" cy="20621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prstClr val="black"/>
                </a:solidFill>
                <a:effectLst/>
                <a:uLnTx/>
                <a:uFillTx/>
                <a:latin typeface="Calibri" panose="020F0502020204030204"/>
                <a:ea typeface="+mn-ea"/>
                <a:cs typeface="+mn-cs"/>
              </a:rPr>
              <a:t>Materially supporting Jesus &amp; apostles</a:t>
            </a:r>
          </a:p>
        </p:txBody>
      </p:sp>
    </p:spTree>
    <p:extLst>
      <p:ext uri="{BB962C8B-B14F-4D97-AF65-F5344CB8AC3E}">
        <p14:creationId xmlns:p14="http://schemas.microsoft.com/office/powerpoint/2010/main" val="58366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10"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5DF508-5297-89A1-63A6-0E2BA2568018}"/>
              </a:ext>
            </a:extLst>
          </p:cNvPr>
          <p:cNvSpPr txBox="1"/>
          <p:nvPr/>
        </p:nvSpPr>
        <p:spPr>
          <a:xfrm>
            <a:off x="1639614" y="1131841"/>
            <a:ext cx="7851227"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Luke 8	</a:t>
            </a: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Soon afterward, Jesus began going around from one city and village to another, proclaiming and preaching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The twelve were with Him, </a:t>
            </a: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and also some women who had been healed of evil spirits and sicknesses: Mary who was called Magdalene, from whom seven demons had gone out, </a:t>
            </a: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and Joanna the wife of </a:t>
            </a:r>
            <a:r>
              <a:rPr kumimoji="0" lang="en-US" sz="2800" b="0" i="0" u="none" strike="noStrike" kern="1200" cap="none" spc="0" normalizeH="0" baseline="0" noProof="0" err="1">
                <a:ln>
                  <a:noFill/>
                </a:ln>
                <a:solidFill>
                  <a:srgbClr val="000000"/>
                </a:solidFill>
                <a:effectLst/>
                <a:uLnTx/>
                <a:uFillTx/>
                <a:latin typeface="Palatino Linotype" panose="02040502050505030304" pitchFamily="18" charset="0"/>
                <a:ea typeface="+mn-ea"/>
                <a:cs typeface="+mn-cs"/>
              </a:rPr>
              <a:t>Chuza</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Herod’s steward, and Susanna</a:t>
            </a:r>
            <a:endParaRPr kumimoji="0" lang="en-US" sz="2800" b="0" i="0" u="none" strike="noStrike" kern="1200" cap="none" spc="0" normalizeH="0" baseline="0" noProof="0">
              <a:ln>
                <a:noFill/>
              </a:ln>
              <a:solidFill>
                <a:prstClr val="black"/>
              </a:solidFill>
              <a:effectLst/>
              <a:uLnTx/>
              <a:uFillTx/>
              <a:latin typeface="Palatino Linotype" panose="02040502050505030304" pitchFamily="18" charset="0"/>
              <a:ea typeface="+mn-ea"/>
              <a:cs typeface="+mn-cs"/>
            </a:endParaRPr>
          </a:p>
        </p:txBody>
      </p:sp>
      <p:sp>
        <p:nvSpPr>
          <p:cNvPr id="8" name="TextBox 7">
            <a:extLst>
              <a:ext uri="{FF2B5EF4-FFF2-40B4-BE49-F238E27FC236}">
                <a16:creationId xmlns:a16="http://schemas.microsoft.com/office/drawing/2014/main" id="{B929FD81-C07D-C3C1-6B7B-7BC321BC6AEF}"/>
              </a:ext>
            </a:extLst>
          </p:cNvPr>
          <p:cNvSpPr txBox="1"/>
          <p:nvPr/>
        </p:nvSpPr>
        <p:spPr>
          <a:xfrm>
            <a:off x="0" y="0"/>
            <a:ext cx="6096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10" name="TextBox 9">
            <a:extLst>
              <a:ext uri="{FF2B5EF4-FFF2-40B4-BE49-F238E27FC236}">
                <a16:creationId xmlns:a16="http://schemas.microsoft.com/office/drawing/2014/main" id="{A5E8B5A5-1703-CADA-304C-3C95ED38A21B}"/>
              </a:ext>
            </a:extLst>
          </p:cNvPr>
          <p:cNvSpPr txBox="1"/>
          <p:nvPr/>
        </p:nvSpPr>
        <p:spPr>
          <a:xfrm>
            <a:off x="1597574" y="4532608"/>
            <a:ext cx="8145516"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 </a:t>
            </a:r>
            <a:r>
              <a:rPr kumimoji="0" lang="en-US" sz="2800" b="0" i="0" u="none"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and </a:t>
            </a:r>
            <a:r>
              <a:rPr kumimoji="0" lang="en-US" sz="2800" b="1" i="0" u="sng"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many</a:t>
            </a:r>
            <a:r>
              <a:rPr kumimoji="0" lang="en-US" sz="2800" b="0" i="0" u="none"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sng"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others</a:t>
            </a:r>
            <a:r>
              <a:rPr kumimoji="0" lang="en-US" sz="2800" b="0" i="0" u="none"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2800" b="1" i="0" u="sng"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who</a:t>
            </a:r>
            <a:r>
              <a:rPr kumimoji="0" lang="en-US" sz="2800" b="0" i="0" u="none"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 were contributing to their support out of </a:t>
            </a:r>
            <a:r>
              <a:rPr kumimoji="0" lang="en-US" sz="2800" b="1" i="0" u="sng"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their</a:t>
            </a:r>
            <a:r>
              <a:rPr kumimoji="0" lang="en-US" sz="2800" b="0" i="0" u="none" strike="noStrike" kern="1200" cap="none" spc="0" normalizeH="0" baseline="0" noProof="0">
                <a:ln>
                  <a:noFill/>
                </a:ln>
                <a:solidFill>
                  <a:srgbClr val="000000"/>
                </a:solidFill>
                <a:effectLst/>
                <a:highlight>
                  <a:srgbClr val="FFFF00"/>
                </a:highlight>
                <a:uLnTx/>
                <a:uFillTx/>
                <a:latin typeface="Palatino Linotype" panose="02040502050505030304" pitchFamily="18" charset="0"/>
                <a:ea typeface="+mn-ea"/>
                <a:cs typeface="+mn-cs"/>
              </a:rPr>
              <a:t> private means.</a:t>
            </a:r>
            <a:endParaRPr kumimoji="0" lang="en-US" sz="2800" b="0" i="0" u="none" strike="noStrike" kern="1200" cap="none" spc="0" normalizeH="0" baseline="0" noProof="0">
              <a:ln>
                <a:noFill/>
              </a:ln>
              <a:solidFill>
                <a:prstClr val="black"/>
              </a:solidFill>
              <a:effectLst/>
              <a:highlight>
                <a:srgbClr val="FFFF00"/>
              </a:highligh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6E21EEDD-C7B5-5F7A-A2B0-6D1E3F17445B}"/>
              </a:ext>
            </a:extLst>
          </p:cNvPr>
          <p:cNvSpPr txBox="1"/>
          <p:nvPr/>
        </p:nvSpPr>
        <p:spPr>
          <a:xfrm>
            <a:off x="4172605" y="5585690"/>
            <a:ext cx="233329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a:ln>
                  <a:noFill/>
                </a:ln>
                <a:solidFill>
                  <a:prstClr val="black"/>
                </a:solidFill>
                <a:effectLst/>
                <a:uLnTx/>
                <a:uFillTx/>
                <a:latin typeface="Calibri" panose="020F0502020204030204"/>
                <a:ea typeface="+mn-ea"/>
                <a:cs typeface="+mn-cs"/>
              </a:rPr>
              <a:t>all feminine</a:t>
            </a:r>
          </a:p>
        </p:txBody>
      </p:sp>
    </p:spTree>
    <p:extLst>
      <p:ext uri="{BB962C8B-B14F-4D97-AF65-F5344CB8AC3E}">
        <p14:creationId xmlns:p14="http://schemas.microsoft.com/office/powerpoint/2010/main" val="185629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5DF508-5297-89A1-63A6-0E2BA2568018}"/>
              </a:ext>
            </a:extLst>
          </p:cNvPr>
          <p:cNvSpPr txBox="1"/>
          <p:nvPr/>
        </p:nvSpPr>
        <p:spPr>
          <a:xfrm>
            <a:off x="1639614" y="1131841"/>
            <a:ext cx="7851227"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Luke 8	</a:t>
            </a: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Soon afterward, Jesus began going around from one city and village to another, proclaiming and preaching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The twelve were with Him, </a:t>
            </a: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and also some women who had been healed of evil spirits and sicknesses: Mary who was called Magdalene, from whom seven demons had gone out, </a:t>
            </a:r>
            <a:r>
              <a:rPr kumimoji="0" lang="en-US" sz="2800" b="1" i="0" u="none" strike="noStrike" kern="1200" cap="none" spc="0" normalizeH="0" baseline="30000" noProof="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and </a:t>
            </a:r>
            <a:r>
              <a:rPr kumimoji="0" lang="en-US" sz="2800" b="0" i="0" u="none" strike="noStrike" kern="1200" cap="none" spc="0" normalizeH="0" baseline="0" noProof="0">
                <a:ln>
                  <a:noFill/>
                </a:ln>
                <a:solidFill>
                  <a:srgbClr val="000000"/>
                </a:solidFill>
                <a:effectLst/>
                <a:uLnTx/>
                <a:uFillTx/>
                <a:latin typeface="Calibri" panose="020F0502020204030204"/>
                <a:ea typeface="+mn-ea"/>
                <a:cs typeface="+mn-cs"/>
              </a:rPr>
              <a:t>[</a:t>
            </a:r>
            <a:r>
              <a:rPr kumimoji="0" lang="en-US" sz="2800" b="1" i="0" u="none" strike="noStrike" kern="1200" cap="none" spc="0" normalizeH="0" baseline="0" noProof="0">
                <a:ln>
                  <a:noFill/>
                </a:ln>
                <a:solidFill>
                  <a:srgbClr val="000000"/>
                </a:solidFill>
                <a:effectLst/>
                <a:uLnTx/>
                <a:uFillTx/>
                <a:latin typeface="Calibri" panose="020F0502020204030204"/>
                <a:ea typeface="+mn-ea"/>
                <a:cs typeface="+mn-cs"/>
              </a:rPr>
              <a:t>NIV</a:t>
            </a:r>
            <a:r>
              <a:rPr kumimoji="0" lang="en-US" sz="2800" b="0" i="0" u="none" strike="noStrike" kern="1200" cap="none" spc="0" normalizeH="0" baseline="0" noProof="0">
                <a:ln>
                  <a:noFill/>
                </a:ln>
                <a:solidFill>
                  <a:srgbClr val="000000"/>
                </a:solidFill>
                <a:effectLst/>
                <a:uLnTx/>
                <a:uFillTx/>
                <a:latin typeface="Calibri" panose="020F0502020204030204"/>
                <a:ea typeface="+mn-ea"/>
                <a:cs typeface="+mn-cs"/>
              </a:rPr>
              <a:t>]</a:t>
            </a:r>
            <a:r>
              <a:rPr kumimoji="0" lang="en-US" sz="28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Joanna the wife of </a:t>
            </a:r>
            <a:r>
              <a:rPr kumimoji="0" lang="en-US" sz="2800" b="0" i="0" u="none" strike="noStrike" kern="1200" cap="none" spc="0" normalizeH="0" baseline="0" noProof="0" err="1">
                <a:ln>
                  <a:noFill/>
                </a:ln>
                <a:solidFill>
                  <a:prstClr val="black"/>
                </a:solidFill>
                <a:effectLst/>
                <a:uLnTx/>
                <a:uFillTx/>
                <a:latin typeface="Calibri" panose="020F0502020204030204"/>
                <a:ea typeface="+mn-ea"/>
                <a:cs typeface="+mn-cs"/>
              </a:rPr>
              <a:t>Chuza</a:t>
            </a: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 the manager of Herod’s household; Susanna; and many others. </a:t>
            </a:r>
            <a:r>
              <a:rPr kumimoji="0" lang="en-US" sz="2800" b="0"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rPr>
              <a:t>These women were helping to support them out of their own means.</a:t>
            </a:r>
            <a:endParaRPr kumimoji="0" lang="en-US" sz="2800" b="0" i="0" u="none" strike="noStrike" kern="1200" cap="none" spc="0" normalizeH="0" baseline="0" noProof="0">
              <a:ln>
                <a:noFill/>
              </a:ln>
              <a:solidFill>
                <a:prstClr val="black"/>
              </a:solidFill>
              <a:effectLst/>
              <a:highlight>
                <a:srgbClr val="FFFF00"/>
              </a:highlight>
              <a:uLnTx/>
              <a:uFillTx/>
              <a:latin typeface="Palatino Linotype" panose="02040502050505030304" pitchFamily="18" charset="0"/>
              <a:ea typeface="+mn-ea"/>
              <a:cs typeface="+mn-cs"/>
            </a:endParaRPr>
          </a:p>
        </p:txBody>
      </p:sp>
      <p:sp>
        <p:nvSpPr>
          <p:cNvPr id="8" name="TextBox 7">
            <a:extLst>
              <a:ext uri="{FF2B5EF4-FFF2-40B4-BE49-F238E27FC236}">
                <a16:creationId xmlns:a16="http://schemas.microsoft.com/office/drawing/2014/main" id="{B929FD81-C07D-C3C1-6B7B-7BC321BC6AEF}"/>
              </a:ext>
            </a:extLst>
          </p:cNvPr>
          <p:cNvSpPr txBox="1"/>
          <p:nvPr/>
        </p:nvSpPr>
        <p:spPr>
          <a:xfrm>
            <a:off x="0" y="0"/>
            <a:ext cx="6096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Tree>
    <p:extLst>
      <p:ext uri="{BB962C8B-B14F-4D97-AF65-F5344CB8AC3E}">
        <p14:creationId xmlns:p14="http://schemas.microsoft.com/office/powerpoint/2010/main" val="33251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5DF508-5297-89A1-63A6-0E2BA2568018}"/>
              </a:ext>
            </a:extLst>
          </p:cNvPr>
          <p:cNvSpPr txBox="1"/>
          <p:nvPr/>
        </p:nvSpPr>
        <p:spPr>
          <a:xfrm>
            <a:off x="1639615" y="1131841"/>
            <a:ext cx="9476404"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Matthew 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55 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many women were there watching from a distance,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who had followed Jesus from Galilee while caring for Him.</a:t>
            </a:r>
          </a:p>
        </p:txBody>
      </p:sp>
      <p:sp>
        <p:nvSpPr>
          <p:cNvPr id="8" name="TextBox 7">
            <a:extLst>
              <a:ext uri="{FF2B5EF4-FFF2-40B4-BE49-F238E27FC236}">
                <a16:creationId xmlns:a16="http://schemas.microsoft.com/office/drawing/2014/main" id="{B929FD81-C07D-C3C1-6B7B-7BC321BC6AEF}"/>
              </a:ext>
            </a:extLst>
          </p:cNvPr>
          <p:cNvSpPr txBox="1"/>
          <p:nvPr/>
        </p:nvSpPr>
        <p:spPr>
          <a:xfrm>
            <a:off x="0" y="0"/>
            <a:ext cx="60960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at the cross…</a:t>
            </a:r>
          </a:p>
        </p:txBody>
      </p:sp>
    </p:spTree>
    <p:extLst>
      <p:ext uri="{BB962C8B-B14F-4D97-AF65-F5344CB8AC3E}">
        <p14:creationId xmlns:p14="http://schemas.microsoft.com/office/powerpoint/2010/main" val="149764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5DF508-5297-89A1-63A6-0E2BA2568018}"/>
              </a:ext>
            </a:extLst>
          </p:cNvPr>
          <p:cNvSpPr txBox="1"/>
          <p:nvPr/>
        </p:nvSpPr>
        <p:spPr>
          <a:xfrm>
            <a:off x="1639614" y="1131841"/>
            <a:ext cx="7851227"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0000"/>
                </a:solidFill>
                <a:effectLst/>
                <a:uLnTx/>
                <a:uFillTx/>
                <a:latin typeface="Calibri" panose="020F0502020204030204"/>
                <a:ea typeface="+mn-ea"/>
                <a:cs typeface="+mn-cs"/>
              </a:rPr>
              <a:t>Jesus’ Miracles…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0000"/>
                </a:solidFill>
                <a:effectLst/>
                <a:uLnTx/>
                <a:uFillTx/>
                <a:latin typeface="Calibri" panose="020F0502020204030204"/>
                <a:ea typeface="+mn-ea"/>
                <a:cs typeface="+mn-cs"/>
              </a:rPr>
              <a:t>The women were not just props</a:t>
            </a:r>
            <a:endParaRPr kumimoji="0" lang="en-US" sz="4000" b="1" i="1" u="none" strike="noStrike" kern="1200" cap="none" spc="0" normalizeH="0" baseline="0" noProof="0">
              <a:ln>
                <a:noFill/>
              </a:ln>
              <a:solidFill>
                <a:srgbClr val="000000"/>
              </a:solidFill>
              <a:effectLst/>
              <a:uLnTx/>
              <a:uFillTx/>
              <a:latin typeface="Palatino Linotype" panose="02040502050505030304" pitchFamily="18" charset="0"/>
              <a:ea typeface="+mn-ea"/>
              <a:cs typeface="+mn-cs"/>
            </a:endParaRPr>
          </a:p>
        </p:txBody>
      </p:sp>
      <p:sp>
        <p:nvSpPr>
          <p:cNvPr id="8" name="TextBox 7">
            <a:extLst>
              <a:ext uri="{FF2B5EF4-FFF2-40B4-BE49-F238E27FC236}">
                <a16:creationId xmlns:a16="http://schemas.microsoft.com/office/drawing/2014/main" id="{B929FD81-C07D-C3C1-6B7B-7BC321BC6AEF}"/>
              </a:ext>
            </a:extLst>
          </p:cNvPr>
          <p:cNvSpPr txBox="1"/>
          <p:nvPr/>
        </p:nvSpPr>
        <p:spPr>
          <a:xfrm>
            <a:off x="0" y="0"/>
            <a:ext cx="6096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Tree>
    <p:extLst>
      <p:ext uri="{BB962C8B-B14F-4D97-AF65-F5344CB8AC3E}">
        <p14:creationId xmlns:p14="http://schemas.microsoft.com/office/powerpoint/2010/main" val="241579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5DF508-5297-89A1-63A6-0E2BA2568018}"/>
              </a:ext>
            </a:extLst>
          </p:cNvPr>
          <p:cNvSpPr txBox="1"/>
          <p:nvPr/>
        </p:nvSpPr>
        <p:spPr>
          <a:xfrm>
            <a:off x="1639614" y="1131841"/>
            <a:ext cx="8908313"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a:ea typeface="+mn-ea"/>
                <a:cs typeface="+mn-cs"/>
              </a:rPr>
              <a:t>The Syrophoenician woman Mark 7:24</a:t>
            </a:r>
            <a:r>
              <a:rPr kumimoji="0" lang="en-US" sz="2800" b="1" i="1" u="none" strike="noStrike" kern="1200" cap="none" spc="0" normalizeH="0" baseline="0" noProof="0" dirty="0">
                <a:ln>
                  <a:noFill/>
                </a:ln>
                <a:solidFill>
                  <a:srgbClr val="000000"/>
                </a:solidFill>
                <a:effectLst/>
                <a:uLnTx/>
                <a:uFillTx/>
                <a:latin typeface="Calibri" panose="020F0502020204030204"/>
                <a:ea typeface="+mn-ea"/>
                <a:cs typeface="+mn-cs"/>
              </a:rPr>
              <a:t>ff</a:t>
            </a:r>
            <a:r>
              <a:rPr kumimoji="0" lang="en-US" sz="2800" b="1" i="0" u="none" strike="noStrike" kern="1200" cap="none" spc="0" normalizeH="0" baseline="0" noProof="0" dirty="0">
                <a:ln>
                  <a:noFill/>
                </a:ln>
                <a:solidFill>
                  <a:srgbClr val="000000"/>
                </a:solidFill>
                <a:effectLst/>
                <a:uLnTx/>
                <a:uFillTx/>
                <a:latin typeface="Calibri" panose="020F0502020204030204"/>
                <a:ea typeface="+mn-ea"/>
                <a:cs typeface="+mn-cs"/>
              </a:rPr>
              <a:t>, Matthew 15:21</a:t>
            </a:r>
            <a:r>
              <a:rPr kumimoji="0" lang="en-US" sz="2800" b="1" i="1" u="none" strike="noStrike" kern="1200" cap="none" spc="0" normalizeH="0" baseline="0" noProof="0" dirty="0">
                <a:ln>
                  <a:noFill/>
                </a:ln>
                <a:solidFill>
                  <a:srgbClr val="000000"/>
                </a:solidFill>
                <a:effectLst/>
                <a:uLnTx/>
                <a:uFillTx/>
                <a:latin typeface="Calibri" panose="020F0502020204030204"/>
                <a:ea typeface="+mn-ea"/>
                <a:cs typeface="+mn-cs"/>
              </a:rPr>
              <a:t>ff</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 woman, your faith is great; it shall be done for you as you desire.”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a:ea typeface="+mn-ea"/>
                <a:cs typeface="+mn-cs"/>
              </a:rPr>
              <a:t>The woman hemorrhaging blood  Mark 5:25</a:t>
            </a:r>
            <a:r>
              <a:rPr kumimoji="0" lang="en-US" sz="2800" b="1" i="1" u="none" strike="noStrike" kern="1200" cap="none" spc="0" normalizeH="0" baseline="0" noProof="0" dirty="0">
                <a:ln>
                  <a:noFill/>
                </a:ln>
                <a:solidFill>
                  <a:srgbClr val="000000"/>
                </a:solidFill>
                <a:effectLst/>
                <a:uLnTx/>
                <a:uFillTx/>
                <a:latin typeface="Calibri" panose="020F0502020204030204"/>
                <a:ea typeface="+mn-ea"/>
                <a:cs typeface="+mn-cs"/>
              </a:rPr>
              <a:t>ff</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faith has made you well”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a:ea typeface="+mn-ea"/>
                <a:cs typeface="+mn-cs"/>
              </a:rPr>
              <a:t>The “sinful” woman Luke 7:40</a:t>
            </a:r>
            <a:r>
              <a:rPr kumimoji="0" lang="en-US" sz="2800" b="1" i="1" u="none" strike="noStrike" kern="1200" cap="none" spc="0" normalizeH="0" baseline="0" noProof="0" dirty="0">
                <a:ln>
                  <a:noFill/>
                </a:ln>
                <a:solidFill>
                  <a:srgbClr val="000000"/>
                </a:solidFill>
                <a:effectLst/>
                <a:uLnTx/>
                <a:uFillTx/>
                <a:latin typeface="Calibri" panose="020F0502020204030204"/>
                <a:ea typeface="+mn-ea"/>
                <a:cs typeface="+mn-cs"/>
              </a:rPr>
              <a:t>ff</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“she loved much”</a:t>
            </a:r>
          </a:p>
        </p:txBody>
      </p:sp>
      <p:sp>
        <p:nvSpPr>
          <p:cNvPr id="8" name="TextBox 7">
            <a:extLst>
              <a:ext uri="{FF2B5EF4-FFF2-40B4-BE49-F238E27FC236}">
                <a16:creationId xmlns:a16="http://schemas.microsoft.com/office/drawing/2014/main" id="{B929FD81-C07D-C3C1-6B7B-7BC321BC6AEF}"/>
              </a:ext>
            </a:extLst>
          </p:cNvPr>
          <p:cNvSpPr txBox="1"/>
          <p:nvPr/>
        </p:nvSpPr>
        <p:spPr>
          <a:xfrm>
            <a:off x="0" y="0"/>
            <a:ext cx="6096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panose="020F0502020204030204"/>
                <a:ea typeface="+mn-ea"/>
                <a:cs typeface="+mn-cs"/>
              </a:rPr>
              <a:t>Women in the Kingdom of God</a:t>
            </a:r>
          </a:p>
        </p:txBody>
      </p:sp>
      <p:sp>
        <p:nvSpPr>
          <p:cNvPr id="3" name="TextBox 2">
            <a:extLst>
              <a:ext uri="{FF2B5EF4-FFF2-40B4-BE49-F238E27FC236}">
                <a16:creationId xmlns:a16="http://schemas.microsoft.com/office/drawing/2014/main" id="{0DC0DBE9-ACC4-1737-B3BD-736CF32443F3}"/>
              </a:ext>
            </a:extLst>
          </p:cNvPr>
          <p:cNvSpPr txBox="1"/>
          <p:nvPr/>
        </p:nvSpPr>
        <p:spPr>
          <a:xfrm>
            <a:off x="7773142" y="2029596"/>
            <a:ext cx="4083276" cy="2123658"/>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000000"/>
                </a:solidFill>
                <a:effectLst/>
                <a:uLnTx/>
                <a:uFillTx/>
                <a:latin typeface="Calibri" panose="020F0502020204030204"/>
                <a:ea typeface="+mn-ea"/>
                <a:cs typeface="+mn-cs"/>
              </a:rPr>
              <a:t>These women are intended to be lessons for us</a:t>
            </a:r>
            <a:endParaRPr kumimoji="0" lang="en-US" sz="4400" b="1" i="1"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883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296</TotalTime>
  <Words>1557</Words>
  <Application>Microsoft Office PowerPoint</Application>
  <PresentationFormat>Widescreen</PresentationFormat>
  <Paragraphs>149</Paragraphs>
  <Slides>29</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Palatino Linotype</vt:lpstr>
      <vt:lpstr>system-ui</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2022-09-18T11:20:59Z</dcterms:created>
  <dcterms:modified xsi:type="dcterms:W3CDTF">2022-09-18T16:17:53Z</dcterms:modified>
</cp:coreProperties>
</file>