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5" r:id="rId2"/>
    <p:sldId id="269" r:id="rId3"/>
    <p:sldId id="264" r:id="rId4"/>
    <p:sldId id="266" r:id="rId5"/>
    <p:sldId id="257" r:id="rId6"/>
    <p:sldId id="258" r:id="rId7"/>
    <p:sldId id="261" r:id="rId8"/>
    <p:sldId id="262" r:id="rId9"/>
    <p:sldId id="298" r:id="rId10"/>
    <p:sldId id="299" r:id="rId11"/>
    <p:sldId id="268" r:id="rId12"/>
    <p:sldId id="270" r:id="rId13"/>
    <p:sldId id="273" r:id="rId14"/>
    <p:sldId id="272" r:id="rId15"/>
    <p:sldId id="27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0" d="100"/>
          <a:sy n="110" d="100"/>
        </p:scale>
        <p:origin x="49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92B72-0708-B268-9F50-4ABC0CB03F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AAFD8D-27E2-C6FB-49DF-C8C0CE151C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1874F4-0787-7F56-B1E9-12115F5B8AC2}"/>
              </a:ext>
            </a:extLst>
          </p:cNvPr>
          <p:cNvSpPr>
            <a:spLocks noGrp="1"/>
          </p:cNvSpPr>
          <p:nvPr>
            <p:ph type="dt" sz="half" idx="10"/>
          </p:nvPr>
        </p:nvSpPr>
        <p:spPr/>
        <p:txBody>
          <a:bodyPr/>
          <a:lstStyle/>
          <a:p>
            <a:fld id="{93E6DC5E-5337-4EDB-B1DF-52049135C2FA}" type="datetimeFigureOut">
              <a:rPr lang="en-US" smtClean="0"/>
              <a:t>5/4/2022</a:t>
            </a:fld>
            <a:endParaRPr lang="en-US"/>
          </a:p>
        </p:txBody>
      </p:sp>
      <p:sp>
        <p:nvSpPr>
          <p:cNvPr id="5" name="Footer Placeholder 4">
            <a:extLst>
              <a:ext uri="{FF2B5EF4-FFF2-40B4-BE49-F238E27FC236}">
                <a16:creationId xmlns:a16="http://schemas.microsoft.com/office/drawing/2014/main" id="{753F8511-558D-62F8-7C00-052B970B4F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8150F2-0131-BBE1-D8E7-2D7C6CB1F14A}"/>
              </a:ext>
            </a:extLst>
          </p:cNvPr>
          <p:cNvSpPr>
            <a:spLocks noGrp="1"/>
          </p:cNvSpPr>
          <p:nvPr>
            <p:ph type="sldNum" sz="quarter" idx="12"/>
          </p:nvPr>
        </p:nvSpPr>
        <p:spPr/>
        <p:txBody>
          <a:bodyPr/>
          <a:lstStyle/>
          <a:p>
            <a:fld id="{166E4ADE-33B9-4B01-96E5-E76ABFD3FB35}" type="slidenum">
              <a:rPr lang="en-US" smtClean="0"/>
              <a:t>‹#›</a:t>
            </a:fld>
            <a:endParaRPr lang="en-US"/>
          </a:p>
        </p:txBody>
      </p:sp>
    </p:spTree>
    <p:extLst>
      <p:ext uri="{BB962C8B-B14F-4D97-AF65-F5344CB8AC3E}">
        <p14:creationId xmlns:p14="http://schemas.microsoft.com/office/powerpoint/2010/main" val="2816286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82F9E-59BD-0BF9-1F77-4BDF896389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0B290D-E57D-61A4-6B1B-BD95704FD4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CAB602-DF5F-AC5F-356C-08353C06FD33}"/>
              </a:ext>
            </a:extLst>
          </p:cNvPr>
          <p:cNvSpPr>
            <a:spLocks noGrp="1"/>
          </p:cNvSpPr>
          <p:nvPr>
            <p:ph type="dt" sz="half" idx="10"/>
          </p:nvPr>
        </p:nvSpPr>
        <p:spPr/>
        <p:txBody>
          <a:bodyPr/>
          <a:lstStyle/>
          <a:p>
            <a:fld id="{93E6DC5E-5337-4EDB-B1DF-52049135C2FA}" type="datetimeFigureOut">
              <a:rPr lang="en-US" smtClean="0"/>
              <a:t>5/4/2022</a:t>
            </a:fld>
            <a:endParaRPr lang="en-US"/>
          </a:p>
        </p:txBody>
      </p:sp>
      <p:sp>
        <p:nvSpPr>
          <p:cNvPr id="5" name="Footer Placeholder 4">
            <a:extLst>
              <a:ext uri="{FF2B5EF4-FFF2-40B4-BE49-F238E27FC236}">
                <a16:creationId xmlns:a16="http://schemas.microsoft.com/office/drawing/2014/main" id="{E96900E5-43BF-4B54-2246-3FE271C5F2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CD5055-5187-5A3F-3D0D-5A842E955EBE}"/>
              </a:ext>
            </a:extLst>
          </p:cNvPr>
          <p:cNvSpPr>
            <a:spLocks noGrp="1"/>
          </p:cNvSpPr>
          <p:nvPr>
            <p:ph type="sldNum" sz="quarter" idx="12"/>
          </p:nvPr>
        </p:nvSpPr>
        <p:spPr/>
        <p:txBody>
          <a:bodyPr/>
          <a:lstStyle/>
          <a:p>
            <a:fld id="{166E4ADE-33B9-4B01-96E5-E76ABFD3FB35}" type="slidenum">
              <a:rPr lang="en-US" smtClean="0"/>
              <a:t>‹#›</a:t>
            </a:fld>
            <a:endParaRPr lang="en-US"/>
          </a:p>
        </p:txBody>
      </p:sp>
    </p:spTree>
    <p:extLst>
      <p:ext uri="{BB962C8B-B14F-4D97-AF65-F5344CB8AC3E}">
        <p14:creationId xmlns:p14="http://schemas.microsoft.com/office/powerpoint/2010/main" val="1835718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4FCC04-64F3-BB41-D0CE-21577A10BD2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EB54D9-6239-09FB-2DD4-BE2BFFD822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74ADC2-A3E1-44BA-69BF-8E48FB6CBFE0}"/>
              </a:ext>
            </a:extLst>
          </p:cNvPr>
          <p:cNvSpPr>
            <a:spLocks noGrp="1"/>
          </p:cNvSpPr>
          <p:nvPr>
            <p:ph type="dt" sz="half" idx="10"/>
          </p:nvPr>
        </p:nvSpPr>
        <p:spPr/>
        <p:txBody>
          <a:bodyPr/>
          <a:lstStyle/>
          <a:p>
            <a:fld id="{93E6DC5E-5337-4EDB-B1DF-52049135C2FA}" type="datetimeFigureOut">
              <a:rPr lang="en-US" smtClean="0"/>
              <a:t>5/4/2022</a:t>
            </a:fld>
            <a:endParaRPr lang="en-US"/>
          </a:p>
        </p:txBody>
      </p:sp>
      <p:sp>
        <p:nvSpPr>
          <p:cNvPr id="5" name="Footer Placeholder 4">
            <a:extLst>
              <a:ext uri="{FF2B5EF4-FFF2-40B4-BE49-F238E27FC236}">
                <a16:creationId xmlns:a16="http://schemas.microsoft.com/office/drawing/2014/main" id="{7597D3FD-3973-4CAF-A1F2-FA19006A58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5C11DC-58F4-02DA-53E8-8D778AD25505}"/>
              </a:ext>
            </a:extLst>
          </p:cNvPr>
          <p:cNvSpPr>
            <a:spLocks noGrp="1"/>
          </p:cNvSpPr>
          <p:nvPr>
            <p:ph type="sldNum" sz="quarter" idx="12"/>
          </p:nvPr>
        </p:nvSpPr>
        <p:spPr/>
        <p:txBody>
          <a:bodyPr/>
          <a:lstStyle/>
          <a:p>
            <a:fld id="{166E4ADE-33B9-4B01-96E5-E76ABFD3FB35}" type="slidenum">
              <a:rPr lang="en-US" smtClean="0"/>
              <a:t>‹#›</a:t>
            </a:fld>
            <a:endParaRPr lang="en-US"/>
          </a:p>
        </p:txBody>
      </p:sp>
    </p:spTree>
    <p:extLst>
      <p:ext uri="{BB962C8B-B14F-4D97-AF65-F5344CB8AC3E}">
        <p14:creationId xmlns:p14="http://schemas.microsoft.com/office/powerpoint/2010/main" val="525543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4A978-5A8D-B779-8F3F-485DE501DE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AAEBAD-9A90-DB7B-9B76-4B72403EBC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EF3148-8957-F652-7AA7-8D41FC3705C6}"/>
              </a:ext>
            </a:extLst>
          </p:cNvPr>
          <p:cNvSpPr>
            <a:spLocks noGrp="1"/>
          </p:cNvSpPr>
          <p:nvPr>
            <p:ph type="dt" sz="half" idx="10"/>
          </p:nvPr>
        </p:nvSpPr>
        <p:spPr/>
        <p:txBody>
          <a:bodyPr/>
          <a:lstStyle/>
          <a:p>
            <a:fld id="{93E6DC5E-5337-4EDB-B1DF-52049135C2FA}" type="datetimeFigureOut">
              <a:rPr lang="en-US" smtClean="0"/>
              <a:t>5/4/2022</a:t>
            </a:fld>
            <a:endParaRPr lang="en-US"/>
          </a:p>
        </p:txBody>
      </p:sp>
      <p:sp>
        <p:nvSpPr>
          <p:cNvPr id="5" name="Footer Placeholder 4">
            <a:extLst>
              <a:ext uri="{FF2B5EF4-FFF2-40B4-BE49-F238E27FC236}">
                <a16:creationId xmlns:a16="http://schemas.microsoft.com/office/drawing/2014/main" id="{9F08A8C6-65A0-7AE8-C20A-CFE17C854D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C22481-C72B-36E8-CF09-34DDB808E177}"/>
              </a:ext>
            </a:extLst>
          </p:cNvPr>
          <p:cNvSpPr>
            <a:spLocks noGrp="1"/>
          </p:cNvSpPr>
          <p:nvPr>
            <p:ph type="sldNum" sz="quarter" idx="12"/>
          </p:nvPr>
        </p:nvSpPr>
        <p:spPr/>
        <p:txBody>
          <a:bodyPr/>
          <a:lstStyle/>
          <a:p>
            <a:fld id="{166E4ADE-33B9-4B01-96E5-E76ABFD3FB35}" type="slidenum">
              <a:rPr lang="en-US" smtClean="0"/>
              <a:t>‹#›</a:t>
            </a:fld>
            <a:endParaRPr lang="en-US"/>
          </a:p>
        </p:txBody>
      </p:sp>
    </p:spTree>
    <p:extLst>
      <p:ext uri="{BB962C8B-B14F-4D97-AF65-F5344CB8AC3E}">
        <p14:creationId xmlns:p14="http://schemas.microsoft.com/office/powerpoint/2010/main" val="824670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5BEEC-2169-971B-7D89-A09D71F55F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472B71-5783-BF78-AA35-3440BE1C73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C84669-7EE3-57C5-DB2E-69AC29CFF49B}"/>
              </a:ext>
            </a:extLst>
          </p:cNvPr>
          <p:cNvSpPr>
            <a:spLocks noGrp="1"/>
          </p:cNvSpPr>
          <p:nvPr>
            <p:ph type="dt" sz="half" idx="10"/>
          </p:nvPr>
        </p:nvSpPr>
        <p:spPr/>
        <p:txBody>
          <a:bodyPr/>
          <a:lstStyle/>
          <a:p>
            <a:fld id="{93E6DC5E-5337-4EDB-B1DF-52049135C2FA}" type="datetimeFigureOut">
              <a:rPr lang="en-US" smtClean="0"/>
              <a:t>5/4/2022</a:t>
            </a:fld>
            <a:endParaRPr lang="en-US"/>
          </a:p>
        </p:txBody>
      </p:sp>
      <p:sp>
        <p:nvSpPr>
          <p:cNvPr id="5" name="Footer Placeholder 4">
            <a:extLst>
              <a:ext uri="{FF2B5EF4-FFF2-40B4-BE49-F238E27FC236}">
                <a16:creationId xmlns:a16="http://schemas.microsoft.com/office/drawing/2014/main" id="{3F4B8BD0-4821-CE64-8E58-A20BEA3067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B35094-124D-A5B8-E8C9-90EB7D892FDD}"/>
              </a:ext>
            </a:extLst>
          </p:cNvPr>
          <p:cNvSpPr>
            <a:spLocks noGrp="1"/>
          </p:cNvSpPr>
          <p:nvPr>
            <p:ph type="sldNum" sz="quarter" idx="12"/>
          </p:nvPr>
        </p:nvSpPr>
        <p:spPr/>
        <p:txBody>
          <a:bodyPr/>
          <a:lstStyle/>
          <a:p>
            <a:fld id="{166E4ADE-33B9-4B01-96E5-E76ABFD3FB35}" type="slidenum">
              <a:rPr lang="en-US" smtClean="0"/>
              <a:t>‹#›</a:t>
            </a:fld>
            <a:endParaRPr lang="en-US"/>
          </a:p>
        </p:txBody>
      </p:sp>
    </p:spTree>
    <p:extLst>
      <p:ext uri="{BB962C8B-B14F-4D97-AF65-F5344CB8AC3E}">
        <p14:creationId xmlns:p14="http://schemas.microsoft.com/office/powerpoint/2010/main" val="929733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3CAE1-1C15-AF99-0903-10A88EFE51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8E9CE9-EBE0-2DB6-94E5-DDF6726E04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93A86C-E209-0E83-FA94-8CA124E883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3BAB44-5143-CFB2-BD4B-B350A3CCD2F0}"/>
              </a:ext>
            </a:extLst>
          </p:cNvPr>
          <p:cNvSpPr>
            <a:spLocks noGrp="1"/>
          </p:cNvSpPr>
          <p:nvPr>
            <p:ph type="dt" sz="half" idx="10"/>
          </p:nvPr>
        </p:nvSpPr>
        <p:spPr/>
        <p:txBody>
          <a:bodyPr/>
          <a:lstStyle/>
          <a:p>
            <a:fld id="{93E6DC5E-5337-4EDB-B1DF-52049135C2FA}" type="datetimeFigureOut">
              <a:rPr lang="en-US" smtClean="0"/>
              <a:t>5/4/2022</a:t>
            </a:fld>
            <a:endParaRPr lang="en-US"/>
          </a:p>
        </p:txBody>
      </p:sp>
      <p:sp>
        <p:nvSpPr>
          <p:cNvPr id="6" name="Footer Placeholder 5">
            <a:extLst>
              <a:ext uri="{FF2B5EF4-FFF2-40B4-BE49-F238E27FC236}">
                <a16:creationId xmlns:a16="http://schemas.microsoft.com/office/drawing/2014/main" id="{503136A6-3417-EF4F-4FD3-A2394F0077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B57E2E-5543-BF29-E46D-E2DCA1ED5F4D}"/>
              </a:ext>
            </a:extLst>
          </p:cNvPr>
          <p:cNvSpPr>
            <a:spLocks noGrp="1"/>
          </p:cNvSpPr>
          <p:nvPr>
            <p:ph type="sldNum" sz="quarter" idx="12"/>
          </p:nvPr>
        </p:nvSpPr>
        <p:spPr/>
        <p:txBody>
          <a:bodyPr/>
          <a:lstStyle/>
          <a:p>
            <a:fld id="{166E4ADE-33B9-4B01-96E5-E76ABFD3FB35}" type="slidenum">
              <a:rPr lang="en-US" smtClean="0"/>
              <a:t>‹#›</a:t>
            </a:fld>
            <a:endParaRPr lang="en-US"/>
          </a:p>
        </p:txBody>
      </p:sp>
    </p:spTree>
    <p:extLst>
      <p:ext uri="{BB962C8B-B14F-4D97-AF65-F5344CB8AC3E}">
        <p14:creationId xmlns:p14="http://schemas.microsoft.com/office/powerpoint/2010/main" val="1560836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11A49-F8DA-8910-2B1C-B9D8EA3631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3F03FD-E7F4-05F0-CDB6-1AA77D6DE2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D977C4-C7CF-538D-E8F6-32EC9DBBBC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8CEE0C-99EA-A4FB-EF68-474A4848AB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ACA3BA-CAAB-349A-9613-5DB216D045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DF89B6-6802-70B0-FF06-69B439A42AEE}"/>
              </a:ext>
            </a:extLst>
          </p:cNvPr>
          <p:cNvSpPr>
            <a:spLocks noGrp="1"/>
          </p:cNvSpPr>
          <p:nvPr>
            <p:ph type="dt" sz="half" idx="10"/>
          </p:nvPr>
        </p:nvSpPr>
        <p:spPr/>
        <p:txBody>
          <a:bodyPr/>
          <a:lstStyle/>
          <a:p>
            <a:fld id="{93E6DC5E-5337-4EDB-B1DF-52049135C2FA}" type="datetimeFigureOut">
              <a:rPr lang="en-US" smtClean="0"/>
              <a:t>5/4/2022</a:t>
            </a:fld>
            <a:endParaRPr lang="en-US"/>
          </a:p>
        </p:txBody>
      </p:sp>
      <p:sp>
        <p:nvSpPr>
          <p:cNvPr id="8" name="Footer Placeholder 7">
            <a:extLst>
              <a:ext uri="{FF2B5EF4-FFF2-40B4-BE49-F238E27FC236}">
                <a16:creationId xmlns:a16="http://schemas.microsoft.com/office/drawing/2014/main" id="{20B2F605-4465-B8EA-A11C-DC2D491A12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CFBACD4-5BA1-D1DA-A32E-D6A80CFD3BDF}"/>
              </a:ext>
            </a:extLst>
          </p:cNvPr>
          <p:cNvSpPr>
            <a:spLocks noGrp="1"/>
          </p:cNvSpPr>
          <p:nvPr>
            <p:ph type="sldNum" sz="quarter" idx="12"/>
          </p:nvPr>
        </p:nvSpPr>
        <p:spPr/>
        <p:txBody>
          <a:bodyPr/>
          <a:lstStyle/>
          <a:p>
            <a:fld id="{166E4ADE-33B9-4B01-96E5-E76ABFD3FB35}" type="slidenum">
              <a:rPr lang="en-US" smtClean="0"/>
              <a:t>‹#›</a:t>
            </a:fld>
            <a:endParaRPr lang="en-US"/>
          </a:p>
        </p:txBody>
      </p:sp>
    </p:spTree>
    <p:extLst>
      <p:ext uri="{BB962C8B-B14F-4D97-AF65-F5344CB8AC3E}">
        <p14:creationId xmlns:p14="http://schemas.microsoft.com/office/powerpoint/2010/main" val="3802499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1E0B6-F895-EF62-592F-27B49BF310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F6B14E-92F9-CAD1-1EE5-7FD8E08B9C12}"/>
              </a:ext>
            </a:extLst>
          </p:cNvPr>
          <p:cNvSpPr>
            <a:spLocks noGrp="1"/>
          </p:cNvSpPr>
          <p:nvPr>
            <p:ph type="dt" sz="half" idx="10"/>
          </p:nvPr>
        </p:nvSpPr>
        <p:spPr/>
        <p:txBody>
          <a:bodyPr/>
          <a:lstStyle/>
          <a:p>
            <a:fld id="{93E6DC5E-5337-4EDB-B1DF-52049135C2FA}" type="datetimeFigureOut">
              <a:rPr lang="en-US" smtClean="0"/>
              <a:t>5/4/2022</a:t>
            </a:fld>
            <a:endParaRPr lang="en-US"/>
          </a:p>
        </p:txBody>
      </p:sp>
      <p:sp>
        <p:nvSpPr>
          <p:cNvPr id="4" name="Footer Placeholder 3">
            <a:extLst>
              <a:ext uri="{FF2B5EF4-FFF2-40B4-BE49-F238E27FC236}">
                <a16:creationId xmlns:a16="http://schemas.microsoft.com/office/drawing/2014/main" id="{BF6941B4-4DDE-0335-0EAE-E01D0B6069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FAB58A-1709-8477-1D27-40538A255DF8}"/>
              </a:ext>
            </a:extLst>
          </p:cNvPr>
          <p:cNvSpPr>
            <a:spLocks noGrp="1"/>
          </p:cNvSpPr>
          <p:nvPr>
            <p:ph type="sldNum" sz="quarter" idx="12"/>
          </p:nvPr>
        </p:nvSpPr>
        <p:spPr/>
        <p:txBody>
          <a:bodyPr/>
          <a:lstStyle/>
          <a:p>
            <a:fld id="{166E4ADE-33B9-4B01-96E5-E76ABFD3FB35}" type="slidenum">
              <a:rPr lang="en-US" smtClean="0"/>
              <a:t>‹#›</a:t>
            </a:fld>
            <a:endParaRPr lang="en-US"/>
          </a:p>
        </p:txBody>
      </p:sp>
    </p:spTree>
    <p:extLst>
      <p:ext uri="{BB962C8B-B14F-4D97-AF65-F5344CB8AC3E}">
        <p14:creationId xmlns:p14="http://schemas.microsoft.com/office/powerpoint/2010/main" val="75043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BE3CEF-0366-97DD-0158-8BFF2BB5E166}"/>
              </a:ext>
            </a:extLst>
          </p:cNvPr>
          <p:cNvSpPr>
            <a:spLocks noGrp="1"/>
          </p:cNvSpPr>
          <p:nvPr>
            <p:ph type="dt" sz="half" idx="10"/>
          </p:nvPr>
        </p:nvSpPr>
        <p:spPr/>
        <p:txBody>
          <a:bodyPr/>
          <a:lstStyle/>
          <a:p>
            <a:fld id="{93E6DC5E-5337-4EDB-B1DF-52049135C2FA}" type="datetimeFigureOut">
              <a:rPr lang="en-US" smtClean="0"/>
              <a:t>5/4/2022</a:t>
            </a:fld>
            <a:endParaRPr lang="en-US"/>
          </a:p>
        </p:txBody>
      </p:sp>
      <p:sp>
        <p:nvSpPr>
          <p:cNvPr id="3" name="Footer Placeholder 2">
            <a:extLst>
              <a:ext uri="{FF2B5EF4-FFF2-40B4-BE49-F238E27FC236}">
                <a16:creationId xmlns:a16="http://schemas.microsoft.com/office/drawing/2014/main" id="{9B083DB3-5C3D-B54B-E08C-7F3D4641B4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C29B01-7045-B46C-6D89-C8C0FDBC3DF4}"/>
              </a:ext>
            </a:extLst>
          </p:cNvPr>
          <p:cNvSpPr>
            <a:spLocks noGrp="1"/>
          </p:cNvSpPr>
          <p:nvPr>
            <p:ph type="sldNum" sz="quarter" idx="12"/>
          </p:nvPr>
        </p:nvSpPr>
        <p:spPr/>
        <p:txBody>
          <a:bodyPr/>
          <a:lstStyle/>
          <a:p>
            <a:fld id="{166E4ADE-33B9-4B01-96E5-E76ABFD3FB35}" type="slidenum">
              <a:rPr lang="en-US" smtClean="0"/>
              <a:t>‹#›</a:t>
            </a:fld>
            <a:endParaRPr lang="en-US"/>
          </a:p>
        </p:txBody>
      </p:sp>
    </p:spTree>
    <p:extLst>
      <p:ext uri="{BB962C8B-B14F-4D97-AF65-F5344CB8AC3E}">
        <p14:creationId xmlns:p14="http://schemas.microsoft.com/office/powerpoint/2010/main" val="1096826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A96B1-3358-ABF2-90AF-565C4BF3C6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144261-1C11-B721-57DF-A0342F2D0E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3B99F5-99DC-85A6-B6E1-1C171A1182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EC699F-5481-004B-436F-1F96075D9732}"/>
              </a:ext>
            </a:extLst>
          </p:cNvPr>
          <p:cNvSpPr>
            <a:spLocks noGrp="1"/>
          </p:cNvSpPr>
          <p:nvPr>
            <p:ph type="dt" sz="half" idx="10"/>
          </p:nvPr>
        </p:nvSpPr>
        <p:spPr/>
        <p:txBody>
          <a:bodyPr/>
          <a:lstStyle/>
          <a:p>
            <a:fld id="{93E6DC5E-5337-4EDB-B1DF-52049135C2FA}" type="datetimeFigureOut">
              <a:rPr lang="en-US" smtClean="0"/>
              <a:t>5/4/2022</a:t>
            </a:fld>
            <a:endParaRPr lang="en-US"/>
          </a:p>
        </p:txBody>
      </p:sp>
      <p:sp>
        <p:nvSpPr>
          <p:cNvPr id="6" name="Footer Placeholder 5">
            <a:extLst>
              <a:ext uri="{FF2B5EF4-FFF2-40B4-BE49-F238E27FC236}">
                <a16:creationId xmlns:a16="http://schemas.microsoft.com/office/drawing/2014/main" id="{25699592-76DE-5637-F392-627B5799C4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C22B45-66D8-CD76-993F-98946F6B4AA4}"/>
              </a:ext>
            </a:extLst>
          </p:cNvPr>
          <p:cNvSpPr>
            <a:spLocks noGrp="1"/>
          </p:cNvSpPr>
          <p:nvPr>
            <p:ph type="sldNum" sz="quarter" idx="12"/>
          </p:nvPr>
        </p:nvSpPr>
        <p:spPr/>
        <p:txBody>
          <a:bodyPr/>
          <a:lstStyle/>
          <a:p>
            <a:fld id="{166E4ADE-33B9-4B01-96E5-E76ABFD3FB35}" type="slidenum">
              <a:rPr lang="en-US" smtClean="0"/>
              <a:t>‹#›</a:t>
            </a:fld>
            <a:endParaRPr lang="en-US"/>
          </a:p>
        </p:txBody>
      </p:sp>
    </p:spTree>
    <p:extLst>
      <p:ext uri="{BB962C8B-B14F-4D97-AF65-F5344CB8AC3E}">
        <p14:creationId xmlns:p14="http://schemas.microsoft.com/office/powerpoint/2010/main" val="2471830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05312-0CF6-6DDF-2D31-EE49245A02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CE3914-C0BA-E992-EB07-4E3D131763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B38DDA-DAAD-1FD7-6B77-EFD252DA46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B34C7C-D1B8-B5FD-CCEE-2AB3321C5B07}"/>
              </a:ext>
            </a:extLst>
          </p:cNvPr>
          <p:cNvSpPr>
            <a:spLocks noGrp="1"/>
          </p:cNvSpPr>
          <p:nvPr>
            <p:ph type="dt" sz="half" idx="10"/>
          </p:nvPr>
        </p:nvSpPr>
        <p:spPr/>
        <p:txBody>
          <a:bodyPr/>
          <a:lstStyle/>
          <a:p>
            <a:fld id="{93E6DC5E-5337-4EDB-B1DF-52049135C2FA}" type="datetimeFigureOut">
              <a:rPr lang="en-US" smtClean="0"/>
              <a:t>5/4/2022</a:t>
            </a:fld>
            <a:endParaRPr lang="en-US"/>
          </a:p>
        </p:txBody>
      </p:sp>
      <p:sp>
        <p:nvSpPr>
          <p:cNvPr id="6" name="Footer Placeholder 5">
            <a:extLst>
              <a:ext uri="{FF2B5EF4-FFF2-40B4-BE49-F238E27FC236}">
                <a16:creationId xmlns:a16="http://schemas.microsoft.com/office/drawing/2014/main" id="{4D135028-D6B9-E3FD-1A44-9494D7A90A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E9C606-739E-B9CA-07DC-9368B8F983E2}"/>
              </a:ext>
            </a:extLst>
          </p:cNvPr>
          <p:cNvSpPr>
            <a:spLocks noGrp="1"/>
          </p:cNvSpPr>
          <p:nvPr>
            <p:ph type="sldNum" sz="quarter" idx="12"/>
          </p:nvPr>
        </p:nvSpPr>
        <p:spPr/>
        <p:txBody>
          <a:bodyPr/>
          <a:lstStyle/>
          <a:p>
            <a:fld id="{166E4ADE-33B9-4B01-96E5-E76ABFD3FB35}" type="slidenum">
              <a:rPr lang="en-US" smtClean="0"/>
              <a:t>‹#›</a:t>
            </a:fld>
            <a:endParaRPr lang="en-US"/>
          </a:p>
        </p:txBody>
      </p:sp>
    </p:spTree>
    <p:extLst>
      <p:ext uri="{BB962C8B-B14F-4D97-AF65-F5344CB8AC3E}">
        <p14:creationId xmlns:p14="http://schemas.microsoft.com/office/powerpoint/2010/main" val="2070394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93B367-AB78-74D1-6501-FA90CAAEF3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EC9D35-2DB0-8C54-A94D-C0A6E0B9BB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7170A-3471-DAD2-855D-3BA79E6FD1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E6DC5E-5337-4EDB-B1DF-52049135C2FA}" type="datetimeFigureOut">
              <a:rPr lang="en-US" smtClean="0"/>
              <a:t>5/4/2022</a:t>
            </a:fld>
            <a:endParaRPr lang="en-US"/>
          </a:p>
        </p:txBody>
      </p:sp>
      <p:sp>
        <p:nvSpPr>
          <p:cNvPr id="5" name="Footer Placeholder 4">
            <a:extLst>
              <a:ext uri="{FF2B5EF4-FFF2-40B4-BE49-F238E27FC236}">
                <a16:creationId xmlns:a16="http://schemas.microsoft.com/office/drawing/2014/main" id="{02DAC137-3E8A-5942-D9F8-55A453B2EB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F7B2245-88BB-4AB4-790B-5D486A6207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6E4ADE-33B9-4B01-96E5-E76ABFD3FB35}" type="slidenum">
              <a:rPr lang="en-US" smtClean="0"/>
              <a:t>‹#›</a:t>
            </a:fld>
            <a:endParaRPr lang="en-US"/>
          </a:p>
        </p:txBody>
      </p:sp>
    </p:spTree>
    <p:extLst>
      <p:ext uri="{BB962C8B-B14F-4D97-AF65-F5344CB8AC3E}">
        <p14:creationId xmlns:p14="http://schemas.microsoft.com/office/powerpoint/2010/main" val="308092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58F375-7A2F-481B-AE41-F882CF933CA7}"/>
              </a:ext>
            </a:extLst>
          </p:cNvPr>
          <p:cNvSpPr txBox="1"/>
          <p:nvPr/>
        </p:nvSpPr>
        <p:spPr>
          <a:xfrm>
            <a:off x="502276" y="334849"/>
            <a:ext cx="1126901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Introduction to Revelation</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1213554-CD39-42AB-A929-8E22739DA62A}"/>
              </a:ext>
            </a:extLst>
          </p:cNvPr>
          <p:cNvPicPr>
            <a:picLocks noChangeAspect="1"/>
          </p:cNvPicPr>
          <p:nvPr/>
        </p:nvPicPr>
        <p:blipFill rotWithShape="1">
          <a:blip r:embed="rId2"/>
          <a:srcRect r="17269" b="4757"/>
          <a:stretch/>
        </p:blipFill>
        <p:spPr>
          <a:xfrm>
            <a:off x="1505246" y="1122778"/>
            <a:ext cx="9256542" cy="5714119"/>
          </a:xfrm>
          <a:prstGeom prst="rect">
            <a:avLst/>
          </a:prstGeom>
          <a:ln>
            <a:solidFill>
              <a:srgbClr val="002060"/>
            </a:solidFill>
          </a:ln>
        </p:spPr>
      </p:pic>
    </p:spTree>
    <p:extLst>
      <p:ext uri="{BB962C8B-B14F-4D97-AF65-F5344CB8AC3E}">
        <p14:creationId xmlns:p14="http://schemas.microsoft.com/office/powerpoint/2010/main" val="1907652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7AF897-3E31-462C-B9B0-FEF93E1B1144}"/>
              </a:ext>
            </a:extLst>
          </p:cNvPr>
          <p:cNvPicPr>
            <a:picLocks noChangeAspect="1"/>
          </p:cNvPicPr>
          <p:nvPr/>
        </p:nvPicPr>
        <p:blipFill>
          <a:blip r:embed="rId2"/>
          <a:stretch>
            <a:fillRect/>
          </a:stretch>
        </p:blipFill>
        <p:spPr>
          <a:xfrm>
            <a:off x="-1192696" y="-42649"/>
            <a:ext cx="12943407" cy="6940406"/>
          </a:xfrm>
          <a:prstGeom prst="rect">
            <a:avLst/>
          </a:prstGeom>
        </p:spPr>
      </p:pic>
      <p:sp>
        <p:nvSpPr>
          <p:cNvPr id="6" name="TextBox 5">
            <a:extLst>
              <a:ext uri="{FF2B5EF4-FFF2-40B4-BE49-F238E27FC236}">
                <a16:creationId xmlns:a16="http://schemas.microsoft.com/office/drawing/2014/main" id="{6E7AB888-26B2-43AC-A34D-D890E6484EEE}"/>
              </a:ext>
            </a:extLst>
          </p:cNvPr>
          <p:cNvSpPr txBox="1"/>
          <p:nvPr/>
        </p:nvSpPr>
        <p:spPr>
          <a:xfrm>
            <a:off x="7006106" y="1626759"/>
            <a:ext cx="4837370" cy="2677656"/>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Besides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Ephesus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Smyrna</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Pergamos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which were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Neokoroi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in the 1</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century,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Sardis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nd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Philadelphia</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early 3</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Laodicea</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nd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would also become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Neokoroi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E2DF20F0-9B82-4944-8A0A-A30479EF90F6}"/>
              </a:ext>
            </a:extLst>
          </p:cNvPr>
          <p:cNvSpPr/>
          <p:nvPr/>
        </p:nvSpPr>
        <p:spPr>
          <a:xfrm>
            <a:off x="4300236" y="2514041"/>
            <a:ext cx="1035894" cy="59084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2</a:t>
            </a:r>
            <a:r>
              <a:rPr kumimoji="0" lang="en-US" sz="2000" b="1" i="0" u="none" strike="noStrike" kern="1200" cap="none" spc="0" normalizeH="0" baseline="30000" noProof="0" dirty="0">
                <a:ln>
                  <a:noFill/>
                </a:ln>
                <a:solidFill>
                  <a:prstClr val="white"/>
                </a:solidFill>
                <a:effectLst/>
                <a:uLnTx/>
                <a:uFillTx/>
                <a:latin typeface="Calibri" panose="020F0502020204030204"/>
                <a:ea typeface="+mn-ea"/>
                <a:cs typeface="+mn-cs"/>
              </a:rPr>
              <a:t>nd</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c.</a:t>
            </a:r>
          </a:p>
        </p:txBody>
      </p:sp>
      <p:sp>
        <p:nvSpPr>
          <p:cNvPr id="8" name="Oval 7">
            <a:extLst>
              <a:ext uri="{FF2B5EF4-FFF2-40B4-BE49-F238E27FC236}">
                <a16:creationId xmlns:a16="http://schemas.microsoft.com/office/drawing/2014/main" id="{2E84DD43-A97F-4D8F-82E6-D2E375D1B04A}"/>
              </a:ext>
            </a:extLst>
          </p:cNvPr>
          <p:cNvSpPr/>
          <p:nvPr/>
        </p:nvSpPr>
        <p:spPr>
          <a:xfrm>
            <a:off x="5482840" y="2780614"/>
            <a:ext cx="1035894" cy="59084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3</a:t>
            </a:r>
            <a:r>
              <a:rPr kumimoji="0" lang="en-US" sz="2000" b="1" i="0" u="none" strike="noStrike" kern="1200" cap="none" spc="0" normalizeH="0" baseline="30000" noProof="0" dirty="0">
                <a:ln>
                  <a:noFill/>
                </a:ln>
                <a:solidFill>
                  <a:prstClr val="white"/>
                </a:solidFill>
                <a:effectLst/>
                <a:uLnTx/>
                <a:uFillTx/>
                <a:latin typeface="Calibri" panose="020F0502020204030204"/>
                <a:ea typeface="+mn-ea"/>
                <a:cs typeface="+mn-cs"/>
              </a:rPr>
              <a:t>rd</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c.</a:t>
            </a:r>
          </a:p>
        </p:txBody>
      </p:sp>
      <p:sp>
        <p:nvSpPr>
          <p:cNvPr id="9" name="Oval 8">
            <a:extLst>
              <a:ext uri="{FF2B5EF4-FFF2-40B4-BE49-F238E27FC236}">
                <a16:creationId xmlns:a16="http://schemas.microsoft.com/office/drawing/2014/main" id="{72FA196A-FF1B-485B-8C83-E3984C01191A}"/>
              </a:ext>
            </a:extLst>
          </p:cNvPr>
          <p:cNvSpPr/>
          <p:nvPr/>
        </p:nvSpPr>
        <p:spPr>
          <a:xfrm>
            <a:off x="5642775" y="4237637"/>
            <a:ext cx="1139483" cy="59084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2</a:t>
            </a:r>
            <a:r>
              <a:rPr kumimoji="0" lang="en-US" sz="2000" b="1" i="0" u="none" strike="noStrike" kern="1200" cap="none" spc="0" normalizeH="0" baseline="30000" noProof="0" dirty="0">
                <a:ln>
                  <a:noFill/>
                </a:ln>
                <a:solidFill>
                  <a:prstClr val="white"/>
                </a:solidFill>
                <a:effectLst/>
                <a:uLnTx/>
                <a:uFillTx/>
                <a:latin typeface="Calibri" panose="020F0502020204030204"/>
                <a:ea typeface="+mn-ea"/>
                <a:cs typeface="+mn-cs"/>
              </a:rPr>
              <a:t>nd</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c.</a:t>
            </a:r>
          </a:p>
        </p:txBody>
      </p:sp>
    </p:spTree>
    <p:extLst>
      <p:ext uri="{BB962C8B-B14F-4D97-AF65-F5344CB8AC3E}">
        <p14:creationId xmlns:p14="http://schemas.microsoft.com/office/powerpoint/2010/main" val="223284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58F375-7A2F-481B-AE41-F882CF933CA7}"/>
              </a:ext>
            </a:extLst>
          </p:cNvPr>
          <p:cNvSpPr txBox="1"/>
          <p:nvPr/>
        </p:nvSpPr>
        <p:spPr>
          <a:xfrm>
            <a:off x="437880" y="115906"/>
            <a:ext cx="11513713" cy="65556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Summary of Chapter 1</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Revelation begins with John writing to seven churches in Asia, not far from the island to which he has been exiled. He says he is sharing with them in tribulation (“suffering” according to the NIV). Jesus had appeared to him while he was “in the Spirit” and told him to write to those seven churches about the things John saw in a vision, things that “are,” and things “that shall come to pass hereafter.”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Chapters 2 and 3 will include a brief message to each of the 7 churches and each message will give a picture of the condition of each church at the time John writes, in other words, “the things that are.” Near the end of each message, there is an exhortation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—something like, “to him that __________, I will give…”   What did they need to overcome?</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Then, according to Chapter 4:1, John was shown the things that _______________________________.</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5992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58F375-7A2F-481B-AE41-F882CF933CA7}"/>
              </a:ext>
            </a:extLst>
          </p:cNvPr>
          <p:cNvSpPr txBox="1"/>
          <p:nvPr/>
        </p:nvSpPr>
        <p:spPr>
          <a:xfrm>
            <a:off x="502276" y="334849"/>
            <a:ext cx="1126901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Revelation 2 - 3</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D3032B6-7A15-46EB-8E7A-B42F5C76E1CB}"/>
              </a:ext>
            </a:extLst>
          </p:cNvPr>
          <p:cNvSpPr txBox="1"/>
          <p:nvPr/>
        </p:nvSpPr>
        <p:spPr>
          <a:xfrm>
            <a:off x="270456" y="1357528"/>
            <a:ext cx="11500834" cy="526297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EPHESUS</a:t>
            </a:r>
          </a:p>
          <a:p>
            <a:pPr marL="971550" marR="0" lvl="1"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one who is speaking identifies himself as walking in the midst of what?</a:t>
            </a:r>
          </a:p>
          <a:p>
            <a:pPr marL="971550" marR="0" lvl="1"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 Revelation 2:5, what does he say he will do if there is no repentance?</a:t>
            </a:r>
          </a:p>
          <a:p>
            <a:pPr marL="971550" marR="0" lvl="1"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SMYRNA</a:t>
            </a:r>
          </a:p>
          <a:p>
            <a:pPr marL="971550" marR="0" lvl="1"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Although addressed to the angel of the church, the message is clearly intended for whom? (See the phrase “some of you” in verse 10.)</a:t>
            </a:r>
          </a:p>
          <a:p>
            <a:pPr marL="971550" marR="0" lvl="1"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one who is speaking identifies himself as the one “who was _______ and _____________________.”</a:t>
            </a:r>
          </a:p>
          <a:p>
            <a:pPr marL="971550" marR="0" lvl="1"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He calls upon the saints at Smyrna to be faithful to what degree?</a:t>
            </a:r>
          </a:p>
          <a:p>
            <a:pPr marL="971550" marR="0" lvl="1"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Are your answers to the last two questions interrelated?</a:t>
            </a:r>
          </a:p>
        </p:txBody>
      </p:sp>
    </p:spTree>
    <p:extLst>
      <p:ext uri="{BB962C8B-B14F-4D97-AF65-F5344CB8AC3E}">
        <p14:creationId xmlns:p14="http://schemas.microsoft.com/office/powerpoint/2010/main" val="3919296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58F375-7A2F-481B-AE41-F882CF933CA7}"/>
              </a:ext>
            </a:extLst>
          </p:cNvPr>
          <p:cNvSpPr txBox="1"/>
          <p:nvPr/>
        </p:nvSpPr>
        <p:spPr>
          <a:xfrm>
            <a:off x="502276" y="334849"/>
            <a:ext cx="1126901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Revelation 2 - 3</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D3032B6-7A15-46EB-8E7A-B42F5C76E1CB}"/>
              </a:ext>
            </a:extLst>
          </p:cNvPr>
          <p:cNvSpPr txBox="1"/>
          <p:nvPr/>
        </p:nvSpPr>
        <p:spPr>
          <a:xfrm>
            <a:off x="270456" y="1357528"/>
            <a:ext cx="11500834" cy="4524315"/>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There is evidence that in those cities where the emperor was honored as a god, the pressure on Christians to conform could be great.</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 few decades after Revelation was written, about A.D. 155 or 156, a man named Polycarp, an overseer of the church in Smyrna, was put to death because he would not honor Caesar is a god. After he was arrested, some officials tried to convince him to save his life, asking,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For what harm is there in saying, ‘Caesar is Lord,’ and to make an offering, and to save yourself?</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What phrases do you see in chapters 2 and 3 that suggest that, even in the churches, there were people who were not only willing to compromise but were also urging others to compromise?</a:t>
            </a:r>
          </a:p>
        </p:txBody>
      </p:sp>
    </p:spTree>
    <p:extLst>
      <p:ext uri="{BB962C8B-B14F-4D97-AF65-F5344CB8AC3E}">
        <p14:creationId xmlns:p14="http://schemas.microsoft.com/office/powerpoint/2010/main" val="2573549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58F375-7A2F-481B-AE41-F882CF933CA7}"/>
              </a:ext>
            </a:extLst>
          </p:cNvPr>
          <p:cNvSpPr txBox="1"/>
          <p:nvPr/>
        </p:nvSpPr>
        <p:spPr>
          <a:xfrm>
            <a:off x="502276" y="334849"/>
            <a:ext cx="1126901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Revelation 2 - 3</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D3032B6-7A15-46EB-8E7A-B42F5C76E1CB}"/>
              </a:ext>
            </a:extLst>
          </p:cNvPr>
          <p:cNvSpPr txBox="1"/>
          <p:nvPr/>
        </p:nvSpPr>
        <p:spPr>
          <a:xfrm>
            <a:off x="270456" y="1357528"/>
            <a:ext cx="11500834" cy="48320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PERGAMOS</a:t>
            </a:r>
          </a:p>
          <a:p>
            <a:pPr marL="971550" marR="0" lvl="1"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one who is speaking identifies himself as the one who has what?</a:t>
            </a:r>
          </a:p>
          <a:p>
            <a:pPr marL="971550" marR="0" lvl="1"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If the saints at Pergamos did not repent, what would He come and do to them?</a:t>
            </a:r>
          </a:p>
          <a:p>
            <a:pPr marL="971550" marR="0" lvl="1"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Of what things did they need to repent?</a:t>
            </a:r>
          </a:p>
          <a:p>
            <a:pPr marL="971550" marR="0" lvl="1"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What had happened to Antipas? </a:t>
            </a:r>
          </a:p>
          <a:p>
            <a:pPr marL="971550" marR="0" lvl="1"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Pergamos was the first city in Asia to honor an emperor as a god and have a temple dedicated to him. A temple of the Imperial cult was built at Pergamos in honor of Rome and Augustus in about 29 B.C. What phrase in Revelation 2:13 likely alludes to this temple? (Who was the emperor when Jesus was born? See Luke 2:1.)</a:t>
            </a:r>
          </a:p>
        </p:txBody>
      </p:sp>
    </p:spTree>
    <p:extLst>
      <p:ext uri="{BB962C8B-B14F-4D97-AF65-F5344CB8AC3E}">
        <p14:creationId xmlns:p14="http://schemas.microsoft.com/office/powerpoint/2010/main" val="3283247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58F375-7A2F-481B-AE41-F882CF933CA7}"/>
              </a:ext>
            </a:extLst>
          </p:cNvPr>
          <p:cNvSpPr txBox="1"/>
          <p:nvPr/>
        </p:nvSpPr>
        <p:spPr>
          <a:xfrm>
            <a:off x="502276" y="334849"/>
            <a:ext cx="1126901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Revelation 2 - 3</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D3032B6-7A15-46EB-8E7A-B42F5C76E1CB}"/>
              </a:ext>
            </a:extLst>
          </p:cNvPr>
          <p:cNvSpPr txBox="1"/>
          <p:nvPr/>
        </p:nvSpPr>
        <p:spPr>
          <a:xfrm>
            <a:off x="270456" y="1357528"/>
            <a:ext cx="11500834" cy="526297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THYATIRA</a:t>
            </a:r>
          </a:p>
          <a:p>
            <a:pPr marL="971550" marR="0" lvl="1"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Undoubtedly, the woman mentioned in Revelation 2:20 was not actually named Jezebel. This is an example of something we see frequently in the book of Revelation—the name of a person, place, or thing from the Old Testament used to represent the present person, place, or thing under consideration. Read 1 Kings 16:29-31, 18:19, and 21:1-16 to learn about the Old Testament Jezebel.</a:t>
            </a:r>
          </a:p>
          <a:p>
            <a:pPr marL="971550" marR="0" lvl="1"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71550" marR="0" lvl="1"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By referring to the woman at Thyatira as “Jezebel,” do you think you learn more, or less, about this woman than if her actual name had been given?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198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58F375-7A2F-481B-AE41-F882CF933CA7}"/>
              </a:ext>
            </a:extLst>
          </p:cNvPr>
          <p:cNvSpPr txBox="1"/>
          <p:nvPr/>
        </p:nvSpPr>
        <p:spPr>
          <a:xfrm>
            <a:off x="502276" y="180301"/>
            <a:ext cx="11269014" cy="6678751"/>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 Revelation 1:1-3, what two phrases indicate the time frame of the events described in this book?</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According to Revelation 1:4, to whom is John writing?</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According to Revelation 1:4-5, from whom is John’s message? He says, “Grace to you and peace from…”</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…from ___________________________</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from ________________________</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from ________________________</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startAt="4"/>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Who had told John to write to the seven churches?  See verses 10-11.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You may need to read all the way down to verse 18 to be sure of the answer.)</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allout: Left Arrow 2">
            <a:extLst>
              <a:ext uri="{FF2B5EF4-FFF2-40B4-BE49-F238E27FC236}">
                <a16:creationId xmlns:a16="http://schemas.microsoft.com/office/drawing/2014/main" id="{49C14C8E-B08B-4C14-949B-60F3080BC8C4}"/>
              </a:ext>
            </a:extLst>
          </p:cNvPr>
          <p:cNvSpPr/>
          <p:nvPr/>
        </p:nvSpPr>
        <p:spPr>
          <a:xfrm>
            <a:off x="7431111" y="3580327"/>
            <a:ext cx="3889420" cy="2099256"/>
          </a:xfrm>
          <a:prstGeom prst="leftArrowCallout">
            <a:avLst>
              <a:gd name="adj1" fmla="val 25000"/>
              <a:gd name="adj2" fmla="val 19479"/>
              <a:gd name="adj3" fmla="val 20706"/>
              <a:gd name="adj4" fmla="val 74580"/>
            </a:avLst>
          </a:prstGeom>
          <a:solidFill>
            <a:schemeClr val="bg1"/>
          </a:solidFill>
          <a:effectLst>
            <a:outerShdw blurRad="50800" dist="762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Notice the use of “seven” in this context.  Does it appear to be a “counting number” literally referring to seven of something, or is it a symbolic number?</a:t>
            </a:r>
          </a:p>
        </p:txBody>
      </p:sp>
    </p:spTree>
    <p:extLst>
      <p:ext uri="{BB962C8B-B14F-4D97-AF65-F5344CB8AC3E}">
        <p14:creationId xmlns:p14="http://schemas.microsoft.com/office/powerpoint/2010/main" val="3232096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58F375-7A2F-481B-AE41-F882CF933CA7}"/>
              </a:ext>
            </a:extLst>
          </p:cNvPr>
          <p:cNvSpPr txBox="1"/>
          <p:nvPr/>
        </p:nvSpPr>
        <p:spPr>
          <a:xfrm>
            <a:off x="502276" y="334849"/>
            <a:ext cx="11269014" cy="3108543"/>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startAt="5"/>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Jesus was standing in the midst of what?</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startAt="5"/>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startAt="5"/>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He explained those as being what? (1:20)</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startAt="5"/>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startAt="5"/>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What did Jesus have in his right hand?</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startAt="5"/>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startAt="5"/>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He explained those as being what? (1:20)</a:t>
            </a:r>
          </a:p>
        </p:txBody>
      </p:sp>
    </p:spTree>
    <p:extLst>
      <p:ext uri="{BB962C8B-B14F-4D97-AF65-F5344CB8AC3E}">
        <p14:creationId xmlns:p14="http://schemas.microsoft.com/office/powerpoint/2010/main" val="4217956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58F375-7A2F-481B-AE41-F882CF933CA7}"/>
              </a:ext>
            </a:extLst>
          </p:cNvPr>
          <p:cNvSpPr txBox="1"/>
          <p:nvPr/>
        </p:nvSpPr>
        <p:spPr>
          <a:xfrm>
            <a:off x="437880" y="115906"/>
            <a:ext cx="11513713" cy="6801862"/>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startAt="9"/>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According to Revelation 1:9, John shared in what three things with those to whom he was writing?</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startAt="9"/>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71550" marR="0" lvl="1"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______________________</a:t>
            </a:r>
          </a:p>
          <a:p>
            <a:pPr marL="971550" marR="0" lvl="1"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71550" marR="0" lvl="1"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______________________</a:t>
            </a:r>
          </a:p>
          <a:p>
            <a:pPr marL="971550" marR="0" lvl="1"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71550" marR="0" lvl="1"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______________________</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startAt="9"/>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startAt="9"/>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Notice John’s statement about why he was on the island called Patmos: “for the word of God and the testimony of Jesus.” Compare that with the similar phrase in Revelation 6:9. Does John’s presence on Patmos have anything to do with one of the three things in your answer to question 9?</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startAt="9"/>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startAt="9"/>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John says he is a “fellow participant” (“partaker,” “partner,” “companion”) in this with those to whom he is writing. In chapter 2, find things that show how his readers were participants in this.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7647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7E790C4F-224B-416F-81DE-19C1BACEA180}"/>
              </a:ext>
            </a:extLst>
          </p:cNvPr>
          <p:cNvPicPr>
            <a:picLocks noChangeAspect="1"/>
          </p:cNvPicPr>
          <p:nvPr/>
        </p:nvPicPr>
        <p:blipFill rotWithShape="1">
          <a:blip r:embed="rId2">
            <a:extLst>
              <a:ext uri="{28A0092B-C50C-407E-A947-70E740481C1C}">
                <a14:useLocalDpi xmlns:a14="http://schemas.microsoft.com/office/drawing/2010/main" val="0"/>
              </a:ext>
            </a:extLst>
          </a:blip>
          <a:srcRect b="39916"/>
          <a:stretch/>
        </p:blipFill>
        <p:spPr>
          <a:xfrm>
            <a:off x="777922" y="0"/>
            <a:ext cx="11414078" cy="6858000"/>
          </a:xfrm>
          <a:prstGeom prst="rect">
            <a:avLst/>
          </a:prstGeom>
        </p:spPr>
      </p:pic>
      <p:sp>
        <p:nvSpPr>
          <p:cNvPr id="4" name="Rectangle 3">
            <a:extLst>
              <a:ext uri="{FF2B5EF4-FFF2-40B4-BE49-F238E27FC236}">
                <a16:creationId xmlns:a16="http://schemas.microsoft.com/office/drawing/2014/main" id="{C52F84AB-8031-48FE-BDAD-D192EA2D4D15}"/>
              </a:ext>
            </a:extLst>
          </p:cNvPr>
          <p:cNvSpPr/>
          <p:nvPr/>
        </p:nvSpPr>
        <p:spPr>
          <a:xfrm>
            <a:off x="7532370" y="3086100"/>
            <a:ext cx="2375905" cy="1600200"/>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09F5FD7-9EAE-4C8A-B54C-49387C77B747}"/>
              </a:ext>
            </a:extLst>
          </p:cNvPr>
          <p:cNvPicPr>
            <a:picLocks noChangeAspect="1"/>
          </p:cNvPicPr>
          <p:nvPr/>
        </p:nvPicPr>
        <p:blipFill>
          <a:blip r:embed="rId3">
            <a:alphaModFix/>
          </a:blip>
          <a:stretch>
            <a:fillRect/>
          </a:stretch>
        </p:blipFill>
        <p:spPr>
          <a:xfrm>
            <a:off x="7776293" y="2981739"/>
            <a:ext cx="2759185" cy="17077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5" presetClass="path" presetSubtype="0" fill="hold" grpId="1" nodeType="clickEffect">
                                  <p:stCondLst>
                                    <p:cond delay="0"/>
                                  </p:stCondLst>
                                  <p:childTnLst>
                                    <p:animMotion origin="layout" path="M 0 0 L -0.25 0 E" pathEditMode="relative" ptsTypes="">
                                      <p:cBhvr>
                                        <p:cTn id="14" dur="500" fill="hold"/>
                                        <p:tgtEl>
                                          <p:spTgt spid="4"/>
                                        </p:tgtEl>
                                        <p:attrNameLst>
                                          <p:attrName>ppt_x</p:attrName>
                                          <p:attrName>ppt_y</p:attrName>
                                        </p:attrNameLst>
                                      </p:cBhvr>
                                    </p:animMotion>
                                  </p:childTnLst>
                                </p:cTn>
                              </p:par>
                              <p:par>
                                <p:cTn id="15" presetID="35" presetClass="path" presetSubtype="0" fill="hold" nodeType="withEffect">
                                  <p:stCondLst>
                                    <p:cond delay="0"/>
                                  </p:stCondLst>
                                  <p:childTnLst>
                                    <p:animMotion origin="layout" path="M 0 0 L -0.25 0 E" pathEditMode="relative" ptsTypes="">
                                      <p:cBhvr>
                                        <p:cTn id="16" dur="5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754380" y="-1"/>
            <a:ext cx="10264140" cy="7149503"/>
          </a:xfrm>
          <a:prstGeom prst="rect">
            <a:avLst/>
          </a:prstGeom>
          <a:noFill/>
          <a:ln w="9525">
            <a:noFill/>
            <a:miter lim="800000"/>
            <a:headEnd/>
            <a:tailEnd/>
          </a:ln>
        </p:spPr>
      </p:pic>
      <p:cxnSp>
        <p:nvCxnSpPr>
          <p:cNvPr id="4" name="Straight Arrow Connector 3"/>
          <p:cNvCxnSpPr/>
          <p:nvPr/>
        </p:nvCxnSpPr>
        <p:spPr>
          <a:xfrm rot="16200000" flipV="1">
            <a:off x="6930390" y="3520440"/>
            <a:ext cx="457200" cy="2286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a:cxnSpLocks/>
          </p:cNvCxnSpPr>
          <p:nvPr/>
        </p:nvCxnSpPr>
        <p:spPr>
          <a:xfrm flipV="1">
            <a:off x="7010400" y="2343150"/>
            <a:ext cx="0" cy="83058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cxnSpLocks/>
          </p:cNvCxnSpPr>
          <p:nvPr/>
        </p:nvCxnSpPr>
        <p:spPr>
          <a:xfrm>
            <a:off x="7197090" y="2366010"/>
            <a:ext cx="651510" cy="1524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cxnSpLocks/>
          </p:cNvCxnSpPr>
          <p:nvPr/>
        </p:nvCxnSpPr>
        <p:spPr>
          <a:xfrm>
            <a:off x="8027670" y="2674620"/>
            <a:ext cx="228599" cy="40005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8298180" y="3196590"/>
            <a:ext cx="609600" cy="1524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9003030" y="3436620"/>
            <a:ext cx="685800" cy="6096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cxnSpLocks/>
          </p:cNvCxnSpPr>
          <p:nvPr/>
        </p:nvCxnSpPr>
        <p:spPr>
          <a:xfrm flipV="1">
            <a:off x="6240780" y="4015741"/>
            <a:ext cx="956310" cy="735328"/>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16"/>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4"/>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5"/>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7"/>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9"/>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12"/>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14"/>
                                        </p:tgtEl>
                                        <p:attrNameLst>
                                          <p:attrName>style.visibility</p:attrName>
                                        </p:attrNameLst>
                                      </p:cBhvr>
                                      <p:to>
                                        <p:strVal val="hidden"/>
                                      </p:to>
                                    </p:set>
                                  </p:childTnLst>
                                </p:cTn>
                              </p:par>
                            </p:childTnLst>
                          </p:cTn>
                        </p:par>
                        <p:par>
                          <p:cTn id="54" fill="hold">
                            <p:stCondLst>
                              <p:cond delay="0"/>
                            </p:stCondLst>
                            <p:childTnLst>
                              <p:par>
                                <p:cTn id="55" presetID="6" presetClass="emph" presetSubtype="0" fill="hold" nodeType="afterEffect">
                                  <p:stCondLst>
                                    <p:cond delay="0"/>
                                  </p:stCondLst>
                                  <p:childTnLst>
                                    <p:animScale>
                                      <p:cBhvr>
                                        <p:cTn id="56" dur="500" fill="hold"/>
                                        <p:tgtEl>
                                          <p:spTgt spid="1026"/>
                                        </p:tgtEl>
                                      </p:cBhvr>
                                      <p:by x="50000" y="50000"/>
                                    </p:animScale>
                                  </p:childTnLst>
                                </p:cTn>
                              </p:par>
                              <p:par>
                                <p:cTn id="57" presetID="35" presetClass="path" presetSubtype="0" accel="50000" decel="50000" fill="hold" nodeType="withEffect">
                                  <p:stCondLst>
                                    <p:cond delay="0"/>
                                  </p:stCondLst>
                                  <p:childTnLst>
                                    <p:animMotion origin="layout" path="M 0 0 L -0.25 0 E" pathEditMode="relative" ptsTypes="">
                                      <p:cBhvr>
                                        <p:cTn id="58" dur="2000" fill="hold"/>
                                        <p:tgtEl>
                                          <p:spTgt spid="102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1AC41-2C38-4FF7-A0BB-B5A6F5B9D9E1}"/>
              </a:ext>
            </a:extLst>
          </p:cNvPr>
          <p:cNvPicPr>
            <a:picLocks noChangeAspect="1"/>
          </p:cNvPicPr>
          <p:nvPr/>
        </p:nvPicPr>
        <p:blipFill rotWithShape="1">
          <a:blip r:embed="rId2"/>
          <a:srcRect l="15724" t="26412" r="65159" b="29812"/>
          <a:stretch/>
        </p:blipFill>
        <p:spPr>
          <a:xfrm>
            <a:off x="-6" y="16100"/>
            <a:ext cx="9344025" cy="6877582"/>
          </a:xfrm>
          <a:prstGeom prst="rect">
            <a:avLst/>
          </a:prstGeom>
        </p:spPr>
      </p:pic>
      <p:sp>
        <p:nvSpPr>
          <p:cNvPr id="7" name="TextBox 6">
            <a:extLst>
              <a:ext uri="{FF2B5EF4-FFF2-40B4-BE49-F238E27FC236}">
                <a16:creationId xmlns:a16="http://schemas.microsoft.com/office/drawing/2014/main" id="{22CEB098-4B10-417D-BD6B-59FC595A8825}"/>
              </a:ext>
            </a:extLst>
          </p:cNvPr>
          <p:cNvSpPr txBox="1"/>
          <p:nvPr/>
        </p:nvSpPr>
        <p:spPr>
          <a:xfrm>
            <a:off x="185738" y="5317808"/>
            <a:ext cx="240030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prstClr val="black"/>
                </a:solidFill>
                <a:effectLst/>
                <a:uLnTx/>
                <a:uFillTx/>
                <a:latin typeface="Calibri" panose="020F0502020204030204"/>
                <a:ea typeface="+mn-ea"/>
                <a:cs typeface="+mn-cs"/>
              </a:rPr>
              <a:t>Neokoroi</a:t>
            </a: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 Greek Cities and Roman Emperors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by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Barbara Burrell</a:t>
            </a:r>
          </a:p>
        </p:txBody>
      </p:sp>
      <p:sp>
        <p:nvSpPr>
          <p:cNvPr id="8" name="TextBox 7">
            <a:extLst>
              <a:ext uri="{FF2B5EF4-FFF2-40B4-BE49-F238E27FC236}">
                <a16:creationId xmlns:a16="http://schemas.microsoft.com/office/drawing/2014/main" id="{06A45B74-9AAA-4AAC-839E-C8C2AE77D94A}"/>
              </a:ext>
            </a:extLst>
          </p:cNvPr>
          <p:cNvSpPr txBox="1"/>
          <p:nvPr/>
        </p:nvSpPr>
        <p:spPr>
          <a:xfrm>
            <a:off x="9098280" y="171450"/>
            <a:ext cx="3116581"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37 cities designated </a:t>
            </a: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rPr>
              <a:t>Neokoros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having a temple for the deification of one emperor or another</a:t>
            </a:r>
          </a:p>
        </p:txBody>
      </p:sp>
      <p:sp>
        <p:nvSpPr>
          <p:cNvPr id="9" name="Rectangle: Rounded Corners 8">
            <a:extLst>
              <a:ext uri="{FF2B5EF4-FFF2-40B4-BE49-F238E27FC236}">
                <a16:creationId xmlns:a16="http://schemas.microsoft.com/office/drawing/2014/main" id="{7452B2AF-29AB-4F6B-B9EC-083745876B66}"/>
              </a:ext>
            </a:extLst>
          </p:cNvPr>
          <p:cNvSpPr/>
          <p:nvPr/>
        </p:nvSpPr>
        <p:spPr>
          <a:xfrm rot="19927669">
            <a:off x="3467883" y="1209666"/>
            <a:ext cx="5290842" cy="2992374"/>
          </a:xfrm>
          <a:prstGeom prst="round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31 in “Asia Minor”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over 3 centuries</a:t>
            </a:r>
          </a:p>
        </p:txBody>
      </p:sp>
    </p:spTree>
    <p:extLst>
      <p:ext uri="{BB962C8B-B14F-4D97-AF65-F5344CB8AC3E}">
        <p14:creationId xmlns:p14="http://schemas.microsoft.com/office/powerpoint/2010/main" val="4189056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E4B1E8-2B50-472D-A41D-0B81C9914161}"/>
              </a:ext>
            </a:extLst>
          </p:cNvPr>
          <p:cNvPicPr>
            <a:picLocks noChangeAspect="1"/>
          </p:cNvPicPr>
          <p:nvPr/>
        </p:nvPicPr>
        <p:blipFill rotWithShape="1">
          <a:blip r:embed="rId2">
            <a:extLst>
              <a:ext uri="{28A0092B-C50C-407E-A947-70E740481C1C}">
                <a14:useLocalDpi xmlns:a14="http://schemas.microsoft.com/office/drawing/2010/main" val="0"/>
              </a:ext>
            </a:extLst>
          </a:blip>
          <a:srcRect b="28000"/>
          <a:stretch/>
        </p:blipFill>
        <p:spPr>
          <a:xfrm>
            <a:off x="0" y="0"/>
            <a:ext cx="9525000" cy="6858000"/>
          </a:xfrm>
          <a:prstGeom prst="rect">
            <a:avLst/>
          </a:prstGeom>
        </p:spPr>
      </p:pic>
      <p:sp>
        <p:nvSpPr>
          <p:cNvPr id="6" name="Oval 5">
            <a:extLst>
              <a:ext uri="{FF2B5EF4-FFF2-40B4-BE49-F238E27FC236}">
                <a16:creationId xmlns:a16="http://schemas.microsoft.com/office/drawing/2014/main" id="{45AC0AC6-18DE-47F2-982A-98CBCC7EA64B}"/>
              </a:ext>
            </a:extLst>
          </p:cNvPr>
          <p:cNvSpPr/>
          <p:nvPr/>
        </p:nvSpPr>
        <p:spPr>
          <a:xfrm>
            <a:off x="6002760" y="563684"/>
            <a:ext cx="76241" cy="788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79E9392-5046-4C28-B892-324B6BE5F8A7}"/>
              </a:ext>
            </a:extLst>
          </p:cNvPr>
          <p:cNvSpPr txBox="1"/>
          <p:nvPr/>
        </p:nvSpPr>
        <p:spPr>
          <a:xfrm>
            <a:off x="6050603" y="447469"/>
            <a:ext cx="356032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Kyzikos</a:t>
            </a:r>
            <a:endParaRPr kumimoji="0" lang="en-US" sz="10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Oval 7">
            <a:extLst>
              <a:ext uri="{FF2B5EF4-FFF2-40B4-BE49-F238E27FC236}">
                <a16:creationId xmlns:a16="http://schemas.microsoft.com/office/drawing/2014/main" id="{500EB4EA-1A19-482A-9CD0-4204DE2A8673}"/>
              </a:ext>
            </a:extLst>
          </p:cNvPr>
          <p:cNvSpPr/>
          <p:nvPr/>
        </p:nvSpPr>
        <p:spPr>
          <a:xfrm>
            <a:off x="7835370" y="1961954"/>
            <a:ext cx="76241" cy="788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ABA3D95-A0FB-4B78-8FBB-219774EB6067}"/>
              </a:ext>
            </a:extLst>
          </p:cNvPr>
          <p:cNvSpPr txBox="1"/>
          <p:nvPr/>
        </p:nvSpPr>
        <p:spPr>
          <a:xfrm>
            <a:off x="7850719" y="1845739"/>
            <a:ext cx="124787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Aizanoi</a:t>
            </a:r>
            <a:endParaRPr kumimoji="0" lang="en-US" sz="10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Oval 9">
            <a:extLst>
              <a:ext uri="{FF2B5EF4-FFF2-40B4-BE49-F238E27FC236}">
                <a16:creationId xmlns:a16="http://schemas.microsoft.com/office/drawing/2014/main" id="{392B1F19-AC15-4772-BEFB-DFD97A4905B4}"/>
              </a:ext>
            </a:extLst>
          </p:cNvPr>
          <p:cNvSpPr/>
          <p:nvPr/>
        </p:nvSpPr>
        <p:spPr>
          <a:xfrm>
            <a:off x="4566390" y="1539044"/>
            <a:ext cx="76241" cy="788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1807CDF-0CA6-4A1A-85B7-1A3E71E15B94}"/>
              </a:ext>
            </a:extLst>
          </p:cNvPr>
          <p:cNvSpPr txBox="1"/>
          <p:nvPr/>
        </p:nvSpPr>
        <p:spPr>
          <a:xfrm>
            <a:off x="4614233" y="1422829"/>
            <a:ext cx="356032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Antandros</a:t>
            </a:r>
            <a:endParaRPr kumimoji="0" lang="en-US" sz="10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Oval 11">
            <a:extLst>
              <a:ext uri="{FF2B5EF4-FFF2-40B4-BE49-F238E27FC236}">
                <a16:creationId xmlns:a16="http://schemas.microsoft.com/office/drawing/2014/main" id="{DEDDC0E4-4107-48D9-A056-0386C9FA8677}"/>
              </a:ext>
            </a:extLst>
          </p:cNvPr>
          <p:cNvSpPr/>
          <p:nvPr/>
        </p:nvSpPr>
        <p:spPr>
          <a:xfrm>
            <a:off x="9435570" y="2407724"/>
            <a:ext cx="76241" cy="788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FD9EF8CD-D020-4E9D-90C4-B3F4A9F5E113}"/>
              </a:ext>
            </a:extLst>
          </p:cNvPr>
          <p:cNvSpPr txBox="1"/>
          <p:nvPr/>
        </p:nvSpPr>
        <p:spPr>
          <a:xfrm>
            <a:off x="8819689" y="2245789"/>
            <a:ext cx="704391"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Synnada</a:t>
            </a:r>
            <a:endParaRPr kumimoji="0" lang="en-US" sz="10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679653C4-C36F-403B-88D5-A468D573B488}"/>
              </a:ext>
            </a:extLst>
          </p:cNvPr>
          <p:cNvSpPr txBox="1"/>
          <p:nvPr/>
        </p:nvSpPr>
        <p:spPr>
          <a:xfrm>
            <a:off x="9610926" y="171450"/>
            <a:ext cx="2603935"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14 of them were in Asia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9813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5848AF0-C20B-46C2-8583-AC0EC70C942F}"/>
              </a:ext>
            </a:extLst>
          </p:cNvPr>
          <p:cNvPicPr>
            <a:picLocks noChangeAspect="1"/>
          </p:cNvPicPr>
          <p:nvPr/>
        </p:nvPicPr>
        <p:blipFill>
          <a:blip r:embed="rId2"/>
          <a:stretch>
            <a:fillRect/>
          </a:stretch>
        </p:blipFill>
        <p:spPr>
          <a:xfrm>
            <a:off x="151154" y="-47712"/>
            <a:ext cx="12978046" cy="6958980"/>
          </a:xfrm>
          <a:prstGeom prst="rect">
            <a:avLst/>
          </a:prstGeom>
        </p:spPr>
      </p:pic>
      <p:sp>
        <p:nvSpPr>
          <p:cNvPr id="14" name="TextBox 13">
            <a:extLst>
              <a:ext uri="{FF2B5EF4-FFF2-40B4-BE49-F238E27FC236}">
                <a16:creationId xmlns:a16="http://schemas.microsoft.com/office/drawing/2014/main" id="{679653C4-C36F-403B-88D5-A468D573B488}"/>
              </a:ext>
            </a:extLst>
          </p:cNvPr>
          <p:cNvSpPr txBox="1"/>
          <p:nvPr/>
        </p:nvSpPr>
        <p:spPr>
          <a:xfrm>
            <a:off x="39430" y="17073"/>
            <a:ext cx="2603935" cy="689419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Only 7 existed in the 1</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Century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Of those 7,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4 were in Asia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They were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Ephesus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Smyrna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Pergamum</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Miletus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others were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Nikomedia</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Bythinia</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Ankyra</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in Galatia</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(both dedicated to Augustus), and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Perge</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in Pamphylia</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(to Vespasian)</a:t>
            </a:r>
          </a:p>
        </p:txBody>
      </p:sp>
    </p:spTree>
    <p:extLst>
      <p:ext uri="{BB962C8B-B14F-4D97-AF65-F5344CB8AC3E}">
        <p14:creationId xmlns:p14="http://schemas.microsoft.com/office/powerpoint/2010/main" val="4369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5" presetClass="path" presetSubtype="0" fill="hold" nodeType="clickEffect">
                                  <p:stCondLst>
                                    <p:cond delay="0"/>
                                  </p:stCondLst>
                                  <p:childTnLst>
                                    <p:animMotion origin="layout" path="M -1.25E-6 -2.96296E-6 L -0.11172 -0.00046 " pathEditMode="relative" rAng="0" ptsTypes="AA">
                                      <p:cBhvr>
                                        <p:cTn id="22" dur="2000" fill="hold"/>
                                        <p:tgtEl>
                                          <p:spTgt spid="15"/>
                                        </p:tgtEl>
                                        <p:attrNameLst>
                                          <p:attrName>ppt_x</p:attrName>
                                          <p:attrName>ppt_y</p:attrName>
                                        </p:attrNameLst>
                                      </p:cBhvr>
                                      <p:rCtr x="-5586"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1112</Words>
  <Application>Microsoft Office PowerPoint</Application>
  <PresentationFormat>Widescreen</PresentationFormat>
  <Paragraphs>91</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Exton Class</dc:creator>
  <cp:lastModifiedBy>Exton Class</cp:lastModifiedBy>
  <cp:revision>1</cp:revision>
  <dcterms:created xsi:type="dcterms:W3CDTF">2022-05-05T00:10:01Z</dcterms:created>
  <dcterms:modified xsi:type="dcterms:W3CDTF">2022-05-05T00:10:30Z</dcterms:modified>
</cp:coreProperties>
</file>