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316"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17" r:id="rId55"/>
    <p:sldId id="318" r:id="rId56"/>
    <p:sldId id="319" r:id="rId57"/>
    <p:sldId id="320" r:id="rId58"/>
    <p:sldId id="321" r:id="rId59"/>
    <p:sldId id="322" r:id="rId60"/>
    <p:sldId id="323" r:id="rId61"/>
    <p:sldId id="324" r:id="rId62"/>
    <p:sldId id="325" r:id="rId63"/>
    <p:sldId id="326"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7137D0-34BD-4464-BA60-1AED2F9896FC}" v="368" dt="2021-08-22T04:38:19.6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2" d="100"/>
          <a:sy n="62" d="100"/>
        </p:scale>
        <p:origin x="102"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lgn="r"/>
            <a:fld id="{3F9AFA87-1417-4992-ABD9-27C3BC8CC883}" type="datetimeFigureOut">
              <a:rPr lang="en-US" smtClean="0"/>
              <a:pPr algn="r"/>
              <a:t>8/22/2021</a:t>
            </a:fld>
            <a:endParaRPr lang="en-US" dirty="0"/>
          </a:p>
        </p:txBody>
      </p:sp>
      <p:sp>
        <p:nvSpPr>
          <p:cNvPr id="5" name="Footer Placeholder 4"/>
          <p:cNvSpPr>
            <a:spLocks noGrp="1"/>
          </p:cNvSpPr>
          <p:nvPr>
            <p:ph type="ftr" sz="quarter" idx="11"/>
          </p:nvPr>
        </p:nvSpPr>
        <p:spPr/>
        <p:txBody>
          <a:bodyPr/>
          <a:lstStyle/>
          <a:p>
            <a:endParaRPr lang="en-US" sz="1000" dirty="0"/>
          </a:p>
        </p:txBody>
      </p:sp>
      <p:sp>
        <p:nvSpPr>
          <p:cNvPr id="6" name="Slide Number Placeholder 5"/>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2704927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lgn="r"/>
            <a:fld id="{3F9AFA87-1417-4992-ABD9-27C3BC8CC883}" type="datetimeFigureOut">
              <a:rPr lang="en-US" smtClean="0"/>
              <a:pPr algn="r"/>
              <a:t>8/22/2021</a:t>
            </a:fld>
            <a:endParaRPr lang="en-US" dirty="0"/>
          </a:p>
        </p:txBody>
      </p:sp>
      <p:sp>
        <p:nvSpPr>
          <p:cNvPr id="6" name="Footer Placeholder 5"/>
          <p:cNvSpPr>
            <a:spLocks noGrp="1"/>
          </p:cNvSpPr>
          <p:nvPr>
            <p:ph type="ftr" sz="quarter" idx="11"/>
          </p:nvPr>
        </p:nvSpPr>
        <p:spPr/>
        <p:txBody>
          <a:bodyPr/>
          <a:lstStyle/>
          <a:p>
            <a:endParaRPr lang="en-US" sz="1000" dirty="0"/>
          </a:p>
        </p:txBody>
      </p:sp>
      <p:sp>
        <p:nvSpPr>
          <p:cNvPr id="7" name="Slide Number Placeholder 6"/>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1667471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r"/>
            <a:fld id="{3F9AFA87-1417-4992-ABD9-27C3BC8CC883}" type="datetimeFigureOut">
              <a:rPr lang="en-US" smtClean="0"/>
              <a:pPr algn="r"/>
              <a:t>8/22/2021</a:t>
            </a:fld>
            <a:endParaRPr lang="en-US" dirty="0"/>
          </a:p>
        </p:txBody>
      </p:sp>
      <p:sp>
        <p:nvSpPr>
          <p:cNvPr id="5" name="Footer Placeholder 4"/>
          <p:cNvSpPr>
            <a:spLocks noGrp="1"/>
          </p:cNvSpPr>
          <p:nvPr>
            <p:ph type="ftr" sz="quarter" idx="11"/>
          </p:nvPr>
        </p:nvSpPr>
        <p:spPr/>
        <p:txBody>
          <a:bodyPr/>
          <a:lstStyle/>
          <a:p>
            <a:endParaRPr lang="en-US" sz="1000" dirty="0"/>
          </a:p>
        </p:txBody>
      </p:sp>
      <p:sp>
        <p:nvSpPr>
          <p:cNvPr id="6" name="Slide Number Placeholder 5"/>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1575150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pPr algn="r"/>
            <a:fld id="{3F9AFA87-1417-4992-ABD9-27C3BC8CC883}" type="datetimeFigureOut">
              <a:rPr lang="en-US" smtClean="0"/>
              <a:pPr algn="r"/>
              <a:t>8/22/2021</a:t>
            </a:fld>
            <a:endParaRPr lang="en-US" dirty="0"/>
          </a:p>
        </p:txBody>
      </p:sp>
      <p:sp>
        <p:nvSpPr>
          <p:cNvPr id="5" name="Footer Placeholder 4"/>
          <p:cNvSpPr>
            <a:spLocks noGrp="1"/>
          </p:cNvSpPr>
          <p:nvPr>
            <p:ph type="ftr" sz="quarter" idx="11"/>
          </p:nvPr>
        </p:nvSpPr>
        <p:spPr/>
        <p:txBody>
          <a:bodyPr/>
          <a:lstStyle/>
          <a:p>
            <a:endParaRPr lang="en-US" sz="1000" dirty="0"/>
          </a:p>
        </p:txBody>
      </p:sp>
      <p:sp>
        <p:nvSpPr>
          <p:cNvPr id="6" name="Slide Number Placeholder 5"/>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1544331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pPr algn="r"/>
            <a:fld id="{3F9AFA87-1417-4992-ABD9-27C3BC8CC883}" type="datetimeFigureOut">
              <a:rPr lang="en-US" smtClean="0"/>
              <a:pPr algn="r"/>
              <a:t>8/22/2021</a:t>
            </a:fld>
            <a:endParaRPr lang="en-US" dirty="0"/>
          </a:p>
        </p:txBody>
      </p:sp>
      <p:sp>
        <p:nvSpPr>
          <p:cNvPr id="5" name="Footer Placeholder 4"/>
          <p:cNvSpPr>
            <a:spLocks noGrp="1"/>
          </p:cNvSpPr>
          <p:nvPr>
            <p:ph type="ftr" sz="quarter" idx="11"/>
          </p:nvPr>
        </p:nvSpPr>
        <p:spPr/>
        <p:txBody>
          <a:bodyPr/>
          <a:lstStyle/>
          <a:p>
            <a:endParaRPr lang="en-US" sz="1000" dirty="0"/>
          </a:p>
        </p:txBody>
      </p:sp>
      <p:sp>
        <p:nvSpPr>
          <p:cNvPr id="6" name="Slide Number Placeholder 5"/>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805737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r"/>
            <a:fld id="{3F9AFA87-1417-4992-ABD9-27C3BC8CC883}" type="datetimeFigureOut">
              <a:rPr lang="en-US" smtClean="0"/>
              <a:pPr algn="r"/>
              <a:t>8/22/2021</a:t>
            </a:fld>
            <a:endParaRPr lang="en-US" dirty="0"/>
          </a:p>
        </p:txBody>
      </p:sp>
      <p:sp>
        <p:nvSpPr>
          <p:cNvPr id="5" name="Footer Placeholder 4"/>
          <p:cNvSpPr>
            <a:spLocks noGrp="1"/>
          </p:cNvSpPr>
          <p:nvPr>
            <p:ph type="ftr" sz="quarter" idx="11"/>
          </p:nvPr>
        </p:nvSpPr>
        <p:spPr/>
        <p:txBody>
          <a:bodyPr/>
          <a:lstStyle/>
          <a:p>
            <a:endParaRPr lang="en-US" sz="1000" dirty="0"/>
          </a:p>
        </p:txBody>
      </p:sp>
      <p:sp>
        <p:nvSpPr>
          <p:cNvPr id="6" name="Slide Number Placeholder 5"/>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1443072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r"/>
            <a:fld id="{3F9AFA87-1417-4992-ABD9-27C3BC8CC883}" type="datetimeFigureOut">
              <a:rPr lang="en-US" smtClean="0"/>
              <a:pPr algn="r"/>
              <a:t>8/22/2021</a:t>
            </a:fld>
            <a:endParaRPr lang="en-US" dirty="0"/>
          </a:p>
        </p:txBody>
      </p:sp>
      <p:sp>
        <p:nvSpPr>
          <p:cNvPr id="5" name="Footer Placeholder 4"/>
          <p:cNvSpPr>
            <a:spLocks noGrp="1"/>
          </p:cNvSpPr>
          <p:nvPr>
            <p:ph type="ftr" sz="quarter" idx="11"/>
          </p:nvPr>
        </p:nvSpPr>
        <p:spPr/>
        <p:txBody>
          <a:bodyPr/>
          <a:lstStyle/>
          <a:p>
            <a:endParaRPr lang="en-US" sz="1000" dirty="0"/>
          </a:p>
        </p:txBody>
      </p:sp>
      <p:sp>
        <p:nvSpPr>
          <p:cNvPr id="6" name="Slide Number Placeholder 5"/>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1482014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9AFA87-1417-4992-ABD9-27C3BC8CC883}"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001187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9AFA87-1417-4992-ABD9-27C3BC8CC883}"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054394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9AFA87-1417-4992-ABD9-27C3BC8CC883}"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812488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9AFA87-1417-4992-ABD9-27C3BC8CC883}"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118096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9AFA87-1417-4992-ABD9-27C3BC8CC883}" type="datetimeFigureOut">
              <a:rPr lang="en-US" smtClean="0"/>
              <a:t>8/22/2021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1972304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9AFA87-1417-4992-ABD9-27C3BC8CC883}" type="datetimeFigureOut">
              <a:rPr lang="en-US" smtClean="0"/>
              <a:t>8/22/2021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452342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9AFA87-1417-4992-ABD9-27C3BC8CC883}" type="datetimeFigureOut">
              <a:rPr lang="en-US" smtClean="0"/>
              <a:t>8/22/2021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840903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9AFA87-1417-4992-ABD9-27C3BC8CC883}" type="datetimeFigureOut">
              <a:rPr lang="en-US" smtClean="0"/>
              <a:t>8/22/2021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620600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9AFA87-1417-4992-ABD9-27C3BC8CC883}" type="datetimeFigureOut">
              <a:rPr lang="en-US" smtClean="0"/>
              <a:t>8/22/2021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784780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3F9AFA87-1417-4992-ABD9-27C3BC8CC883}" type="datetimeFigureOut">
              <a:rPr lang="en-US" smtClean="0"/>
              <a:t>8/22/2021</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951991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pPr algn="r"/>
            <a:fld id="{3F9AFA87-1417-4992-ABD9-27C3BC8CC883}" type="datetimeFigureOut">
              <a:rPr lang="en-US" smtClean="0"/>
              <a:pPr algn="r"/>
              <a:t>8/22/2021</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sz="1000"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1055818593"/>
      </p:ext>
    </p:extLst>
  </p:cSld>
  <p:clrMap bg1="dk1" tx1="lt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14" name="Picture 3" descr="Sunrise in a lake on the mountain">
            <a:extLst>
              <a:ext uri="{FF2B5EF4-FFF2-40B4-BE49-F238E27FC236}">
                <a16:creationId xmlns:a16="http://schemas.microsoft.com/office/drawing/2014/main" id="{4C56FBEC-BE72-42BE-B126-A36A23C6C52B}"/>
              </a:ext>
            </a:extLst>
          </p:cNvPr>
          <p:cNvPicPr>
            <a:picLocks noChangeAspect="1"/>
          </p:cNvPicPr>
          <p:nvPr/>
        </p:nvPicPr>
        <p:blipFill rotWithShape="1">
          <a:blip r:embed="rId3">
            <a:duotone>
              <a:prstClr val="black"/>
              <a:schemeClr val="bg1">
                <a:tint val="45000"/>
                <a:satMod val="400000"/>
              </a:schemeClr>
            </a:duotone>
            <a:alphaModFix amt="2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95492047-7618-4808-BFCA-E140DA7DFECD}"/>
              </a:ext>
            </a:extLst>
          </p:cNvPr>
          <p:cNvSpPr>
            <a:spLocks noGrp="1"/>
          </p:cNvSpPr>
          <p:nvPr>
            <p:ph type="ctrTitle"/>
          </p:nvPr>
        </p:nvSpPr>
        <p:spPr>
          <a:xfrm>
            <a:off x="1751012" y="609601"/>
            <a:ext cx="8676222" cy="3200400"/>
          </a:xfrm>
        </p:spPr>
        <p:txBody>
          <a:bodyPr>
            <a:normAutofit/>
          </a:bodyPr>
          <a:lstStyle/>
          <a:p>
            <a:r>
              <a:rPr lang="en-US" dirty="0"/>
              <a:t>Review of genesis through Joshua</a:t>
            </a:r>
          </a:p>
        </p:txBody>
      </p:sp>
      <p:sp>
        <p:nvSpPr>
          <p:cNvPr id="3" name="Subtitle 2">
            <a:extLst>
              <a:ext uri="{FF2B5EF4-FFF2-40B4-BE49-F238E27FC236}">
                <a16:creationId xmlns:a16="http://schemas.microsoft.com/office/drawing/2014/main" id="{3189A94C-D4EE-46C4-98C3-EE85C13A7F62}"/>
              </a:ext>
            </a:extLst>
          </p:cNvPr>
          <p:cNvSpPr>
            <a:spLocks noGrp="1"/>
          </p:cNvSpPr>
          <p:nvPr>
            <p:ph type="subTitle" idx="1"/>
          </p:nvPr>
        </p:nvSpPr>
        <p:spPr>
          <a:xfrm>
            <a:off x="1751012" y="3886200"/>
            <a:ext cx="8676222" cy="1905000"/>
          </a:xfrm>
        </p:spPr>
        <p:txBody>
          <a:bodyPr>
            <a:normAutofit/>
          </a:bodyPr>
          <a:lstStyle/>
          <a:p>
            <a:r>
              <a:rPr lang="en-US" dirty="0"/>
              <a:t>August 21, 2021</a:t>
            </a:r>
          </a:p>
        </p:txBody>
      </p:sp>
    </p:spTree>
    <p:extLst>
      <p:ext uri="{BB962C8B-B14F-4D97-AF65-F5344CB8AC3E}">
        <p14:creationId xmlns:p14="http://schemas.microsoft.com/office/powerpoint/2010/main" val="1522280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A28A-E180-4BAE-9E6D-41A581E5D1CB}"/>
              </a:ext>
            </a:extLst>
          </p:cNvPr>
          <p:cNvSpPr>
            <a:spLocks noGrp="1"/>
          </p:cNvSpPr>
          <p:nvPr>
            <p:ph type="title"/>
          </p:nvPr>
        </p:nvSpPr>
        <p:spPr>
          <a:xfrm>
            <a:off x="1141413" y="609600"/>
            <a:ext cx="9905998" cy="740898"/>
          </a:xfrm>
        </p:spPr>
        <p:txBody>
          <a:bodyPr/>
          <a:lstStyle/>
          <a:p>
            <a:r>
              <a:rPr lang="en-US" dirty="0"/>
              <a:t>genesis</a:t>
            </a:r>
          </a:p>
        </p:txBody>
      </p:sp>
      <p:sp>
        <p:nvSpPr>
          <p:cNvPr id="3" name="Content Placeholder 2">
            <a:extLst>
              <a:ext uri="{FF2B5EF4-FFF2-40B4-BE49-F238E27FC236}">
                <a16:creationId xmlns:a16="http://schemas.microsoft.com/office/drawing/2014/main" id="{17209825-1387-4643-8EB7-E263262EDB16}"/>
              </a:ext>
            </a:extLst>
          </p:cNvPr>
          <p:cNvSpPr>
            <a:spLocks noGrp="1"/>
          </p:cNvSpPr>
          <p:nvPr>
            <p:ph idx="1"/>
          </p:nvPr>
        </p:nvSpPr>
        <p:spPr>
          <a:xfrm>
            <a:off x="1141413" y="1350498"/>
            <a:ext cx="9905998" cy="5507501"/>
          </a:xfrm>
        </p:spPr>
        <p:txBody>
          <a:bodyPr anchor="t">
            <a:normAutofit/>
          </a:bodyPr>
          <a:lstStyle/>
          <a:p>
            <a:r>
              <a:rPr lang="en-US" sz="2400" dirty="0"/>
              <a:t>What did God do to the world?</a:t>
            </a:r>
          </a:p>
          <a:p>
            <a:pPr lvl="1"/>
            <a:r>
              <a:rPr lang="en-US" sz="2400" dirty="0"/>
              <a:t>Destroyed it with a flood</a:t>
            </a:r>
            <a:endParaRPr lang="en-US" sz="2000" dirty="0"/>
          </a:p>
          <a:p>
            <a:r>
              <a:rPr lang="en-US" sz="2400" dirty="0"/>
              <a:t>How was Noah saved?</a:t>
            </a:r>
          </a:p>
          <a:p>
            <a:pPr lvl="1"/>
            <a:r>
              <a:rPr lang="en-US" sz="2200" dirty="0"/>
              <a:t>By faith, in reverent fear constructed an ark for the saving of his household. – Hebrews 11:7</a:t>
            </a:r>
          </a:p>
          <a:p>
            <a:r>
              <a:rPr lang="en-US" sz="2400" dirty="0"/>
              <a:t>From where did the dispersion of peoples and creations of different languages originate?</a:t>
            </a:r>
          </a:p>
          <a:p>
            <a:pPr lvl="1"/>
            <a:r>
              <a:rPr lang="en-US" sz="2200" dirty="0"/>
              <a:t>Babel – Genesis 11:9</a:t>
            </a:r>
          </a:p>
          <a:p>
            <a:r>
              <a:rPr lang="en-US" sz="2400" dirty="0"/>
              <a:t>Abram is introduced in Genesis 11.  He is of the lineage of which of Noah’s sons?</a:t>
            </a:r>
          </a:p>
          <a:p>
            <a:pPr lvl="1"/>
            <a:r>
              <a:rPr lang="en-US" sz="2200" dirty="0"/>
              <a:t>Shem</a:t>
            </a:r>
          </a:p>
        </p:txBody>
      </p:sp>
    </p:spTree>
    <p:extLst>
      <p:ext uri="{BB962C8B-B14F-4D97-AF65-F5344CB8AC3E}">
        <p14:creationId xmlns:p14="http://schemas.microsoft.com/office/powerpoint/2010/main" val="360830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A28A-E180-4BAE-9E6D-41A581E5D1CB}"/>
              </a:ext>
            </a:extLst>
          </p:cNvPr>
          <p:cNvSpPr>
            <a:spLocks noGrp="1"/>
          </p:cNvSpPr>
          <p:nvPr>
            <p:ph type="title"/>
          </p:nvPr>
        </p:nvSpPr>
        <p:spPr>
          <a:xfrm>
            <a:off x="1141413" y="609600"/>
            <a:ext cx="9905998" cy="740898"/>
          </a:xfrm>
        </p:spPr>
        <p:txBody>
          <a:bodyPr/>
          <a:lstStyle/>
          <a:p>
            <a:r>
              <a:rPr lang="en-US" dirty="0"/>
              <a:t>genesis</a:t>
            </a:r>
          </a:p>
        </p:txBody>
      </p:sp>
      <p:sp>
        <p:nvSpPr>
          <p:cNvPr id="3" name="Content Placeholder 2">
            <a:extLst>
              <a:ext uri="{FF2B5EF4-FFF2-40B4-BE49-F238E27FC236}">
                <a16:creationId xmlns:a16="http://schemas.microsoft.com/office/drawing/2014/main" id="{17209825-1387-4643-8EB7-E263262EDB16}"/>
              </a:ext>
            </a:extLst>
          </p:cNvPr>
          <p:cNvSpPr>
            <a:spLocks noGrp="1"/>
          </p:cNvSpPr>
          <p:nvPr>
            <p:ph idx="1"/>
          </p:nvPr>
        </p:nvSpPr>
        <p:spPr>
          <a:xfrm>
            <a:off x="1141413" y="1350498"/>
            <a:ext cx="9905998" cy="5507501"/>
          </a:xfrm>
        </p:spPr>
        <p:txBody>
          <a:bodyPr anchor="t">
            <a:normAutofit/>
          </a:bodyPr>
          <a:lstStyle/>
          <a:p>
            <a:r>
              <a:rPr lang="en-US" sz="2400" dirty="0"/>
              <a:t>God’s promise to Abram – Genesis 12:1-3</a:t>
            </a:r>
          </a:p>
          <a:p>
            <a:pPr lvl="1"/>
            <a:r>
              <a:rPr lang="en-US" sz="2400" dirty="0"/>
              <a:t>Did Abram know the land to which he would be shown to go?</a:t>
            </a:r>
          </a:p>
          <a:p>
            <a:pPr lvl="2"/>
            <a:r>
              <a:rPr lang="en-US" sz="2200" dirty="0"/>
              <a:t>No</a:t>
            </a:r>
          </a:p>
          <a:p>
            <a:pPr lvl="1"/>
            <a:r>
              <a:rPr lang="en-US" sz="2400" dirty="0"/>
              <a:t>How old was Abram when he left Haran?</a:t>
            </a:r>
          </a:p>
          <a:p>
            <a:pPr lvl="2"/>
            <a:r>
              <a:rPr lang="en-US" sz="2200" dirty="0"/>
              <a:t>75</a:t>
            </a:r>
          </a:p>
          <a:p>
            <a:pPr lvl="1"/>
            <a:r>
              <a:rPr lang="en-US" sz="2400" dirty="0"/>
              <a:t>How many children did he have at this time?</a:t>
            </a:r>
          </a:p>
          <a:p>
            <a:pPr lvl="2"/>
            <a:r>
              <a:rPr lang="en-US" sz="2200" dirty="0"/>
              <a:t>None</a:t>
            </a:r>
          </a:p>
        </p:txBody>
      </p:sp>
    </p:spTree>
    <p:extLst>
      <p:ext uri="{BB962C8B-B14F-4D97-AF65-F5344CB8AC3E}">
        <p14:creationId xmlns:p14="http://schemas.microsoft.com/office/powerpoint/2010/main" val="65245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A28A-E180-4BAE-9E6D-41A581E5D1CB}"/>
              </a:ext>
            </a:extLst>
          </p:cNvPr>
          <p:cNvSpPr>
            <a:spLocks noGrp="1"/>
          </p:cNvSpPr>
          <p:nvPr>
            <p:ph type="title"/>
          </p:nvPr>
        </p:nvSpPr>
        <p:spPr>
          <a:xfrm>
            <a:off x="1141413" y="609600"/>
            <a:ext cx="9905998" cy="740898"/>
          </a:xfrm>
        </p:spPr>
        <p:txBody>
          <a:bodyPr/>
          <a:lstStyle/>
          <a:p>
            <a:r>
              <a:rPr lang="en-US" dirty="0"/>
              <a:t>genesis</a:t>
            </a:r>
          </a:p>
        </p:txBody>
      </p:sp>
      <p:sp>
        <p:nvSpPr>
          <p:cNvPr id="3" name="Content Placeholder 2">
            <a:extLst>
              <a:ext uri="{FF2B5EF4-FFF2-40B4-BE49-F238E27FC236}">
                <a16:creationId xmlns:a16="http://schemas.microsoft.com/office/drawing/2014/main" id="{17209825-1387-4643-8EB7-E263262EDB16}"/>
              </a:ext>
            </a:extLst>
          </p:cNvPr>
          <p:cNvSpPr>
            <a:spLocks noGrp="1"/>
          </p:cNvSpPr>
          <p:nvPr>
            <p:ph idx="1"/>
          </p:nvPr>
        </p:nvSpPr>
        <p:spPr>
          <a:xfrm>
            <a:off x="1141413" y="1350498"/>
            <a:ext cx="9905998" cy="5507501"/>
          </a:xfrm>
        </p:spPr>
        <p:txBody>
          <a:bodyPr anchor="t">
            <a:normAutofit lnSpcReduction="10000"/>
          </a:bodyPr>
          <a:lstStyle/>
          <a:p>
            <a:r>
              <a:rPr lang="en-US" sz="2400" dirty="0"/>
              <a:t>What other passages record all or part of God’s promise to Abram/Abraham?</a:t>
            </a:r>
          </a:p>
          <a:p>
            <a:pPr lvl="1"/>
            <a:r>
              <a:rPr lang="en-US" sz="2200" dirty="0"/>
              <a:t>Gen. 13:14-17 – land and numerous offspring after separating from Lot</a:t>
            </a:r>
          </a:p>
          <a:p>
            <a:pPr lvl="1"/>
            <a:r>
              <a:rPr lang="en-US" sz="2200" dirty="0"/>
              <a:t>Gen. 15:5-6 – numerous offspring – Abram believed the LORD, and He counted it to him as righteousness.</a:t>
            </a:r>
          </a:p>
          <a:p>
            <a:pPr lvl="1"/>
            <a:r>
              <a:rPr lang="en-US" sz="2200" dirty="0"/>
              <a:t>Gen. 15:7-21- land – covenant and prophecy of people being strangers in a land and afflicted for four hundred years before taking the land of the Kenites, </a:t>
            </a:r>
            <a:r>
              <a:rPr lang="en-US" sz="2200" dirty="0" err="1"/>
              <a:t>Kenizzites</a:t>
            </a:r>
            <a:r>
              <a:rPr lang="en-US" sz="2200" dirty="0"/>
              <a:t>, the </a:t>
            </a:r>
            <a:r>
              <a:rPr lang="en-US" sz="2200" dirty="0" err="1"/>
              <a:t>Kadmonites</a:t>
            </a:r>
            <a:r>
              <a:rPr lang="en-US" sz="2200" dirty="0"/>
              <a:t>, the Hittites, the Perizzites, the Rephaim, the Amorites, the </a:t>
            </a:r>
            <a:r>
              <a:rPr lang="en-US" sz="2200" dirty="0" err="1"/>
              <a:t>Cannanites</a:t>
            </a:r>
            <a:r>
              <a:rPr lang="en-US" sz="2200" dirty="0"/>
              <a:t>, the </a:t>
            </a:r>
            <a:r>
              <a:rPr lang="en-US" sz="2200" dirty="0" err="1"/>
              <a:t>Girgashites</a:t>
            </a:r>
            <a:r>
              <a:rPr lang="en-US" sz="2200" dirty="0"/>
              <a:t>, and the Jebusites.</a:t>
            </a:r>
          </a:p>
          <a:p>
            <a:pPr lvl="1"/>
            <a:r>
              <a:rPr lang="en-US" sz="2200" dirty="0"/>
              <a:t>Gen. 17:1-8 – father of nations and kings, land – Name changed to Abraham</a:t>
            </a:r>
          </a:p>
          <a:p>
            <a:pPr lvl="1"/>
            <a:r>
              <a:rPr lang="en-US" sz="2200" dirty="0"/>
              <a:t>Gen. 22:15-18 – numerous offspring and all nations of earth be blessed – This after God stopped Abraham from offering Isaac</a:t>
            </a:r>
          </a:p>
        </p:txBody>
      </p:sp>
    </p:spTree>
    <p:extLst>
      <p:ext uri="{BB962C8B-B14F-4D97-AF65-F5344CB8AC3E}">
        <p14:creationId xmlns:p14="http://schemas.microsoft.com/office/powerpoint/2010/main" val="413340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A28A-E180-4BAE-9E6D-41A581E5D1CB}"/>
              </a:ext>
            </a:extLst>
          </p:cNvPr>
          <p:cNvSpPr>
            <a:spLocks noGrp="1"/>
          </p:cNvSpPr>
          <p:nvPr>
            <p:ph type="title"/>
          </p:nvPr>
        </p:nvSpPr>
        <p:spPr>
          <a:xfrm>
            <a:off x="1141413" y="609600"/>
            <a:ext cx="9905998" cy="740898"/>
          </a:xfrm>
        </p:spPr>
        <p:txBody>
          <a:bodyPr/>
          <a:lstStyle/>
          <a:p>
            <a:r>
              <a:rPr lang="en-US" dirty="0"/>
              <a:t>genesis</a:t>
            </a:r>
          </a:p>
        </p:txBody>
      </p:sp>
      <p:sp>
        <p:nvSpPr>
          <p:cNvPr id="3" name="Content Placeholder 2">
            <a:extLst>
              <a:ext uri="{FF2B5EF4-FFF2-40B4-BE49-F238E27FC236}">
                <a16:creationId xmlns:a16="http://schemas.microsoft.com/office/drawing/2014/main" id="{17209825-1387-4643-8EB7-E263262EDB16}"/>
              </a:ext>
            </a:extLst>
          </p:cNvPr>
          <p:cNvSpPr>
            <a:spLocks noGrp="1"/>
          </p:cNvSpPr>
          <p:nvPr>
            <p:ph idx="1"/>
          </p:nvPr>
        </p:nvSpPr>
        <p:spPr>
          <a:xfrm>
            <a:off x="1141413" y="1350498"/>
            <a:ext cx="9905998" cy="5507501"/>
          </a:xfrm>
        </p:spPr>
        <p:txBody>
          <a:bodyPr anchor="t">
            <a:normAutofit/>
          </a:bodyPr>
          <a:lstStyle/>
          <a:p>
            <a:r>
              <a:rPr lang="en-US" sz="2400" dirty="0"/>
              <a:t>In chapter 14, what man does Abram pay a tithe to? </a:t>
            </a:r>
          </a:p>
          <a:p>
            <a:pPr lvl="1"/>
            <a:r>
              <a:rPr lang="en-US" sz="2200" dirty="0"/>
              <a:t>Melchizedek</a:t>
            </a:r>
          </a:p>
          <a:p>
            <a:r>
              <a:rPr lang="en-US" sz="2400" dirty="0"/>
              <a:t>What do we know about Melchizedek and what should we note about this man and this event?</a:t>
            </a:r>
          </a:p>
          <a:p>
            <a:pPr lvl="1"/>
            <a:r>
              <a:rPr lang="en-US" sz="2200" dirty="0"/>
              <a:t>He was king of righteousness and king of peace (Heb. 7:2)</a:t>
            </a:r>
          </a:p>
          <a:p>
            <a:pPr lvl="1"/>
            <a:r>
              <a:rPr lang="en-US" sz="2200" dirty="0"/>
              <a:t>He was a priest of God (Gen. 14:18)</a:t>
            </a:r>
          </a:p>
          <a:p>
            <a:pPr lvl="1"/>
            <a:r>
              <a:rPr lang="en-US" sz="2200" dirty="0"/>
              <a:t>Even the Levitical priesthood paid tribute to him through Abram (Heb. 7:9-10)</a:t>
            </a:r>
          </a:p>
          <a:p>
            <a:pPr lvl="1"/>
            <a:r>
              <a:rPr lang="en-US" sz="2200" dirty="0"/>
              <a:t>Christ became our hope and a high priest forever through the order of Melchizedek (Heb. 6:19-20)</a:t>
            </a:r>
          </a:p>
        </p:txBody>
      </p:sp>
    </p:spTree>
    <p:extLst>
      <p:ext uri="{BB962C8B-B14F-4D97-AF65-F5344CB8AC3E}">
        <p14:creationId xmlns:p14="http://schemas.microsoft.com/office/powerpoint/2010/main" val="21882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A28A-E180-4BAE-9E6D-41A581E5D1CB}"/>
              </a:ext>
            </a:extLst>
          </p:cNvPr>
          <p:cNvSpPr>
            <a:spLocks noGrp="1"/>
          </p:cNvSpPr>
          <p:nvPr>
            <p:ph type="title"/>
          </p:nvPr>
        </p:nvSpPr>
        <p:spPr>
          <a:xfrm>
            <a:off x="1141413" y="609600"/>
            <a:ext cx="9905998" cy="740898"/>
          </a:xfrm>
        </p:spPr>
        <p:txBody>
          <a:bodyPr/>
          <a:lstStyle/>
          <a:p>
            <a:r>
              <a:rPr lang="en-US" dirty="0"/>
              <a:t>genesis</a:t>
            </a:r>
          </a:p>
        </p:txBody>
      </p:sp>
      <p:sp>
        <p:nvSpPr>
          <p:cNvPr id="3" name="Content Placeholder 2">
            <a:extLst>
              <a:ext uri="{FF2B5EF4-FFF2-40B4-BE49-F238E27FC236}">
                <a16:creationId xmlns:a16="http://schemas.microsoft.com/office/drawing/2014/main" id="{17209825-1387-4643-8EB7-E263262EDB16}"/>
              </a:ext>
            </a:extLst>
          </p:cNvPr>
          <p:cNvSpPr>
            <a:spLocks noGrp="1"/>
          </p:cNvSpPr>
          <p:nvPr>
            <p:ph idx="1"/>
          </p:nvPr>
        </p:nvSpPr>
        <p:spPr>
          <a:xfrm>
            <a:off x="1141413" y="1350498"/>
            <a:ext cx="9905998" cy="5507501"/>
          </a:xfrm>
        </p:spPr>
        <p:txBody>
          <a:bodyPr anchor="t">
            <a:normAutofit/>
          </a:bodyPr>
          <a:lstStyle/>
          <a:p>
            <a:r>
              <a:rPr lang="en-US" sz="2400" dirty="0"/>
              <a:t>Who was Abram’s first son?</a:t>
            </a:r>
          </a:p>
          <a:p>
            <a:pPr lvl="1"/>
            <a:r>
              <a:rPr lang="en-US" sz="2200" dirty="0"/>
              <a:t>Ishmael – Genesis 16:11</a:t>
            </a:r>
          </a:p>
          <a:p>
            <a:r>
              <a:rPr lang="en-US" sz="2400" dirty="0"/>
              <a:t>What covenant does God establish with Abraham that was to be kept throughout the generations of the descendants of Abraham?</a:t>
            </a:r>
          </a:p>
          <a:p>
            <a:pPr lvl="1"/>
            <a:r>
              <a:rPr lang="en-US" sz="2200" dirty="0"/>
              <a:t>Circumcision – Genesis 17:9-14</a:t>
            </a:r>
          </a:p>
          <a:p>
            <a:r>
              <a:rPr lang="en-US" sz="2400" dirty="0"/>
              <a:t>Was Ishmael the son of promise?</a:t>
            </a:r>
          </a:p>
          <a:p>
            <a:pPr lvl="1"/>
            <a:r>
              <a:rPr lang="en-US" sz="2200" dirty="0"/>
              <a:t>No (Gen. 17:18-20)</a:t>
            </a:r>
          </a:p>
          <a:p>
            <a:r>
              <a:rPr lang="en-US" sz="2400" dirty="0"/>
              <a:t>Who was the son of Promise?</a:t>
            </a:r>
          </a:p>
          <a:p>
            <a:pPr lvl="1"/>
            <a:r>
              <a:rPr lang="en-US" sz="2200" dirty="0"/>
              <a:t>Isaac (Gen. 17:21)</a:t>
            </a:r>
          </a:p>
          <a:p>
            <a:r>
              <a:rPr lang="en-US" sz="2400" dirty="0"/>
              <a:t>How old was Abraham when Isaac was born?</a:t>
            </a:r>
          </a:p>
          <a:p>
            <a:pPr lvl="1"/>
            <a:r>
              <a:rPr lang="en-US" sz="2200" dirty="0"/>
              <a:t>100 (Gen. 21:5)</a:t>
            </a:r>
          </a:p>
        </p:txBody>
      </p:sp>
    </p:spTree>
    <p:extLst>
      <p:ext uri="{BB962C8B-B14F-4D97-AF65-F5344CB8AC3E}">
        <p14:creationId xmlns:p14="http://schemas.microsoft.com/office/powerpoint/2010/main" val="412353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A28A-E180-4BAE-9E6D-41A581E5D1CB}"/>
              </a:ext>
            </a:extLst>
          </p:cNvPr>
          <p:cNvSpPr>
            <a:spLocks noGrp="1"/>
          </p:cNvSpPr>
          <p:nvPr>
            <p:ph type="title"/>
          </p:nvPr>
        </p:nvSpPr>
        <p:spPr>
          <a:xfrm>
            <a:off x="1141413" y="609600"/>
            <a:ext cx="9905998" cy="740898"/>
          </a:xfrm>
        </p:spPr>
        <p:txBody>
          <a:bodyPr/>
          <a:lstStyle/>
          <a:p>
            <a:r>
              <a:rPr lang="en-US" dirty="0"/>
              <a:t>genesis</a:t>
            </a:r>
          </a:p>
        </p:txBody>
      </p:sp>
      <p:sp>
        <p:nvSpPr>
          <p:cNvPr id="3" name="Content Placeholder 2">
            <a:extLst>
              <a:ext uri="{FF2B5EF4-FFF2-40B4-BE49-F238E27FC236}">
                <a16:creationId xmlns:a16="http://schemas.microsoft.com/office/drawing/2014/main" id="{17209825-1387-4643-8EB7-E263262EDB16}"/>
              </a:ext>
            </a:extLst>
          </p:cNvPr>
          <p:cNvSpPr>
            <a:spLocks noGrp="1"/>
          </p:cNvSpPr>
          <p:nvPr>
            <p:ph idx="1"/>
          </p:nvPr>
        </p:nvSpPr>
        <p:spPr>
          <a:xfrm>
            <a:off x="1141413" y="1350498"/>
            <a:ext cx="9905998" cy="5507501"/>
          </a:xfrm>
        </p:spPr>
        <p:txBody>
          <a:bodyPr anchor="t">
            <a:normAutofit/>
          </a:bodyPr>
          <a:lstStyle/>
          <a:p>
            <a:r>
              <a:rPr lang="en-US" sz="2400" dirty="0"/>
              <a:t>How does Abraham demonstrate his faith when God tells him to offer Isaac?</a:t>
            </a:r>
          </a:p>
          <a:p>
            <a:pPr lvl="1"/>
            <a:r>
              <a:rPr lang="en-US" sz="2200" dirty="0"/>
              <a:t>Abraham considered that God was able even to raise Isaac from the dead, from which, figuratively speaking, he did receive him back     (Heb. 11:17-19)</a:t>
            </a:r>
          </a:p>
          <a:p>
            <a:r>
              <a:rPr lang="en-US" sz="2400" dirty="0"/>
              <a:t>Who does Isaac marry?</a:t>
            </a:r>
          </a:p>
          <a:p>
            <a:pPr lvl="1"/>
            <a:r>
              <a:rPr lang="en-US" sz="2200" dirty="0"/>
              <a:t>Rebekah – Genesis 24:67</a:t>
            </a:r>
          </a:p>
          <a:p>
            <a:r>
              <a:rPr lang="en-US" sz="2400" dirty="0"/>
              <a:t>Who are the sons of Isaac and Rachel?</a:t>
            </a:r>
          </a:p>
          <a:p>
            <a:pPr lvl="1"/>
            <a:r>
              <a:rPr lang="en-US" sz="2200" dirty="0"/>
              <a:t>Esau and Jacob – Genesis 25:24-26</a:t>
            </a:r>
          </a:p>
          <a:p>
            <a:r>
              <a:rPr lang="en-US" sz="2400" dirty="0"/>
              <a:t>Who was the firstborn?</a:t>
            </a:r>
          </a:p>
          <a:p>
            <a:pPr lvl="1"/>
            <a:r>
              <a:rPr lang="en-US" sz="2200" dirty="0"/>
              <a:t>Esau – Genesis 25:25</a:t>
            </a:r>
          </a:p>
        </p:txBody>
      </p:sp>
    </p:spTree>
    <p:extLst>
      <p:ext uri="{BB962C8B-B14F-4D97-AF65-F5344CB8AC3E}">
        <p14:creationId xmlns:p14="http://schemas.microsoft.com/office/powerpoint/2010/main" val="94080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A28A-E180-4BAE-9E6D-41A581E5D1CB}"/>
              </a:ext>
            </a:extLst>
          </p:cNvPr>
          <p:cNvSpPr>
            <a:spLocks noGrp="1"/>
          </p:cNvSpPr>
          <p:nvPr>
            <p:ph type="title"/>
          </p:nvPr>
        </p:nvSpPr>
        <p:spPr>
          <a:xfrm>
            <a:off x="1141413" y="609600"/>
            <a:ext cx="9905998" cy="740898"/>
          </a:xfrm>
        </p:spPr>
        <p:txBody>
          <a:bodyPr/>
          <a:lstStyle/>
          <a:p>
            <a:r>
              <a:rPr lang="en-US" dirty="0"/>
              <a:t>genesis</a:t>
            </a:r>
          </a:p>
        </p:txBody>
      </p:sp>
      <p:sp>
        <p:nvSpPr>
          <p:cNvPr id="3" name="Content Placeholder 2">
            <a:extLst>
              <a:ext uri="{FF2B5EF4-FFF2-40B4-BE49-F238E27FC236}">
                <a16:creationId xmlns:a16="http://schemas.microsoft.com/office/drawing/2014/main" id="{17209825-1387-4643-8EB7-E263262EDB16}"/>
              </a:ext>
            </a:extLst>
          </p:cNvPr>
          <p:cNvSpPr>
            <a:spLocks noGrp="1"/>
          </p:cNvSpPr>
          <p:nvPr>
            <p:ph idx="1"/>
          </p:nvPr>
        </p:nvSpPr>
        <p:spPr>
          <a:xfrm>
            <a:off x="1141413" y="1350498"/>
            <a:ext cx="10144208" cy="5507501"/>
          </a:xfrm>
        </p:spPr>
        <p:txBody>
          <a:bodyPr anchor="t">
            <a:normAutofit/>
          </a:bodyPr>
          <a:lstStyle/>
          <a:p>
            <a:r>
              <a:rPr lang="en-US" sz="2400" dirty="0"/>
              <a:t>What does Esau do with his birthright?</a:t>
            </a:r>
          </a:p>
          <a:p>
            <a:pPr lvl="1"/>
            <a:r>
              <a:rPr lang="en-US" sz="2200" dirty="0"/>
              <a:t>Sold it for a bowl of stew (Gen. 25:29-34)</a:t>
            </a:r>
          </a:p>
          <a:p>
            <a:r>
              <a:rPr lang="en-US" sz="2400" dirty="0"/>
              <a:t>What promise is made to Isaac in Genesis 26:1-5?</a:t>
            </a:r>
          </a:p>
          <a:p>
            <a:pPr lvl="1"/>
            <a:r>
              <a:rPr lang="en-US" sz="2200" dirty="0"/>
              <a:t>The promise that was made to Abraham</a:t>
            </a:r>
          </a:p>
          <a:p>
            <a:pPr lvl="2"/>
            <a:r>
              <a:rPr lang="en-US" sz="2200" dirty="0"/>
              <a:t>Land – vs. 3</a:t>
            </a:r>
          </a:p>
          <a:p>
            <a:pPr lvl="2"/>
            <a:r>
              <a:rPr lang="en-US" sz="2200" dirty="0"/>
              <a:t>Offspring multiplied as stars of heaven – vs. 4</a:t>
            </a:r>
          </a:p>
          <a:p>
            <a:pPr lvl="2"/>
            <a:r>
              <a:rPr lang="en-US" sz="2200" dirty="0"/>
              <a:t>In your offspring all the nations of the earth shall be blessed – vs. 5</a:t>
            </a:r>
          </a:p>
          <a:p>
            <a:r>
              <a:rPr lang="en-US" sz="2400" dirty="0"/>
              <a:t>Isaac gives a blessing in Genesis 27.  Who does he bless?</a:t>
            </a:r>
          </a:p>
          <a:p>
            <a:pPr lvl="1"/>
            <a:r>
              <a:rPr lang="en-US" sz="2200" dirty="0"/>
              <a:t>Jacob</a:t>
            </a:r>
          </a:p>
          <a:p>
            <a:r>
              <a:rPr lang="en-US" sz="2400" dirty="0"/>
              <a:t>Why?</a:t>
            </a:r>
          </a:p>
          <a:p>
            <a:pPr lvl="1"/>
            <a:r>
              <a:rPr lang="en-US" sz="2200" dirty="0"/>
              <a:t>Jacob and Rebekah deceived Isaac to make him think he was blessing Esau</a:t>
            </a:r>
          </a:p>
        </p:txBody>
      </p:sp>
    </p:spTree>
    <p:extLst>
      <p:ext uri="{BB962C8B-B14F-4D97-AF65-F5344CB8AC3E}">
        <p14:creationId xmlns:p14="http://schemas.microsoft.com/office/powerpoint/2010/main" val="242534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A28A-E180-4BAE-9E6D-41A581E5D1CB}"/>
              </a:ext>
            </a:extLst>
          </p:cNvPr>
          <p:cNvSpPr>
            <a:spLocks noGrp="1"/>
          </p:cNvSpPr>
          <p:nvPr>
            <p:ph type="title"/>
          </p:nvPr>
        </p:nvSpPr>
        <p:spPr>
          <a:xfrm>
            <a:off x="1141413" y="609600"/>
            <a:ext cx="9905998" cy="740898"/>
          </a:xfrm>
        </p:spPr>
        <p:txBody>
          <a:bodyPr/>
          <a:lstStyle/>
          <a:p>
            <a:r>
              <a:rPr lang="en-US" dirty="0"/>
              <a:t>genesis</a:t>
            </a:r>
          </a:p>
        </p:txBody>
      </p:sp>
      <p:sp>
        <p:nvSpPr>
          <p:cNvPr id="3" name="Content Placeholder 2">
            <a:extLst>
              <a:ext uri="{FF2B5EF4-FFF2-40B4-BE49-F238E27FC236}">
                <a16:creationId xmlns:a16="http://schemas.microsoft.com/office/drawing/2014/main" id="{17209825-1387-4643-8EB7-E263262EDB16}"/>
              </a:ext>
            </a:extLst>
          </p:cNvPr>
          <p:cNvSpPr>
            <a:spLocks noGrp="1"/>
          </p:cNvSpPr>
          <p:nvPr>
            <p:ph idx="1"/>
          </p:nvPr>
        </p:nvSpPr>
        <p:spPr>
          <a:xfrm>
            <a:off x="1141413" y="1350498"/>
            <a:ext cx="9905998" cy="5507501"/>
          </a:xfrm>
        </p:spPr>
        <p:txBody>
          <a:bodyPr anchor="t">
            <a:normAutofit/>
          </a:bodyPr>
          <a:lstStyle/>
          <a:p>
            <a:r>
              <a:rPr lang="en-US" sz="2400" dirty="0"/>
              <a:t>Jacob dreams a dream in Genesis 28.  What does he see in the dream?</a:t>
            </a:r>
          </a:p>
          <a:p>
            <a:pPr lvl="1"/>
            <a:r>
              <a:rPr lang="en-US" sz="2200" dirty="0"/>
              <a:t>A ladder set up on the earth, and the top of it reached heaven.  And behold, the angles of God were ascending and descending on it! And the LORD stood above it.</a:t>
            </a:r>
          </a:p>
          <a:p>
            <a:r>
              <a:rPr lang="en-US" sz="2400" dirty="0"/>
              <a:t>What does God promise Jacob in the dream?</a:t>
            </a:r>
          </a:p>
          <a:p>
            <a:pPr lvl="1"/>
            <a:r>
              <a:rPr lang="en-US" sz="2200" dirty="0"/>
              <a:t>Land – vs. 13</a:t>
            </a:r>
          </a:p>
          <a:p>
            <a:pPr lvl="1"/>
            <a:r>
              <a:rPr lang="en-US" sz="2200" dirty="0"/>
              <a:t>Offspring like dust of the earth – 14</a:t>
            </a:r>
          </a:p>
          <a:p>
            <a:pPr lvl="1"/>
            <a:r>
              <a:rPr lang="en-US" sz="2200" dirty="0"/>
              <a:t>In you and your offspring shall all the families of the earth be blessed – vs. 14</a:t>
            </a:r>
          </a:p>
          <a:p>
            <a:r>
              <a:rPr lang="en-US" sz="2400" dirty="0"/>
              <a:t>Who does Jacob marry?</a:t>
            </a:r>
          </a:p>
          <a:p>
            <a:pPr lvl="1"/>
            <a:r>
              <a:rPr lang="en-US" sz="2200" dirty="0"/>
              <a:t>Leah and Rachel</a:t>
            </a:r>
          </a:p>
          <a:p>
            <a:endParaRPr lang="en-US" sz="2400" dirty="0"/>
          </a:p>
        </p:txBody>
      </p:sp>
    </p:spTree>
    <p:extLst>
      <p:ext uri="{BB962C8B-B14F-4D97-AF65-F5344CB8AC3E}">
        <p14:creationId xmlns:p14="http://schemas.microsoft.com/office/powerpoint/2010/main" val="28038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A28A-E180-4BAE-9E6D-41A581E5D1CB}"/>
              </a:ext>
            </a:extLst>
          </p:cNvPr>
          <p:cNvSpPr>
            <a:spLocks noGrp="1"/>
          </p:cNvSpPr>
          <p:nvPr>
            <p:ph type="title"/>
          </p:nvPr>
        </p:nvSpPr>
        <p:spPr>
          <a:xfrm>
            <a:off x="1141413" y="609600"/>
            <a:ext cx="9905998" cy="740898"/>
          </a:xfrm>
        </p:spPr>
        <p:txBody>
          <a:bodyPr/>
          <a:lstStyle/>
          <a:p>
            <a:r>
              <a:rPr lang="en-US" dirty="0"/>
              <a:t>genesis</a:t>
            </a:r>
          </a:p>
        </p:txBody>
      </p:sp>
      <p:sp>
        <p:nvSpPr>
          <p:cNvPr id="3" name="Content Placeholder 2">
            <a:extLst>
              <a:ext uri="{FF2B5EF4-FFF2-40B4-BE49-F238E27FC236}">
                <a16:creationId xmlns:a16="http://schemas.microsoft.com/office/drawing/2014/main" id="{17209825-1387-4643-8EB7-E263262EDB16}"/>
              </a:ext>
            </a:extLst>
          </p:cNvPr>
          <p:cNvSpPr>
            <a:spLocks noGrp="1"/>
          </p:cNvSpPr>
          <p:nvPr>
            <p:ph idx="1"/>
          </p:nvPr>
        </p:nvSpPr>
        <p:spPr>
          <a:xfrm>
            <a:off x="1141413" y="1350498"/>
            <a:ext cx="10601408" cy="5507501"/>
          </a:xfrm>
        </p:spPr>
        <p:txBody>
          <a:bodyPr numCol="2" anchor="t">
            <a:normAutofit/>
          </a:bodyPr>
          <a:lstStyle/>
          <a:p>
            <a:pPr>
              <a:spcBef>
                <a:spcPts val="0"/>
              </a:spcBef>
              <a:spcAft>
                <a:spcPts val="300"/>
              </a:spcAft>
            </a:pPr>
            <a:r>
              <a:rPr lang="en-US" sz="2400" dirty="0"/>
              <a:t>How many sons does Jacob have?</a:t>
            </a:r>
          </a:p>
          <a:p>
            <a:pPr lvl="1">
              <a:spcBef>
                <a:spcPts val="0"/>
              </a:spcBef>
              <a:spcAft>
                <a:spcPts val="300"/>
              </a:spcAft>
            </a:pPr>
            <a:r>
              <a:rPr lang="en-US" sz="2200" dirty="0"/>
              <a:t>12</a:t>
            </a:r>
          </a:p>
          <a:p>
            <a:pPr>
              <a:spcBef>
                <a:spcPts val="0"/>
              </a:spcBef>
              <a:spcAft>
                <a:spcPts val="300"/>
              </a:spcAft>
            </a:pPr>
            <a:r>
              <a:rPr lang="en-US" sz="2400" dirty="0"/>
              <a:t>Name the sons of Jacob</a:t>
            </a:r>
          </a:p>
          <a:p>
            <a:pPr lvl="1">
              <a:spcBef>
                <a:spcPts val="0"/>
              </a:spcBef>
              <a:spcAft>
                <a:spcPts val="300"/>
              </a:spcAft>
            </a:pPr>
            <a:r>
              <a:rPr lang="en-US" sz="2200" dirty="0"/>
              <a:t>Rueben</a:t>
            </a:r>
          </a:p>
          <a:p>
            <a:pPr lvl="1">
              <a:spcBef>
                <a:spcPts val="0"/>
              </a:spcBef>
              <a:spcAft>
                <a:spcPts val="300"/>
              </a:spcAft>
            </a:pPr>
            <a:r>
              <a:rPr lang="en-US" sz="2200" dirty="0"/>
              <a:t>Simeon</a:t>
            </a:r>
          </a:p>
          <a:p>
            <a:pPr lvl="1">
              <a:spcBef>
                <a:spcPts val="0"/>
              </a:spcBef>
              <a:spcAft>
                <a:spcPts val="300"/>
              </a:spcAft>
            </a:pPr>
            <a:r>
              <a:rPr lang="en-US" sz="2200" dirty="0"/>
              <a:t>Levi</a:t>
            </a:r>
          </a:p>
          <a:p>
            <a:pPr lvl="1">
              <a:spcBef>
                <a:spcPts val="0"/>
              </a:spcBef>
              <a:spcAft>
                <a:spcPts val="300"/>
              </a:spcAft>
            </a:pPr>
            <a:r>
              <a:rPr lang="en-US" sz="2200" dirty="0"/>
              <a:t>Judah</a:t>
            </a:r>
          </a:p>
          <a:p>
            <a:pPr lvl="1">
              <a:spcBef>
                <a:spcPts val="0"/>
              </a:spcBef>
              <a:spcAft>
                <a:spcPts val="300"/>
              </a:spcAft>
            </a:pPr>
            <a:r>
              <a:rPr lang="en-US" sz="2200" dirty="0"/>
              <a:t>Dan</a:t>
            </a:r>
          </a:p>
          <a:p>
            <a:pPr lvl="1">
              <a:spcBef>
                <a:spcPts val="0"/>
              </a:spcBef>
              <a:spcAft>
                <a:spcPts val="300"/>
              </a:spcAft>
            </a:pPr>
            <a:r>
              <a:rPr lang="en-US" sz="2200" dirty="0"/>
              <a:t>Naphtali</a:t>
            </a:r>
          </a:p>
          <a:p>
            <a:r>
              <a:rPr lang="en-US" sz="2400" dirty="0"/>
              <a:t>Where was Jacob living for the birth of 11 of his 12 sons?</a:t>
            </a:r>
          </a:p>
          <a:p>
            <a:pPr lvl="1"/>
            <a:r>
              <a:rPr lang="en-US" sz="2200" dirty="0" err="1"/>
              <a:t>Paddan-aram</a:t>
            </a:r>
            <a:endParaRPr lang="en-US" sz="2200" dirty="0"/>
          </a:p>
          <a:p>
            <a:pPr lvl="1">
              <a:spcBef>
                <a:spcPts val="0"/>
              </a:spcBef>
              <a:spcAft>
                <a:spcPts val="300"/>
              </a:spcAft>
            </a:pPr>
            <a:endParaRPr lang="en-US" sz="2200" dirty="0"/>
          </a:p>
          <a:p>
            <a:pPr lvl="1">
              <a:spcBef>
                <a:spcPts val="0"/>
              </a:spcBef>
              <a:spcAft>
                <a:spcPts val="300"/>
              </a:spcAft>
            </a:pPr>
            <a:endParaRPr lang="en-US" sz="2200" dirty="0"/>
          </a:p>
          <a:p>
            <a:pPr lvl="1">
              <a:spcBef>
                <a:spcPts val="0"/>
              </a:spcBef>
              <a:spcAft>
                <a:spcPts val="300"/>
              </a:spcAft>
            </a:pPr>
            <a:endParaRPr lang="en-US" sz="2200" dirty="0"/>
          </a:p>
          <a:p>
            <a:pPr lvl="1">
              <a:spcBef>
                <a:spcPts val="0"/>
              </a:spcBef>
              <a:spcAft>
                <a:spcPts val="300"/>
              </a:spcAft>
            </a:pPr>
            <a:endParaRPr lang="en-US" sz="2200" dirty="0"/>
          </a:p>
          <a:p>
            <a:pPr lvl="1">
              <a:spcBef>
                <a:spcPts val="0"/>
              </a:spcBef>
              <a:spcAft>
                <a:spcPts val="300"/>
              </a:spcAft>
            </a:pPr>
            <a:r>
              <a:rPr lang="en-US" sz="2200" dirty="0"/>
              <a:t>Gad</a:t>
            </a:r>
          </a:p>
          <a:p>
            <a:pPr lvl="1">
              <a:spcBef>
                <a:spcPts val="0"/>
              </a:spcBef>
              <a:spcAft>
                <a:spcPts val="300"/>
              </a:spcAft>
            </a:pPr>
            <a:r>
              <a:rPr lang="en-US" sz="2200" dirty="0"/>
              <a:t>Asher</a:t>
            </a:r>
          </a:p>
          <a:p>
            <a:pPr lvl="1">
              <a:spcBef>
                <a:spcPts val="0"/>
              </a:spcBef>
              <a:spcAft>
                <a:spcPts val="300"/>
              </a:spcAft>
            </a:pPr>
            <a:r>
              <a:rPr lang="en-US" sz="2200" dirty="0"/>
              <a:t>Issachar</a:t>
            </a:r>
          </a:p>
          <a:p>
            <a:pPr lvl="1">
              <a:spcBef>
                <a:spcPts val="0"/>
              </a:spcBef>
              <a:spcAft>
                <a:spcPts val="300"/>
              </a:spcAft>
            </a:pPr>
            <a:r>
              <a:rPr lang="en-US" sz="2200" dirty="0"/>
              <a:t>Zebulun</a:t>
            </a:r>
          </a:p>
          <a:p>
            <a:pPr lvl="1">
              <a:spcBef>
                <a:spcPts val="0"/>
              </a:spcBef>
              <a:spcAft>
                <a:spcPts val="300"/>
              </a:spcAft>
            </a:pPr>
            <a:r>
              <a:rPr lang="en-US" sz="2200" dirty="0"/>
              <a:t>Joseph</a:t>
            </a:r>
          </a:p>
          <a:p>
            <a:pPr lvl="1">
              <a:spcBef>
                <a:spcPts val="0"/>
              </a:spcBef>
              <a:spcAft>
                <a:spcPts val="300"/>
              </a:spcAft>
            </a:pPr>
            <a:r>
              <a:rPr lang="en-US" sz="2200" dirty="0"/>
              <a:t>Benjamin</a:t>
            </a:r>
          </a:p>
        </p:txBody>
      </p:sp>
    </p:spTree>
    <p:extLst>
      <p:ext uri="{BB962C8B-B14F-4D97-AF65-F5344CB8AC3E}">
        <p14:creationId xmlns:p14="http://schemas.microsoft.com/office/powerpoint/2010/main" val="63568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20" end="2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A28A-E180-4BAE-9E6D-41A581E5D1CB}"/>
              </a:ext>
            </a:extLst>
          </p:cNvPr>
          <p:cNvSpPr>
            <a:spLocks noGrp="1"/>
          </p:cNvSpPr>
          <p:nvPr>
            <p:ph type="title"/>
          </p:nvPr>
        </p:nvSpPr>
        <p:spPr>
          <a:xfrm>
            <a:off x="1141413" y="609600"/>
            <a:ext cx="9905998" cy="740898"/>
          </a:xfrm>
        </p:spPr>
        <p:txBody>
          <a:bodyPr/>
          <a:lstStyle/>
          <a:p>
            <a:r>
              <a:rPr lang="en-US" dirty="0"/>
              <a:t>genesis</a:t>
            </a:r>
          </a:p>
        </p:txBody>
      </p:sp>
      <p:sp>
        <p:nvSpPr>
          <p:cNvPr id="3" name="Content Placeholder 2">
            <a:extLst>
              <a:ext uri="{FF2B5EF4-FFF2-40B4-BE49-F238E27FC236}">
                <a16:creationId xmlns:a16="http://schemas.microsoft.com/office/drawing/2014/main" id="{17209825-1387-4643-8EB7-E263262EDB16}"/>
              </a:ext>
            </a:extLst>
          </p:cNvPr>
          <p:cNvSpPr>
            <a:spLocks noGrp="1"/>
          </p:cNvSpPr>
          <p:nvPr>
            <p:ph idx="1"/>
          </p:nvPr>
        </p:nvSpPr>
        <p:spPr>
          <a:xfrm>
            <a:off x="1141413" y="1350498"/>
            <a:ext cx="9905998" cy="5507501"/>
          </a:xfrm>
        </p:spPr>
        <p:txBody>
          <a:bodyPr anchor="t">
            <a:normAutofit/>
          </a:bodyPr>
          <a:lstStyle/>
          <a:p>
            <a:r>
              <a:rPr lang="en-US" sz="2400" dirty="0"/>
              <a:t>On the way back to land of Canaan, Jacob encounters a man and wrestles with him all night.  Jacob will not let go of the man until he receives a blessing from the man.  What blessing is he given?</a:t>
            </a:r>
          </a:p>
          <a:p>
            <a:pPr lvl="1"/>
            <a:r>
              <a:rPr lang="en-US" sz="2200" dirty="0"/>
              <a:t>He is named Israel – Genesis 32:24-32</a:t>
            </a:r>
          </a:p>
          <a:p>
            <a:r>
              <a:rPr lang="en-US" sz="2400" dirty="0"/>
              <a:t>In Genesis 35, God tells Jacob to go to Bethel.  There God states his name is Israel and confirms the promises</a:t>
            </a:r>
          </a:p>
          <a:p>
            <a:pPr lvl="1"/>
            <a:r>
              <a:rPr lang="en-US" sz="2200" dirty="0"/>
              <a:t>Land – Gen. 35:32</a:t>
            </a:r>
          </a:p>
          <a:p>
            <a:pPr lvl="1"/>
            <a:r>
              <a:rPr lang="en-US" sz="2200" dirty="0"/>
              <a:t>A nation and company of nations from him – Gen. 35:11</a:t>
            </a:r>
          </a:p>
          <a:p>
            <a:pPr lvl="1"/>
            <a:r>
              <a:rPr lang="en-US" sz="2200" dirty="0"/>
              <a:t>Also notes kings shall come from him – Gen. 35:11</a:t>
            </a:r>
          </a:p>
          <a:p>
            <a:r>
              <a:rPr lang="en-US" sz="2400" dirty="0"/>
              <a:t>Who did Jacob love most of his sons?</a:t>
            </a:r>
          </a:p>
          <a:p>
            <a:pPr lvl="1"/>
            <a:r>
              <a:rPr lang="en-US" sz="2200" dirty="0"/>
              <a:t>Joseph – Gen. 37:3</a:t>
            </a:r>
          </a:p>
        </p:txBody>
      </p:sp>
    </p:spTree>
    <p:extLst>
      <p:ext uri="{BB962C8B-B14F-4D97-AF65-F5344CB8AC3E}">
        <p14:creationId xmlns:p14="http://schemas.microsoft.com/office/powerpoint/2010/main" val="425061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A28A-E180-4BAE-9E6D-41A581E5D1CB}"/>
              </a:ext>
            </a:extLst>
          </p:cNvPr>
          <p:cNvSpPr>
            <a:spLocks noGrp="1"/>
          </p:cNvSpPr>
          <p:nvPr>
            <p:ph type="title"/>
          </p:nvPr>
        </p:nvSpPr>
        <p:spPr>
          <a:xfrm>
            <a:off x="1141413" y="609600"/>
            <a:ext cx="9905998" cy="740898"/>
          </a:xfrm>
        </p:spPr>
        <p:txBody>
          <a:bodyPr/>
          <a:lstStyle/>
          <a:p>
            <a:r>
              <a:rPr lang="en-US" dirty="0"/>
              <a:t>genesis</a:t>
            </a:r>
          </a:p>
        </p:txBody>
      </p:sp>
      <p:sp>
        <p:nvSpPr>
          <p:cNvPr id="3" name="Content Placeholder 2">
            <a:extLst>
              <a:ext uri="{FF2B5EF4-FFF2-40B4-BE49-F238E27FC236}">
                <a16:creationId xmlns:a16="http://schemas.microsoft.com/office/drawing/2014/main" id="{17209825-1387-4643-8EB7-E263262EDB16}"/>
              </a:ext>
            </a:extLst>
          </p:cNvPr>
          <p:cNvSpPr>
            <a:spLocks noGrp="1"/>
          </p:cNvSpPr>
          <p:nvPr>
            <p:ph idx="1"/>
          </p:nvPr>
        </p:nvSpPr>
        <p:spPr>
          <a:xfrm>
            <a:off x="1141413" y="1350499"/>
            <a:ext cx="9905998" cy="5122490"/>
          </a:xfrm>
        </p:spPr>
        <p:txBody>
          <a:bodyPr anchor="t">
            <a:normAutofit/>
          </a:bodyPr>
          <a:lstStyle/>
          <a:p>
            <a:r>
              <a:rPr lang="en-US" sz="2600" dirty="0"/>
              <a:t>The book of genesis is grouped with four other books, what are the Books?  And what is this group of books called?</a:t>
            </a:r>
          </a:p>
          <a:p>
            <a:pPr lvl="1"/>
            <a:r>
              <a:rPr lang="en-US" sz="2200" dirty="0"/>
              <a:t>Exodus, Leviticus, numbers, and Deuteronomy</a:t>
            </a:r>
          </a:p>
          <a:p>
            <a:pPr lvl="1"/>
            <a:r>
              <a:rPr lang="en-US" sz="2200" dirty="0"/>
              <a:t>Pentateuch, law, or </a:t>
            </a:r>
            <a:r>
              <a:rPr lang="en-US" sz="2200" dirty="0" err="1"/>
              <a:t>torah</a:t>
            </a:r>
            <a:endParaRPr lang="en-US" sz="2200" dirty="0"/>
          </a:p>
          <a:p>
            <a:r>
              <a:rPr lang="en-US" sz="2400" dirty="0"/>
              <a:t>How many years are covered in genesis?</a:t>
            </a:r>
          </a:p>
          <a:p>
            <a:pPr lvl="1"/>
            <a:r>
              <a:rPr lang="en-US" sz="2200" dirty="0"/>
              <a:t>2400</a:t>
            </a:r>
          </a:p>
          <a:p>
            <a:pPr lvl="1"/>
            <a:r>
              <a:rPr lang="en-US" sz="2200" dirty="0"/>
              <a:t>2000 years in first eleven chapters</a:t>
            </a:r>
          </a:p>
          <a:p>
            <a:r>
              <a:rPr lang="en-US" sz="2400" dirty="0"/>
              <a:t>What is the theme of genesis?</a:t>
            </a:r>
          </a:p>
          <a:p>
            <a:pPr lvl="1"/>
            <a:r>
              <a:rPr lang="en-US" sz="2200" dirty="0"/>
              <a:t>Beginnings</a:t>
            </a:r>
          </a:p>
          <a:p>
            <a:pPr lvl="2"/>
            <a:r>
              <a:rPr lang="en-US" sz="2000" dirty="0"/>
              <a:t>Examples: creation itself, time, life, man, sin, god’s promises, god’s people</a:t>
            </a:r>
          </a:p>
        </p:txBody>
      </p:sp>
    </p:spTree>
    <p:extLst>
      <p:ext uri="{BB962C8B-B14F-4D97-AF65-F5344CB8AC3E}">
        <p14:creationId xmlns:p14="http://schemas.microsoft.com/office/powerpoint/2010/main" val="86234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A28A-E180-4BAE-9E6D-41A581E5D1CB}"/>
              </a:ext>
            </a:extLst>
          </p:cNvPr>
          <p:cNvSpPr>
            <a:spLocks noGrp="1"/>
          </p:cNvSpPr>
          <p:nvPr>
            <p:ph type="title"/>
          </p:nvPr>
        </p:nvSpPr>
        <p:spPr>
          <a:xfrm>
            <a:off x="1141413" y="609600"/>
            <a:ext cx="9905998" cy="740898"/>
          </a:xfrm>
        </p:spPr>
        <p:txBody>
          <a:bodyPr/>
          <a:lstStyle/>
          <a:p>
            <a:r>
              <a:rPr lang="en-US" dirty="0"/>
              <a:t>genesis</a:t>
            </a:r>
          </a:p>
        </p:txBody>
      </p:sp>
      <p:sp>
        <p:nvSpPr>
          <p:cNvPr id="3" name="Content Placeholder 2">
            <a:extLst>
              <a:ext uri="{FF2B5EF4-FFF2-40B4-BE49-F238E27FC236}">
                <a16:creationId xmlns:a16="http://schemas.microsoft.com/office/drawing/2014/main" id="{17209825-1387-4643-8EB7-E263262EDB16}"/>
              </a:ext>
            </a:extLst>
          </p:cNvPr>
          <p:cNvSpPr>
            <a:spLocks noGrp="1"/>
          </p:cNvSpPr>
          <p:nvPr>
            <p:ph idx="1"/>
          </p:nvPr>
        </p:nvSpPr>
        <p:spPr>
          <a:xfrm>
            <a:off x="1141413" y="1350498"/>
            <a:ext cx="9905998" cy="5507501"/>
          </a:xfrm>
        </p:spPr>
        <p:txBody>
          <a:bodyPr anchor="t">
            <a:normAutofit/>
          </a:bodyPr>
          <a:lstStyle/>
          <a:p>
            <a:r>
              <a:rPr lang="en-US" sz="2400" dirty="0"/>
              <a:t>What did Joseph’s brothers think of him?</a:t>
            </a:r>
          </a:p>
          <a:p>
            <a:pPr lvl="1"/>
            <a:r>
              <a:rPr lang="en-US" sz="2200" dirty="0"/>
              <a:t>Hated him – Gen. 37:4</a:t>
            </a:r>
          </a:p>
          <a:p>
            <a:r>
              <a:rPr lang="en-US" sz="2400" dirty="0"/>
              <a:t>Joseph dreams two dreams that indicate he will reign over his family.  After this, what happens to Joseph?</a:t>
            </a:r>
          </a:p>
          <a:p>
            <a:pPr lvl="1"/>
            <a:r>
              <a:rPr lang="en-US" sz="2200" dirty="0"/>
              <a:t>Joseph’s brothers throw him in a pit with the plan to kill him but instead sell him to a band of Ishmaelites in turn sell him a slave in Egypt.  The brothers in turn lie to father telling him that he has been killed by a wild animal using Joseph’s bloodied robe of many colors as proof. – Genesis 37:12-36</a:t>
            </a:r>
          </a:p>
          <a:p>
            <a:pPr lvl="1"/>
            <a:r>
              <a:rPr lang="en-US" sz="2200" dirty="0"/>
              <a:t>He works for Potiphar and prospers until he is thrown in prison from the lies of Potiphar’s wife – Genesis 39</a:t>
            </a:r>
          </a:p>
          <a:p>
            <a:pPr lvl="1"/>
            <a:r>
              <a:rPr lang="en-US" sz="2200" dirty="0"/>
              <a:t>As a prisoner, he manages the prison and interprets the dreams of Pharoah’s cupbearer and baker – Genesis 40</a:t>
            </a:r>
          </a:p>
        </p:txBody>
      </p:sp>
    </p:spTree>
    <p:extLst>
      <p:ext uri="{BB962C8B-B14F-4D97-AF65-F5344CB8AC3E}">
        <p14:creationId xmlns:p14="http://schemas.microsoft.com/office/powerpoint/2010/main" val="266112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A28A-E180-4BAE-9E6D-41A581E5D1CB}"/>
              </a:ext>
            </a:extLst>
          </p:cNvPr>
          <p:cNvSpPr>
            <a:spLocks noGrp="1"/>
          </p:cNvSpPr>
          <p:nvPr>
            <p:ph type="title"/>
          </p:nvPr>
        </p:nvSpPr>
        <p:spPr>
          <a:xfrm>
            <a:off x="1141413" y="609600"/>
            <a:ext cx="9905998" cy="740898"/>
          </a:xfrm>
        </p:spPr>
        <p:txBody>
          <a:bodyPr/>
          <a:lstStyle/>
          <a:p>
            <a:r>
              <a:rPr lang="en-US" dirty="0"/>
              <a:t>genesis</a:t>
            </a:r>
          </a:p>
        </p:txBody>
      </p:sp>
      <p:sp>
        <p:nvSpPr>
          <p:cNvPr id="3" name="Content Placeholder 2">
            <a:extLst>
              <a:ext uri="{FF2B5EF4-FFF2-40B4-BE49-F238E27FC236}">
                <a16:creationId xmlns:a16="http://schemas.microsoft.com/office/drawing/2014/main" id="{17209825-1387-4643-8EB7-E263262EDB16}"/>
              </a:ext>
            </a:extLst>
          </p:cNvPr>
          <p:cNvSpPr>
            <a:spLocks noGrp="1"/>
          </p:cNvSpPr>
          <p:nvPr>
            <p:ph idx="1"/>
          </p:nvPr>
        </p:nvSpPr>
        <p:spPr>
          <a:xfrm>
            <a:off x="1141413" y="1350498"/>
            <a:ext cx="9905998" cy="5507501"/>
          </a:xfrm>
        </p:spPr>
        <p:txBody>
          <a:bodyPr anchor="t">
            <a:normAutofit/>
          </a:bodyPr>
          <a:lstStyle/>
          <a:p>
            <a:r>
              <a:rPr lang="en-US" sz="2400" dirty="0"/>
              <a:t>What does Joseph do to enable himself to be made 2</a:t>
            </a:r>
            <a:r>
              <a:rPr lang="en-US" sz="2400" baseline="30000" dirty="0"/>
              <a:t>nd</a:t>
            </a:r>
            <a:r>
              <a:rPr lang="en-US" sz="2400" dirty="0"/>
              <a:t> in command in Egypt?</a:t>
            </a:r>
          </a:p>
          <a:p>
            <a:pPr lvl="1"/>
            <a:r>
              <a:rPr lang="en-US" sz="2200" dirty="0"/>
              <a:t>While giving God the credit, he interpreted the dreams of Pharoah &amp; offered advice to Pharoah on what he should do about the interpretation – Genesis 41</a:t>
            </a:r>
          </a:p>
          <a:p>
            <a:r>
              <a:rPr lang="en-US" sz="2400" dirty="0"/>
              <a:t>How does Joseph save his family?</a:t>
            </a:r>
          </a:p>
          <a:p>
            <a:pPr lvl="1"/>
            <a:r>
              <a:rPr lang="en-US" sz="2200" dirty="0"/>
              <a:t>After testing his brothers when they come to buy food, he reveals himself to them.  He then brings them to Egypt and they live in the land of Goshen. (Gen. 42-47)</a:t>
            </a:r>
          </a:p>
          <a:p>
            <a:r>
              <a:rPr lang="en-US" sz="2400" dirty="0"/>
              <a:t>Near the end of his life, Jacob blesses his sons.  Who is told “the scepter shall not depart from”?</a:t>
            </a:r>
          </a:p>
          <a:p>
            <a:pPr lvl="1"/>
            <a:r>
              <a:rPr lang="en-US" sz="2200" dirty="0"/>
              <a:t>Judah – Genesis 49:10</a:t>
            </a:r>
          </a:p>
        </p:txBody>
      </p:sp>
    </p:spTree>
    <p:extLst>
      <p:ext uri="{BB962C8B-B14F-4D97-AF65-F5344CB8AC3E}">
        <p14:creationId xmlns:p14="http://schemas.microsoft.com/office/powerpoint/2010/main" val="114835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A28A-E180-4BAE-9E6D-41A581E5D1CB}"/>
              </a:ext>
            </a:extLst>
          </p:cNvPr>
          <p:cNvSpPr>
            <a:spLocks noGrp="1"/>
          </p:cNvSpPr>
          <p:nvPr>
            <p:ph type="title"/>
          </p:nvPr>
        </p:nvSpPr>
        <p:spPr>
          <a:xfrm>
            <a:off x="1141413" y="609600"/>
            <a:ext cx="9905998" cy="740898"/>
          </a:xfrm>
        </p:spPr>
        <p:txBody>
          <a:bodyPr/>
          <a:lstStyle/>
          <a:p>
            <a:r>
              <a:rPr lang="en-US" dirty="0"/>
              <a:t>Exodus</a:t>
            </a:r>
          </a:p>
        </p:txBody>
      </p:sp>
      <p:sp>
        <p:nvSpPr>
          <p:cNvPr id="3" name="Content Placeholder 2">
            <a:extLst>
              <a:ext uri="{FF2B5EF4-FFF2-40B4-BE49-F238E27FC236}">
                <a16:creationId xmlns:a16="http://schemas.microsoft.com/office/drawing/2014/main" id="{17209825-1387-4643-8EB7-E263262EDB16}"/>
              </a:ext>
            </a:extLst>
          </p:cNvPr>
          <p:cNvSpPr>
            <a:spLocks noGrp="1"/>
          </p:cNvSpPr>
          <p:nvPr>
            <p:ph idx="1"/>
          </p:nvPr>
        </p:nvSpPr>
        <p:spPr>
          <a:xfrm>
            <a:off x="1141413" y="1350498"/>
            <a:ext cx="9905998" cy="5507501"/>
          </a:xfrm>
        </p:spPr>
        <p:txBody>
          <a:bodyPr anchor="t">
            <a:normAutofit/>
          </a:bodyPr>
          <a:lstStyle/>
          <a:p>
            <a:r>
              <a:rPr lang="en-US" sz="2400" dirty="0"/>
              <a:t>A brief outline of the book of Exodus</a:t>
            </a:r>
          </a:p>
          <a:p>
            <a:pPr lvl="1"/>
            <a:r>
              <a:rPr lang="en-US" sz="2200" dirty="0"/>
              <a:t>Bondage and delivery – Exodus 1-18</a:t>
            </a:r>
          </a:p>
          <a:p>
            <a:pPr lvl="1"/>
            <a:r>
              <a:rPr lang="en-US" sz="2200" dirty="0"/>
              <a:t>The Law of God delivered – Exodus 19-40</a:t>
            </a:r>
          </a:p>
          <a:p>
            <a:r>
              <a:rPr lang="en-US" sz="2400" dirty="0"/>
              <a:t>Over 300 years have passed between the close of Genesis and the birth of Moses in Exodus</a:t>
            </a:r>
            <a:endParaRPr lang="en-US" sz="2200" dirty="0"/>
          </a:p>
        </p:txBody>
      </p:sp>
    </p:spTree>
    <p:extLst>
      <p:ext uri="{BB962C8B-B14F-4D97-AF65-F5344CB8AC3E}">
        <p14:creationId xmlns:p14="http://schemas.microsoft.com/office/powerpoint/2010/main" val="405320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A28A-E180-4BAE-9E6D-41A581E5D1CB}"/>
              </a:ext>
            </a:extLst>
          </p:cNvPr>
          <p:cNvSpPr>
            <a:spLocks noGrp="1"/>
          </p:cNvSpPr>
          <p:nvPr>
            <p:ph type="title"/>
          </p:nvPr>
        </p:nvSpPr>
        <p:spPr>
          <a:xfrm>
            <a:off x="1141413" y="609600"/>
            <a:ext cx="9905998" cy="740898"/>
          </a:xfrm>
        </p:spPr>
        <p:txBody>
          <a:bodyPr/>
          <a:lstStyle/>
          <a:p>
            <a:r>
              <a:rPr lang="en-US" dirty="0"/>
              <a:t>Exodus</a:t>
            </a:r>
          </a:p>
        </p:txBody>
      </p:sp>
      <p:sp>
        <p:nvSpPr>
          <p:cNvPr id="3" name="Content Placeholder 2">
            <a:extLst>
              <a:ext uri="{FF2B5EF4-FFF2-40B4-BE49-F238E27FC236}">
                <a16:creationId xmlns:a16="http://schemas.microsoft.com/office/drawing/2014/main" id="{17209825-1387-4643-8EB7-E263262EDB16}"/>
              </a:ext>
            </a:extLst>
          </p:cNvPr>
          <p:cNvSpPr>
            <a:spLocks noGrp="1"/>
          </p:cNvSpPr>
          <p:nvPr>
            <p:ph idx="1"/>
          </p:nvPr>
        </p:nvSpPr>
        <p:spPr>
          <a:xfrm>
            <a:off x="1141413" y="1350498"/>
            <a:ext cx="9905998" cy="5507501"/>
          </a:xfrm>
        </p:spPr>
        <p:txBody>
          <a:bodyPr anchor="t">
            <a:normAutofit/>
          </a:bodyPr>
          <a:lstStyle/>
          <a:p>
            <a:r>
              <a:rPr lang="en-US" sz="2400" dirty="0"/>
              <a:t>How many of Jacob and his family were in Egypt?</a:t>
            </a:r>
          </a:p>
          <a:p>
            <a:pPr lvl="1"/>
            <a:r>
              <a:rPr lang="en-US" sz="2200" dirty="0"/>
              <a:t>70 – Genesis 1:5</a:t>
            </a:r>
          </a:p>
          <a:p>
            <a:r>
              <a:rPr lang="en-US" sz="2400" dirty="0"/>
              <a:t>What is said of the people of Israel in Exodus 1:7?</a:t>
            </a:r>
          </a:p>
          <a:p>
            <a:pPr lvl="1"/>
            <a:r>
              <a:rPr lang="en-US" sz="2200" dirty="0"/>
              <a:t>They were fruitful and increased greatly; they multiplied and grew exceedingly strong, so that the land was filled with them.</a:t>
            </a:r>
          </a:p>
          <a:p>
            <a:r>
              <a:rPr lang="en-US" sz="2400" dirty="0"/>
              <a:t>What is stated regarding the king of Egypt in Exodus 1:8-11?</a:t>
            </a:r>
          </a:p>
          <a:p>
            <a:pPr lvl="1"/>
            <a:r>
              <a:rPr lang="en-US" sz="2200" dirty="0"/>
              <a:t>He did not know Joseph</a:t>
            </a:r>
          </a:p>
          <a:p>
            <a:pPr lvl="1"/>
            <a:r>
              <a:rPr lang="en-US" sz="2200" dirty="0"/>
              <a:t>He enslaved the Israelites lest they join Egypt’s enemies and fight against Egypt</a:t>
            </a:r>
          </a:p>
          <a:p>
            <a:r>
              <a:rPr lang="en-US" sz="2400" dirty="0"/>
              <a:t>Israel continued to multiply so the king decrees that all Hebrew males that were born were to be killed.  Who is saved from this?</a:t>
            </a:r>
          </a:p>
          <a:p>
            <a:pPr lvl="1"/>
            <a:r>
              <a:rPr lang="en-US" sz="2200" dirty="0"/>
              <a:t>Moses – Ex. 1:15-2:10</a:t>
            </a:r>
          </a:p>
        </p:txBody>
      </p:sp>
    </p:spTree>
    <p:extLst>
      <p:ext uri="{BB962C8B-B14F-4D97-AF65-F5344CB8AC3E}">
        <p14:creationId xmlns:p14="http://schemas.microsoft.com/office/powerpoint/2010/main" val="2349285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A28A-E180-4BAE-9E6D-41A581E5D1CB}"/>
              </a:ext>
            </a:extLst>
          </p:cNvPr>
          <p:cNvSpPr>
            <a:spLocks noGrp="1"/>
          </p:cNvSpPr>
          <p:nvPr>
            <p:ph type="title"/>
          </p:nvPr>
        </p:nvSpPr>
        <p:spPr>
          <a:xfrm>
            <a:off x="1141413" y="609600"/>
            <a:ext cx="9905998" cy="740898"/>
          </a:xfrm>
        </p:spPr>
        <p:txBody>
          <a:bodyPr/>
          <a:lstStyle/>
          <a:p>
            <a:r>
              <a:rPr lang="en-US" dirty="0"/>
              <a:t>exodus</a:t>
            </a:r>
          </a:p>
        </p:txBody>
      </p:sp>
      <p:sp>
        <p:nvSpPr>
          <p:cNvPr id="3" name="Content Placeholder 2">
            <a:extLst>
              <a:ext uri="{FF2B5EF4-FFF2-40B4-BE49-F238E27FC236}">
                <a16:creationId xmlns:a16="http://schemas.microsoft.com/office/drawing/2014/main" id="{17209825-1387-4643-8EB7-E263262EDB16}"/>
              </a:ext>
            </a:extLst>
          </p:cNvPr>
          <p:cNvSpPr>
            <a:spLocks noGrp="1"/>
          </p:cNvSpPr>
          <p:nvPr>
            <p:ph idx="1"/>
          </p:nvPr>
        </p:nvSpPr>
        <p:spPr>
          <a:xfrm>
            <a:off x="1141413" y="1350498"/>
            <a:ext cx="9905998" cy="5507501"/>
          </a:xfrm>
        </p:spPr>
        <p:txBody>
          <a:bodyPr anchor="t">
            <a:normAutofit/>
          </a:bodyPr>
          <a:lstStyle/>
          <a:p>
            <a:pPr>
              <a:spcBef>
                <a:spcPts val="0"/>
              </a:spcBef>
            </a:pPr>
            <a:r>
              <a:rPr lang="en-US" sz="2400" dirty="0"/>
              <a:t>Why does Moses go to Midian?</a:t>
            </a:r>
          </a:p>
          <a:p>
            <a:pPr lvl="1">
              <a:spcBef>
                <a:spcPts val="0"/>
              </a:spcBef>
            </a:pPr>
            <a:r>
              <a:rPr lang="en-US" sz="2200" dirty="0"/>
              <a:t>Pharoah heard that Moses had killed an Egyptian and Moses fled –  Exodus 2:11-15</a:t>
            </a:r>
          </a:p>
          <a:p>
            <a:pPr>
              <a:spcBef>
                <a:spcPts val="0"/>
              </a:spcBef>
            </a:pPr>
            <a:r>
              <a:rPr lang="en-US" sz="2400" dirty="0"/>
              <a:t>While Moses is in Midian, God hears the groaning of the Israelites because of their slavery.  He selects Moses to be the one to bring the people of out Egypt.  How does he appear to Moses to tell him this?</a:t>
            </a:r>
          </a:p>
          <a:p>
            <a:pPr lvl="1">
              <a:spcBef>
                <a:spcPts val="0"/>
              </a:spcBef>
            </a:pPr>
            <a:r>
              <a:rPr lang="en-US" sz="2200" dirty="0"/>
              <a:t>Through the angel of the LORD in a flame of fire in the midst of a bush – Ex. 3:2</a:t>
            </a:r>
          </a:p>
          <a:p>
            <a:pPr>
              <a:spcBef>
                <a:spcPts val="0"/>
              </a:spcBef>
            </a:pPr>
            <a:r>
              <a:rPr lang="en-US" sz="2400" dirty="0"/>
              <a:t>What does God answer when Moses asks how he should answer when he tells the people that the God of your fathers has sent me to you and the ask, ‘What is his name?’?</a:t>
            </a:r>
          </a:p>
          <a:p>
            <a:pPr lvl="1">
              <a:spcBef>
                <a:spcPts val="0"/>
              </a:spcBef>
            </a:pPr>
            <a:r>
              <a:rPr lang="en-US" sz="2200" dirty="0"/>
              <a:t>I AM has sent me to you.</a:t>
            </a:r>
          </a:p>
          <a:p>
            <a:pPr lvl="1"/>
            <a:endParaRPr lang="en-US" sz="2200" dirty="0"/>
          </a:p>
        </p:txBody>
      </p:sp>
    </p:spTree>
    <p:extLst>
      <p:ext uri="{BB962C8B-B14F-4D97-AF65-F5344CB8AC3E}">
        <p14:creationId xmlns:p14="http://schemas.microsoft.com/office/powerpoint/2010/main" val="153385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A28A-E180-4BAE-9E6D-41A581E5D1CB}"/>
              </a:ext>
            </a:extLst>
          </p:cNvPr>
          <p:cNvSpPr>
            <a:spLocks noGrp="1"/>
          </p:cNvSpPr>
          <p:nvPr>
            <p:ph type="title"/>
          </p:nvPr>
        </p:nvSpPr>
        <p:spPr>
          <a:xfrm>
            <a:off x="1141413" y="609600"/>
            <a:ext cx="9905998" cy="740898"/>
          </a:xfrm>
        </p:spPr>
        <p:txBody>
          <a:bodyPr/>
          <a:lstStyle/>
          <a:p>
            <a:r>
              <a:rPr lang="en-US" dirty="0"/>
              <a:t>exodus</a:t>
            </a:r>
          </a:p>
        </p:txBody>
      </p:sp>
      <p:sp>
        <p:nvSpPr>
          <p:cNvPr id="3" name="Content Placeholder 2">
            <a:extLst>
              <a:ext uri="{FF2B5EF4-FFF2-40B4-BE49-F238E27FC236}">
                <a16:creationId xmlns:a16="http://schemas.microsoft.com/office/drawing/2014/main" id="{17209825-1387-4643-8EB7-E263262EDB16}"/>
              </a:ext>
            </a:extLst>
          </p:cNvPr>
          <p:cNvSpPr>
            <a:spLocks noGrp="1"/>
          </p:cNvSpPr>
          <p:nvPr>
            <p:ph idx="1"/>
          </p:nvPr>
        </p:nvSpPr>
        <p:spPr>
          <a:xfrm>
            <a:off x="1141413" y="1350498"/>
            <a:ext cx="9905998" cy="5507501"/>
          </a:xfrm>
        </p:spPr>
        <p:txBody>
          <a:bodyPr anchor="t">
            <a:normAutofit/>
          </a:bodyPr>
          <a:lstStyle/>
          <a:p>
            <a:r>
              <a:rPr lang="en-US" sz="2400" dirty="0"/>
              <a:t>How did God describe the Pharoah’s willingness to let the people go?</a:t>
            </a:r>
          </a:p>
          <a:p>
            <a:pPr lvl="1"/>
            <a:r>
              <a:rPr lang="en-US" sz="2200" dirty="0"/>
              <a:t>He will not let the people go unless compelled with a mighty hand –  Ex. 3:19 </a:t>
            </a:r>
          </a:p>
          <a:p>
            <a:r>
              <a:rPr lang="en-US" sz="2400" dirty="0"/>
              <a:t>Who goes with Moses to Egypt?</a:t>
            </a:r>
          </a:p>
          <a:p>
            <a:pPr lvl="1"/>
            <a:r>
              <a:rPr lang="en-US" sz="2200" dirty="0"/>
              <a:t>Aaron – Ex. 4: 14</a:t>
            </a:r>
          </a:p>
          <a:p>
            <a:r>
              <a:rPr lang="en-US" sz="2400" dirty="0"/>
              <a:t>What role would Aaron fill?</a:t>
            </a:r>
          </a:p>
          <a:p>
            <a:pPr lvl="1"/>
            <a:r>
              <a:rPr lang="en-US" sz="2200" dirty="0"/>
              <a:t>Prophet for Moses (Ex. 7:1)</a:t>
            </a:r>
          </a:p>
          <a:p>
            <a:r>
              <a:rPr lang="en-US" sz="2400" dirty="0"/>
              <a:t>After Moses asks Pharoah for him to let the people go, what is Pharoah’s response?</a:t>
            </a:r>
          </a:p>
          <a:p>
            <a:pPr lvl="1"/>
            <a:r>
              <a:rPr lang="en-US" sz="2200" dirty="0"/>
              <a:t>He asked who LORD that I should obey his voice and made the tasks harder for the Israelites – Ex. 5:1-14</a:t>
            </a:r>
          </a:p>
        </p:txBody>
      </p:sp>
    </p:spTree>
    <p:extLst>
      <p:ext uri="{BB962C8B-B14F-4D97-AF65-F5344CB8AC3E}">
        <p14:creationId xmlns:p14="http://schemas.microsoft.com/office/powerpoint/2010/main" val="4257322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A28A-E180-4BAE-9E6D-41A581E5D1CB}"/>
              </a:ext>
            </a:extLst>
          </p:cNvPr>
          <p:cNvSpPr>
            <a:spLocks noGrp="1"/>
          </p:cNvSpPr>
          <p:nvPr>
            <p:ph type="title"/>
          </p:nvPr>
        </p:nvSpPr>
        <p:spPr>
          <a:xfrm>
            <a:off x="1141413" y="609600"/>
            <a:ext cx="9905998" cy="740898"/>
          </a:xfrm>
        </p:spPr>
        <p:txBody>
          <a:bodyPr/>
          <a:lstStyle/>
          <a:p>
            <a:r>
              <a:rPr lang="en-US" dirty="0"/>
              <a:t>exodus</a:t>
            </a:r>
          </a:p>
        </p:txBody>
      </p:sp>
      <p:sp>
        <p:nvSpPr>
          <p:cNvPr id="3" name="Content Placeholder 2">
            <a:extLst>
              <a:ext uri="{FF2B5EF4-FFF2-40B4-BE49-F238E27FC236}">
                <a16:creationId xmlns:a16="http://schemas.microsoft.com/office/drawing/2014/main" id="{17209825-1387-4643-8EB7-E263262EDB16}"/>
              </a:ext>
            </a:extLst>
          </p:cNvPr>
          <p:cNvSpPr>
            <a:spLocks noGrp="1"/>
          </p:cNvSpPr>
          <p:nvPr>
            <p:ph idx="1"/>
          </p:nvPr>
        </p:nvSpPr>
        <p:spPr>
          <a:xfrm>
            <a:off x="1141413" y="1350498"/>
            <a:ext cx="9905998" cy="5507501"/>
          </a:xfrm>
        </p:spPr>
        <p:txBody>
          <a:bodyPr anchor="t">
            <a:normAutofit/>
          </a:bodyPr>
          <a:lstStyle/>
          <a:p>
            <a:r>
              <a:rPr lang="en-US" sz="2400" dirty="0"/>
              <a:t>God demonstrates his power to Pharoah, Israel, and Egypt through nine plagues that recorded in Exodus 7-10.  What are those plagues?</a:t>
            </a:r>
          </a:p>
          <a:p>
            <a:pPr lvl="1"/>
            <a:r>
              <a:rPr lang="en-US" sz="2200" dirty="0"/>
              <a:t>Water to blood</a:t>
            </a:r>
          </a:p>
          <a:p>
            <a:pPr lvl="1"/>
            <a:r>
              <a:rPr lang="en-US" sz="2200" dirty="0"/>
              <a:t>Frogs</a:t>
            </a:r>
          </a:p>
          <a:p>
            <a:pPr lvl="1"/>
            <a:r>
              <a:rPr lang="en-US" sz="2200" dirty="0"/>
              <a:t>Gnats/Lice</a:t>
            </a:r>
          </a:p>
          <a:p>
            <a:pPr lvl="1"/>
            <a:r>
              <a:rPr lang="en-US" sz="2200" dirty="0"/>
              <a:t>Flies</a:t>
            </a:r>
          </a:p>
          <a:p>
            <a:pPr lvl="1"/>
            <a:r>
              <a:rPr lang="en-US" sz="2200" dirty="0"/>
              <a:t>Disease of Egyptian livestock</a:t>
            </a:r>
          </a:p>
          <a:p>
            <a:pPr lvl="1"/>
            <a:r>
              <a:rPr lang="en-US" sz="2200" dirty="0"/>
              <a:t>Boils</a:t>
            </a:r>
          </a:p>
          <a:p>
            <a:pPr lvl="1"/>
            <a:r>
              <a:rPr lang="en-US" sz="2200" dirty="0"/>
              <a:t>Hail</a:t>
            </a:r>
          </a:p>
          <a:p>
            <a:pPr lvl="1"/>
            <a:r>
              <a:rPr lang="en-US" sz="2200" dirty="0"/>
              <a:t>Locusts</a:t>
            </a:r>
          </a:p>
          <a:p>
            <a:pPr lvl="1"/>
            <a:r>
              <a:rPr lang="en-US" sz="2200" dirty="0"/>
              <a:t>Darkness</a:t>
            </a:r>
          </a:p>
        </p:txBody>
      </p:sp>
    </p:spTree>
    <p:extLst>
      <p:ext uri="{BB962C8B-B14F-4D97-AF65-F5344CB8AC3E}">
        <p14:creationId xmlns:p14="http://schemas.microsoft.com/office/powerpoint/2010/main" val="153175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A28A-E180-4BAE-9E6D-41A581E5D1CB}"/>
              </a:ext>
            </a:extLst>
          </p:cNvPr>
          <p:cNvSpPr>
            <a:spLocks noGrp="1"/>
          </p:cNvSpPr>
          <p:nvPr>
            <p:ph type="title"/>
          </p:nvPr>
        </p:nvSpPr>
        <p:spPr>
          <a:xfrm>
            <a:off x="1141413" y="609600"/>
            <a:ext cx="9905998" cy="740898"/>
          </a:xfrm>
        </p:spPr>
        <p:txBody>
          <a:bodyPr/>
          <a:lstStyle/>
          <a:p>
            <a:r>
              <a:rPr lang="en-US" dirty="0"/>
              <a:t>exodus</a:t>
            </a:r>
          </a:p>
        </p:txBody>
      </p:sp>
      <p:sp>
        <p:nvSpPr>
          <p:cNvPr id="3" name="Content Placeholder 2">
            <a:extLst>
              <a:ext uri="{FF2B5EF4-FFF2-40B4-BE49-F238E27FC236}">
                <a16:creationId xmlns:a16="http://schemas.microsoft.com/office/drawing/2014/main" id="{17209825-1387-4643-8EB7-E263262EDB16}"/>
              </a:ext>
            </a:extLst>
          </p:cNvPr>
          <p:cNvSpPr>
            <a:spLocks noGrp="1"/>
          </p:cNvSpPr>
          <p:nvPr>
            <p:ph idx="1"/>
          </p:nvPr>
        </p:nvSpPr>
        <p:spPr>
          <a:xfrm>
            <a:off x="1141413" y="1350498"/>
            <a:ext cx="9905998" cy="5507501"/>
          </a:xfrm>
        </p:spPr>
        <p:txBody>
          <a:bodyPr anchor="t">
            <a:normAutofit/>
          </a:bodyPr>
          <a:lstStyle/>
          <a:p>
            <a:r>
              <a:rPr lang="en-US" sz="2400" dirty="0"/>
              <a:t>What final plague does God declare will be done in the land in Exodus 11?</a:t>
            </a:r>
          </a:p>
          <a:p>
            <a:pPr lvl="1"/>
            <a:r>
              <a:rPr lang="en-US" sz="2200" dirty="0"/>
              <a:t>Every firstborn in the land of Egypt will die from Pharoah to the slave girl and livestock – Ex. 11:5</a:t>
            </a:r>
          </a:p>
          <a:p>
            <a:r>
              <a:rPr lang="en-US" sz="2400" dirty="0"/>
              <a:t>What is instituted in Exodus 12 that will spare the Israelites from the death of the firstborn?</a:t>
            </a:r>
          </a:p>
          <a:p>
            <a:pPr lvl="1"/>
            <a:r>
              <a:rPr lang="en-US" sz="2200" dirty="0"/>
              <a:t>Passover – Ex. 12:1-28</a:t>
            </a:r>
          </a:p>
          <a:p>
            <a:r>
              <a:rPr lang="en-US" sz="2400" dirty="0"/>
              <a:t>In addition to Passover, what feast is established from the exodus of the people from Egypt?</a:t>
            </a:r>
          </a:p>
          <a:p>
            <a:pPr lvl="1"/>
            <a:r>
              <a:rPr lang="en-US" sz="2200" dirty="0"/>
              <a:t>Feast of Unleavened Bread – Ex. 13:3-10</a:t>
            </a:r>
          </a:p>
          <a:p>
            <a:r>
              <a:rPr lang="en-US" sz="2400" dirty="0"/>
              <a:t>Additionally, God gives command that firstborn are consecrated to him – Ex. 13:1-2; 11-16</a:t>
            </a:r>
          </a:p>
        </p:txBody>
      </p:sp>
    </p:spTree>
    <p:extLst>
      <p:ext uri="{BB962C8B-B14F-4D97-AF65-F5344CB8AC3E}">
        <p14:creationId xmlns:p14="http://schemas.microsoft.com/office/powerpoint/2010/main" val="212079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A28A-E180-4BAE-9E6D-41A581E5D1CB}"/>
              </a:ext>
            </a:extLst>
          </p:cNvPr>
          <p:cNvSpPr>
            <a:spLocks noGrp="1"/>
          </p:cNvSpPr>
          <p:nvPr>
            <p:ph type="title"/>
          </p:nvPr>
        </p:nvSpPr>
        <p:spPr>
          <a:xfrm>
            <a:off x="1141413" y="609600"/>
            <a:ext cx="9905998" cy="740898"/>
          </a:xfrm>
        </p:spPr>
        <p:txBody>
          <a:bodyPr/>
          <a:lstStyle/>
          <a:p>
            <a:r>
              <a:rPr lang="en-US" dirty="0"/>
              <a:t>exodus</a:t>
            </a:r>
          </a:p>
        </p:txBody>
      </p:sp>
      <p:sp>
        <p:nvSpPr>
          <p:cNvPr id="3" name="Content Placeholder 2">
            <a:extLst>
              <a:ext uri="{FF2B5EF4-FFF2-40B4-BE49-F238E27FC236}">
                <a16:creationId xmlns:a16="http://schemas.microsoft.com/office/drawing/2014/main" id="{17209825-1387-4643-8EB7-E263262EDB16}"/>
              </a:ext>
            </a:extLst>
          </p:cNvPr>
          <p:cNvSpPr>
            <a:spLocks noGrp="1"/>
          </p:cNvSpPr>
          <p:nvPr>
            <p:ph idx="1"/>
          </p:nvPr>
        </p:nvSpPr>
        <p:spPr>
          <a:xfrm>
            <a:off x="1141413" y="1350498"/>
            <a:ext cx="9905998" cy="5507501"/>
          </a:xfrm>
        </p:spPr>
        <p:txBody>
          <a:bodyPr anchor="t">
            <a:normAutofit/>
          </a:bodyPr>
          <a:lstStyle/>
          <a:p>
            <a:r>
              <a:rPr lang="en-US" sz="2400" dirty="0"/>
              <a:t>How did God lead the people in their journey from Egypt to the land of promise?</a:t>
            </a:r>
            <a:endParaRPr lang="en-US" sz="2200" dirty="0"/>
          </a:p>
          <a:p>
            <a:pPr lvl="1"/>
            <a:r>
              <a:rPr lang="en-US" sz="2200" dirty="0"/>
              <a:t>Pillar of cloud by day and pillar of fire by night – Ex. 13:21-22</a:t>
            </a:r>
          </a:p>
          <a:p>
            <a:r>
              <a:rPr lang="en-US" sz="2400" dirty="0"/>
              <a:t>How is Israel delivered from Egypt in chapter 14?</a:t>
            </a:r>
          </a:p>
          <a:p>
            <a:pPr lvl="1"/>
            <a:r>
              <a:rPr lang="en-US" sz="2200" dirty="0"/>
              <a:t>Israel crossed through the Red Sea on dry land but Egypt was drowned in the sea</a:t>
            </a:r>
          </a:p>
          <a:p>
            <a:r>
              <a:rPr lang="en-US" sz="2400" dirty="0"/>
              <a:t>In chapter 16, the people grumbled about lack of food.  What does God provide?</a:t>
            </a:r>
          </a:p>
          <a:p>
            <a:pPr lvl="1"/>
            <a:r>
              <a:rPr lang="en-US" sz="2200" dirty="0"/>
              <a:t>Quail</a:t>
            </a:r>
          </a:p>
          <a:p>
            <a:pPr lvl="1"/>
            <a:r>
              <a:rPr lang="en-US" sz="2200" dirty="0"/>
              <a:t>Manna</a:t>
            </a:r>
          </a:p>
          <a:p>
            <a:r>
              <a:rPr lang="en-US" sz="2400" dirty="0"/>
              <a:t>How many years did Israel eat manna?</a:t>
            </a:r>
          </a:p>
          <a:p>
            <a:pPr lvl="1"/>
            <a:r>
              <a:rPr lang="en-US" sz="2200" dirty="0"/>
              <a:t>40 years (Ex. 16:35)  </a:t>
            </a:r>
          </a:p>
        </p:txBody>
      </p:sp>
    </p:spTree>
    <p:extLst>
      <p:ext uri="{BB962C8B-B14F-4D97-AF65-F5344CB8AC3E}">
        <p14:creationId xmlns:p14="http://schemas.microsoft.com/office/powerpoint/2010/main" val="270920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A28A-E180-4BAE-9E6D-41A581E5D1CB}"/>
              </a:ext>
            </a:extLst>
          </p:cNvPr>
          <p:cNvSpPr>
            <a:spLocks noGrp="1"/>
          </p:cNvSpPr>
          <p:nvPr>
            <p:ph type="title"/>
          </p:nvPr>
        </p:nvSpPr>
        <p:spPr>
          <a:xfrm>
            <a:off x="1141413" y="609600"/>
            <a:ext cx="9905998" cy="740898"/>
          </a:xfrm>
        </p:spPr>
        <p:txBody>
          <a:bodyPr/>
          <a:lstStyle/>
          <a:p>
            <a:r>
              <a:rPr lang="en-US" dirty="0"/>
              <a:t>exodus</a:t>
            </a:r>
          </a:p>
        </p:txBody>
      </p:sp>
      <p:sp>
        <p:nvSpPr>
          <p:cNvPr id="3" name="Content Placeholder 2">
            <a:extLst>
              <a:ext uri="{FF2B5EF4-FFF2-40B4-BE49-F238E27FC236}">
                <a16:creationId xmlns:a16="http://schemas.microsoft.com/office/drawing/2014/main" id="{17209825-1387-4643-8EB7-E263262EDB16}"/>
              </a:ext>
            </a:extLst>
          </p:cNvPr>
          <p:cNvSpPr>
            <a:spLocks noGrp="1"/>
          </p:cNvSpPr>
          <p:nvPr>
            <p:ph idx="1"/>
          </p:nvPr>
        </p:nvSpPr>
        <p:spPr>
          <a:xfrm>
            <a:off x="1141413" y="1350498"/>
            <a:ext cx="9905998" cy="5507501"/>
          </a:xfrm>
        </p:spPr>
        <p:txBody>
          <a:bodyPr anchor="t">
            <a:normAutofit/>
          </a:bodyPr>
          <a:lstStyle/>
          <a:p>
            <a:r>
              <a:rPr lang="en-US" sz="2400" dirty="0"/>
              <a:t>The people complain for lack of water in chapter 17, Moses is told to strike a rock and water is provided.</a:t>
            </a:r>
          </a:p>
          <a:p>
            <a:r>
              <a:rPr lang="en-US" sz="2400" dirty="0"/>
              <a:t>Also in chapter 17, Amalek attacks Israel and Israel is able to defeat Amalek by God’s help through Moses keeping his staff raised</a:t>
            </a:r>
            <a:endParaRPr lang="en-US" sz="2200" dirty="0"/>
          </a:p>
          <a:p>
            <a:r>
              <a:rPr lang="en-US" sz="2400" dirty="0"/>
              <a:t>In chapter 18, Jethro, Moses’s father-in-law, advises Moses to setup judges to assist him in dealing with people</a:t>
            </a:r>
          </a:p>
          <a:p>
            <a:r>
              <a:rPr lang="en-US" sz="2400" dirty="0"/>
              <a:t>What do the people witness in chapters 19 and 20?  What is given to the people in chapter 20?</a:t>
            </a:r>
          </a:p>
          <a:p>
            <a:pPr lvl="1"/>
            <a:r>
              <a:rPr lang="en-US" sz="2200" dirty="0"/>
              <a:t>At and on Mt. Sinai, the people see God’s </a:t>
            </a:r>
            <a:r>
              <a:rPr lang="en-US" sz="2200" dirty="0" err="1"/>
              <a:t>prescence</a:t>
            </a:r>
            <a:r>
              <a:rPr lang="en-US" sz="2200" dirty="0"/>
              <a:t> and power demonstrated through fire and dark smoke on the mountain, loud thunder, lightning, the mountain trembled, a very load trumpet blast.</a:t>
            </a:r>
          </a:p>
          <a:p>
            <a:pPr lvl="1"/>
            <a:r>
              <a:rPr lang="en-US" sz="2200" dirty="0"/>
              <a:t>They also hear God declare the Ten Commandments</a:t>
            </a:r>
          </a:p>
        </p:txBody>
      </p:sp>
    </p:spTree>
    <p:extLst>
      <p:ext uri="{BB962C8B-B14F-4D97-AF65-F5344CB8AC3E}">
        <p14:creationId xmlns:p14="http://schemas.microsoft.com/office/powerpoint/2010/main" val="73483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A28A-E180-4BAE-9E6D-41A581E5D1CB}"/>
              </a:ext>
            </a:extLst>
          </p:cNvPr>
          <p:cNvSpPr>
            <a:spLocks noGrp="1"/>
          </p:cNvSpPr>
          <p:nvPr>
            <p:ph type="title"/>
          </p:nvPr>
        </p:nvSpPr>
        <p:spPr>
          <a:xfrm>
            <a:off x="1141413" y="609600"/>
            <a:ext cx="9905998" cy="740898"/>
          </a:xfrm>
        </p:spPr>
        <p:txBody>
          <a:bodyPr/>
          <a:lstStyle/>
          <a:p>
            <a:r>
              <a:rPr lang="en-US" dirty="0"/>
              <a:t>genesis</a:t>
            </a:r>
          </a:p>
        </p:txBody>
      </p:sp>
      <p:sp>
        <p:nvSpPr>
          <p:cNvPr id="3" name="Content Placeholder 2">
            <a:extLst>
              <a:ext uri="{FF2B5EF4-FFF2-40B4-BE49-F238E27FC236}">
                <a16:creationId xmlns:a16="http://schemas.microsoft.com/office/drawing/2014/main" id="{17209825-1387-4643-8EB7-E263262EDB16}"/>
              </a:ext>
            </a:extLst>
          </p:cNvPr>
          <p:cNvSpPr>
            <a:spLocks noGrp="1"/>
          </p:cNvSpPr>
          <p:nvPr>
            <p:ph idx="1"/>
          </p:nvPr>
        </p:nvSpPr>
        <p:spPr>
          <a:xfrm>
            <a:off x="1141413" y="1350499"/>
            <a:ext cx="9905998" cy="5122490"/>
          </a:xfrm>
        </p:spPr>
        <p:txBody>
          <a:bodyPr anchor="t">
            <a:normAutofit/>
          </a:bodyPr>
          <a:lstStyle/>
          <a:p>
            <a:r>
              <a:rPr lang="en-US" sz="2400" dirty="0"/>
              <a:t>Key verses in Genesis</a:t>
            </a:r>
          </a:p>
          <a:p>
            <a:pPr lvl="1"/>
            <a:r>
              <a:rPr lang="en-US" sz="2400" dirty="0"/>
              <a:t>Genesis 3:15</a:t>
            </a:r>
          </a:p>
          <a:p>
            <a:pPr lvl="2"/>
            <a:r>
              <a:rPr lang="en-US" sz="2200" dirty="0"/>
              <a:t>“I will put enmity between you and the woman, and between your offspring and her offspring and her offspring; he shall bruise your head, and you shall bruise his heel.”</a:t>
            </a:r>
          </a:p>
          <a:p>
            <a:pPr lvl="1"/>
            <a:r>
              <a:rPr lang="en-US" sz="2400" dirty="0"/>
              <a:t>Who is speaking?</a:t>
            </a:r>
          </a:p>
          <a:p>
            <a:pPr lvl="2"/>
            <a:r>
              <a:rPr lang="en-US" sz="2200" dirty="0"/>
              <a:t>God</a:t>
            </a:r>
          </a:p>
          <a:p>
            <a:pPr lvl="1"/>
            <a:r>
              <a:rPr lang="en-US" sz="2400" dirty="0"/>
              <a:t>Who is God speaking to?</a:t>
            </a:r>
          </a:p>
          <a:p>
            <a:pPr lvl="2"/>
            <a:r>
              <a:rPr lang="en-US" sz="2200" dirty="0"/>
              <a:t>Serpent (</a:t>
            </a:r>
            <a:r>
              <a:rPr lang="en-US" sz="2200" dirty="0" err="1"/>
              <a:t>satan</a:t>
            </a:r>
            <a:r>
              <a:rPr lang="en-US" sz="2200" dirty="0"/>
              <a:t>)</a:t>
            </a:r>
          </a:p>
          <a:p>
            <a:pPr lvl="1"/>
            <a:r>
              <a:rPr lang="en-US" sz="2400" dirty="0"/>
              <a:t>Who will bruise </a:t>
            </a:r>
            <a:r>
              <a:rPr lang="en-US" sz="2400" dirty="0" err="1"/>
              <a:t>satan’s</a:t>
            </a:r>
            <a:r>
              <a:rPr lang="en-US" sz="2400" dirty="0"/>
              <a:t> head?</a:t>
            </a:r>
          </a:p>
          <a:p>
            <a:pPr lvl="2"/>
            <a:r>
              <a:rPr lang="en-US" sz="2200" dirty="0"/>
              <a:t>Christ</a:t>
            </a:r>
          </a:p>
        </p:txBody>
      </p:sp>
    </p:spTree>
    <p:extLst>
      <p:ext uri="{BB962C8B-B14F-4D97-AF65-F5344CB8AC3E}">
        <p14:creationId xmlns:p14="http://schemas.microsoft.com/office/powerpoint/2010/main" val="53580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A28A-E180-4BAE-9E6D-41A581E5D1CB}"/>
              </a:ext>
            </a:extLst>
          </p:cNvPr>
          <p:cNvSpPr>
            <a:spLocks noGrp="1"/>
          </p:cNvSpPr>
          <p:nvPr>
            <p:ph type="title"/>
          </p:nvPr>
        </p:nvSpPr>
        <p:spPr>
          <a:xfrm>
            <a:off x="1141413" y="609600"/>
            <a:ext cx="9905998" cy="740898"/>
          </a:xfrm>
        </p:spPr>
        <p:txBody>
          <a:bodyPr/>
          <a:lstStyle/>
          <a:p>
            <a:r>
              <a:rPr lang="en-US" dirty="0"/>
              <a:t>exodus</a:t>
            </a:r>
          </a:p>
        </p:txBody>
      </p:sp>
      <p:sp>
        <p:nvSpPr>
          <p:cNvPr id="3" name="Content Placeholder 2">
            <a:extLst>
              <a:ext uri="{FF2B5EF4-FFF2-40B4-BE49-F238E27FC236}">
                <a16:creationId xmlns:a16="http://schemas.microsoft.com/office/drawing/2014/main" id="{17209825-1387-4643-8EB7-E263262EDB16}"/>
              </a:ext>
            </a:extLst>
          </p:cNvPr>
          <p:cNvSpPr>
            <a:spLocks noGrp="1"/>
          </p:cNvSpPr>
          <p:nvPr>
            <p:ph idx="1"/>
          </p:nvPr>
        </p:nvSpPr>
        <p:spPr>
          <a:xfrm>
            <a:off x="1141413" y="1350498"/>
            <a:ext cx="9905998" cy="5507501"/>
          </a:xfrm>
        </p:spPr>
        <p:txBody>
          <a:bodyPr anchor="t">
            <a:normAutofit/>
          </a:bodyPr>
          <a:lstStyle/>
          <a:p>
            <a:r>
              <a:rPr lang="en-US" sz="2400" dirty="0"/>
              <a:t>The people ask Moses to speak to them instead of God lest they die.  Moses then begins to receive the law of God to deliver to the people.</a:t>
            </a:r>
            <a:endParaRPr lang="en-US" sz="2200" dirty="0"/>
          </a:p>
          <a:p>
            <a:r>
              <a:rPr lang="en-US" sz="2400" dirty="0"/>
              <a:t>Various laws are covered in chapters 21-23 including: laws regarding slaves, striking men, cursing parents, restitution, sorcery, sacrifices to false gods, dealing with stranger, false reports</a:t>
            </a:r>
          </a:p>
          <a:p>
            <a:r>
              <a:rPr lang="en-US" sz="2400" dirty="0"/>
              <a:t>In chapter 23 – requirements in observing the Sabbath and the feasts: Unleavened Bread,  Harvest, and Ingathering</a:t>
            </a:r>
          </a:p>
          <a:p>
            <a:r>
              <a:rPr lang="en-US" sz="2400" dirty="0"/>
              <a:t>Also, God tells what the people should expect in taking the land and how they should conduct themselves to be blessed by God</a:t>
            </a:r>
          </a:p>
          <a:p>
            <a:r>
              <a:rPr lang="en-US" sz="2400" dirty="0"/>
              <a:t>In chapter 24, Moses and the people confirm the covenant they have made with God.</a:t>
            </a:r>
          </a:p>
          <a:p>
            <a:pPr lvl="1"/>
            <a:endParaRPr lang="en-US" sz="2200" dirty="0"/>
          </a:p>
        </p:txBody>
      </p:sp>
    </p:spTree>
    <p:extLst>
      <p:ext uri="{BB962C8B-B14F-4D97-AF65-F5344CB8AC3E}">
        <p14:creationId xmlns:p14="http://schemas.microsoft.com/office/powerpoint/2010/main" val="245473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A28A-E180-4BAE-9E6D-41A581E5D1CB}"/>
              </a:ext>
            </a:extLst>
          </p:cNvPr>
          <p:cNvSpPr>
            <a:spLocks noGrp="1"/>
          </p:cNvSpPr>
          <p:nvPr>
            <p:ph type="title"/>
          </p:nvPr>
        </p:nvSpPr>
        <p:spPr>
          <a:xfrm>
            <a:off x="1141413" y="609600"/>
            <a:ext cx="9905998" cy="740898"/>
          </a:xfrm>
        </p:spPr>
        <p:txBody>
          <a:bodyPr/>
          <a:lstStyle/>
          <a:p>
            <a:r>
              <a:rPr lang="en-US" dirty="0"/>
              <a:t>exodus</a:t>
            </a:r>
          </a:p>
        </p:txBody>
      </p:sp>
      <p:sp>
        <p:nvSpPr>
          <p:cNvPr id="3" name="Content Placeholder 2">
            <a:extLst>
              <a:ext uri="{FF2B5EF4-FFF2-40B4-BE49-F238E27FC236}">
                <a16:creationId xmlns:a16="http://schemas.microsoft.com/office/drawing/2014/main" id="{17209825-1387-4643-8EB7-E263262EDB16}"/>
              </a:ext>
            </a:extLst>
          </p:cNvPr>
          <p:cNvSpPr>
            <a:spLocks noGrp="1"/>
          </p:cNvSpPr>
          <p:nvPr>
            <p:ph idx="1"/>
          </p:nvPr>
        </p:nvSpPr>
        <p:spPr>
          <a:xfrm>
            <a:off x="1141413" y="1350498"/>
            <a:ext cx="9905998" cy="5507501"/>
          </a:xfrm>
        </p:spPr>
        <p:txBody>
          <a:bodyPr anchor="t">
            <a:normAutofit/>
          </a:bodyPr>
          <a:lstStyle/>
          <a:p>
            <a:r>
              <a:rPr lang="en-US" sz="2400" dirty="0"/>
              <a:t>Chapters 25 – 27</a:t>
            </a:r>
          </a:p>
          <a:p>
            <a:pPr lvl="1"/>
            <a:r>
              <a:rPr lang="en-US" sz="2200" dirty="0"/>
              <a:t>Contributions are made for the making of the items for worship in the tabernacle and the tabernacle itself – 25:1-9</a:t>
            </a:r>
          </a:p>
          <a:p>
            <a:pPr lvl="1"/>
            <a:r>
              <a:rPr lang="en-US" sz="2200" dirty="0"/>
              <a:t>Plans for Ark of the Covenant – 25:10-22</a:t>
            </a:r>
          </a:p>
          <a:p>
            <a:pPr lvl="1"/>
            <a:r>
              <a:rPr lang="en-US" sz="2200" dirty="0"/>
              <a:t>Table for bread – 25:23-30</a:t>
            </a:r>
          </a:p>
          <a:p>
            <a:pPr lvl="1"/>
            <a:r>
              <a:rPr lang="en-US" sz="2200" dirty="0"/>
              <a:t>Lampstand – 25:31-40</a:t>
            </a:r>
          </a:p>
          <a:p>
            <a:pPr lvl="1"/>
            <a:r>
              <a:rPr lang="en-US" sz="2200" dirty="0"/>
              <a:t>Tabernacle - 26</a:t>
            </a:r>
          </a:p>
          <a:p>
            <a:pPr lvl="1"/>
            <a:r>
              <a:rPr lang="en-US" sz="2200" dirty="0"/>
              <a:t>Bronze Altar – 27:1-8</a:t>
            </a:r>
          </a:p>
          <a:p>
            <a:pPr lvl="1"/>
            <a:r>
              <a:rPr lang="en-US" sz="2200" dirty="0"/>
              <a:t>Hanging for the court – 27:9-19</a:t>
            </a:r>
          </a:p>
          <a:p>
            <a:pPr lvl="1"/>
            <a:r>
              <a:rPr lang="en-US" sz="2200" dirty="0"/>
              <a:t>Oil for the lamp – 27:20-21</a:t>
            </a:r>
            <a:endParaRPr lang="en-US" sz="2400" dirty="0"/>
          </a:p>
        </p:txBody>
      </p:sp>
    </p:spTree>
    <p:extLst>
      <p:ext uri="{BB962C8B-B14F-4D97-AF65-F5344CB8AC3E}">
        <p14:creationId xmlns:p14="http://schemas.microsoft.com/office/powerpoint/2010/main" val="242210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A28A-E180-4BAE-9E6D-41A581E5D1CB}"/>
              </a:ext>
            </a:extLst>
          </p:cNvPr>
          <p:cNvSpPr>
            <a:spLocks noGrp="1"/>
          </p:cNvSpPr>
          <p:nvPr>
            <p:ph type="title"/>
          </p:nvPr>
        </p:nvSpPr>
        <p:spPr>
          <a:xfrm>
            <a:off x="1141413" y="609600"/>
            <a:ext cx="9905998" cy="740898"/>
          </a:xfrm>
        </p:spPr>
        <p:txBody>
          <a:bodyPr/>
          <a:lstStyle/>
          <a:p>
            <a:r>
              <a:rPr lang="en-US" dirty="0"/>
              <a:t>exodus</a:t>
            </a:r>
          </a:p>
        </p:txBody>
      </p:sp>
      <p:sp>
        <p:nvSpPr>
          <p:cNvPr id="3" name="Content Placeholder 2">
            <a:extLst>
              <a:ext uri="{FF2B5EF4-FFF2-40B4-BE49-F238E27FC236}">
                <a16:creationId xmlns:a16="http://schemas.microsoft.com/office/drawing/2014/main" id="{17209825-1387-4643-8EB7-E263262EDB16}"/>
              </a:ext>
            </a:extLst>
          </p:cNvPr>
          <p:cNvSpPr>
            <a:spLocks noGrp="1"/>
          </p:cNvSpPr>
          <p:nvPr>
            <p:ph idx="1"/>
          </p:nvPr>
        </p:nvSpPr>
        <p:spPr>
          <a:xfrm>
            <a:off x="1141413" y="1350498"/>
            <a:ext cx="9905998" cy="5507501"/>
          </a:xfrm>
        </p:spPr>
        <p:txBody>
          <a:bodyPr anchor="t">
            <a:normAutofit/>
          </a:bodyPr>
          <a:lstStyle/>
          <a:p>
            <a:r>
              <a:rPr lang="en-US" sz="2400" dirty="0"/>
              <a:t>Chapters 28-30</a:t>
            </a:r>
          </a:p>
          <a:p>
            <a:pPr lvl="1"/>
            <a:r>
              <a:rPr lang="en-US" sz="2200" dirty="0"/>
              <a:t>High Priest’s garments detailed – 28:1-39</a:t>
            </a:r>
          </a:p>
          <a:p>
            <a:pPr lvl="1"/>
            <a:r>
              <a:rPr lang="en-US" sz="2200" dirty="0"/>
              <a:t>Priests’ garments – 28:40-43</a:t>
            </a:r>
          </a:p>
          <a:p>
            <a:pPr lvl="1"/>
            <a:r>
              <a:rPr lang="en-US" sz="2200" dirty="0"/>
              <a:t>Consecration of the priests – 29</a:t>
            </a:r>
          </a:p>
          <a:p>
            <a:pPr lvl="1"/>
            <a:r>
              <a:rPr lang="en-US" sz="2200" dirty="0"/>
              <a:t>Plans for altar of incense – 30:1-10</a:t>
            </a:r>
          </a:p>
          <a:p>
            <a:pPr lvl="1"/>
            <a:r>
              <a:rPr lang="en-US" sz="2200" dirty="0"/>
              <a:t>Census tax – 30:11-16</a:t>
            </a:r>
          </a:p>
          <a:p>
            <a:pPr lvl="1"/>
            <a:r>
              <a:rPr lang="en-US" sz="2200" dirty="0" err="1"/>
              <a:t>Brozne</a:t>
            </a:r>
            <a:r>
              <a:rPr lang="en-US" sz="2200" dirty="0"/>
              <a:t> Basin – 30:17-21</a:t>
            </a:r>
          </a:p>
          <a:p>
            <a:pPr lvl="1"/>
            <a:r>
              <a:rPr lang="en-US" sz="2200" dirty="0"/>
              <a:t>The anointing oil and incense – 30:22-38</a:t>
            </a:r>
          </a:p>
          <a:p>
            <a:r>
              <a:rPr lang="en-US" sz="2400" dirty="0"/>
              <a:t>Bezalel and Oholiab are the chief craftsmen selected by God to do the work in crafting the tabernacle – 31:1-11</a:t>
            </a:r>
          </a:p>
        </p:txBody>
      </p:sp>
    </p:spTree>
    <p:extLst>
      <p:ext uri="{BB962C8B-B14F-4D97-AF65-F5344CB8AC3E}">
        <p14:creationId xmlns:p14="http://schemas.microsoft.com/office/powerpoint/2010/main" val="416951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A28A-E180-4BAE-9E6D-41A581E5D1CB}"/>
              </a:ext>
            </a:extLst>
          </p:cNvPr>
          <p:cNvSpPr>
            <a:spLocks noGrp="1"/>
          </p:cNvSpPr>
          <p:nvPr>
            <p:ph type="title"/>
          </p:nvPr>
        </p:nvSpPr>
        <p:spPr>
          <a:xfrm>
            <a:off x="1141413" y="609600"/>
            <a:ext cx="9905998" cy="740898"/>
          </a:xfrm>
        </p:spPr>
        <p:txBody>
          <a:bodyPr/>
          <a:lstStyle/>
          <a:p>
            <a:r>
              <a:rPr lang="en-US" dirty="0"/>
              <a:t>exodus</a:t>
            </a:r>
          </a:p>
        </p:txBody>
      </p:sp>
      <p:sp>
        <p:nvSpPr>
          <p:cNvPr id="3" name="Content Placeholder 2">
            <a:extLst>
              <a:ext uri="{FF2B5EF4-FFF2-40B4-BE49-F238E27FC236}">
                <a16:creationId xmlns:a16="http://schemas.microsoft.com/office/drawing/2014/main" id="{17209825-1387-4643-8EB7-E263262EDB16}"/>
              </a:ext>
            </a:extLst>
          </p:cNvPr>
          <p:cNvSpPr>
            <a:spLocks noGrp="1"/>
          </p:cNvSpPr>
          <p:nvPr>
            <p:ph idx="1"/>
          </p:nvPr>
        </p:nvSpPr>
        <p:spPr>
          <a:xfrm>
            <a:off x="1141413" y="1350498"/>
            <a:ext cx="9905998" cy="5507501"/>
          </a:xfrm>
        </p:spPr>
        <p:txBody>
          <a:bodyPr anchor="t">
            <a:normAutofit/>
          </a:bodyPr>
          <a:lstStyle/>
          <a:p>
            <a:pPr>
              <a:spcBef>
                <a:spcPts val="0"/>
              </a:spcBef>
            </a:pPr>
            <a:r>
              <a:rPr lang="en-US" sz="2400" dirty="0"/>
              <a:t>Who wrote the law on the ablets of stone?</a:t>
            </a:r>
          </a:p>
          <a:p>
            <a:pPr lvl="1">
              <a:spcBef>
                <a:spcPts val="0"/>
              </a:spcBef>
            </a:pPr>
            <a:r>
              <a:rPr lang="en-US" sz="2200" dirty="0"/>
              <a:t>God – Ex. 31:18</a:t>
            </a:r>
          </a:p>
          <a:p>
            <a:pPr>
              <a:spcBef>
                <a:spcPts val="0"/>
              </a:spcBef>
            </a:pPr>
            <a:r>
              <a:rPr lang="en-US" sz="2400" dirty="0"/>
              <a:t>What sin do the people commit in Exodus 32?</a:t>
            </a:r>
          </a:p>
          <a:p>
            <a:pPr lvl="1">
              <a:spcBef>
                <a:spcPts val="0"/>
              </a:spcBef>
            </a:pPr>
            <a:r>
              <a:rPr lang="en-US" sz="2200" dirty="0"/>
              <a:t>They make the golden calf and worship it</a:t>
            </a:r>
          </a:p>
          <a:p>
            <a:pPr>
              <a:spcBef>
                <a:spcPts val="0"/>
              </a:spcBef>
            </a:pPr>
            <a:r>
              <a:rPr lang="en-US" sz="2400" dirty="0"/>
              <a:t>What does Moses do for the people when God tells Moses of the sin of the people and what He will do the people?</a:t>
            </a:r>
          </a:p>
          <a:p>
            <a:pPr lvl="1">
              <a:spcBef>
                <a:spcPts val="0"/>
              </a:spcBef>
            </a:pPr>
            <a:r>
              <a:rPr lang="en-US" sz="2200" dirty="0"/>
              <a:t>He pleaded for the people so that God relented of the disaster that He had spoken of bringing on His people. – Ex. 32:7-14</a:t>
            </a:r>
          </a:p>
          <a:p>
            <a:pPr>
              <a:spcBef>
                <a:spcPts val="0"/>
              </a:spcBef>
            </a:pPr>
            <a:r>
              <a:rPr lang="en-US" sz="2400" dirty="0"/>
              <a:t>What does Moses do when he nears the camp?</a:t>
            </a:r>
          </a:p>
          <a:p>
            <a:pPr lvl="1">
              <a:spcBef>
                <a:spcPts val="0"/>
              </a:spcBef>
            </a:pPr>
            <a:r>
              <a:rPr lang="en-US" sz="2200" dirty="0"/>
              <a:t>Throws down the tablets, breaking them – Ex. 32:19</a:t>
            </a:r>
          </a:p>
          <a:p>
            <a:pPr lvl="1">
              <a:spcBef>
                <a:spcPts val="0"/>
              </a:spcBef>
            </a:pPr>
            <a:r>
              <a:rPr lang="en-US" sz="2200" dirty="0"/>
              <a:t>He then takes the calf, grinds it up, puts in water that he makes the people drink – Ex. 32:20</a:t>
            </a:r>
          </a:p>
          <a:p>
            <a:pPr marL="0" indent="0">
              <a:buNone/>
            </a:pPr>
            <a:endParaRPr lang="en-US" sz="2400" dirty="0"/>
          </a:p>
        </p:txBody>
      </p:sp>
    </p:spTree>
    <p:extLst>
      <p:ext uri="{BB962C8B-B14F-4D97-AF65-F5344CB8AC3E}">
        <p14:creationId xmlns:p14="http://schemas.microsoft.com/office/powerpoint/2010/main" val="2316428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A28A-E180-4BAE-9E6D-41A581E5D1CB}"/>
              </a:ext>
            </a:extLst>
          </p:cNvPr>
          <p:cNvSpPr>
            <a:spLocks noGrp="1"/>
          </p:cNvSpPr>
          <p:nvPr>
            <p:ph type="title"/>
          </p:nvPr>
        </p:nvSpPr>
        <p:spPr>
          <a:xfrm>
            <a:off x="1141413" y="609600"/>
            <a:ext cx="9905998" cy="740898"/>
          </a:xfrm>
        </p:spPr>
        <p:txBody>
          <a:bodyPr/>
          <a:lstStyle/>
          <a:p>
            <a:r>
              <a:rPr lang="en-US" dirty="0"/>
              <a:t>exodus</a:t>
            </a:r>
          </a:p>
        </p:txBody>
      </p:sp>
      <p:sp>
        <p:nvSpPr>
          <p:cNvPr id="3" name="Content Placeholder 2">
            <a:extLst>
              <a:ext uri="{FF2B5EF4-FFF2-40B4-BE49-F238E27FC236}">
                <a16:creationId xmlns:a16="http://schemas.microsoft.com/office/drawing/2014/main" id="{17209825-1387-4643-8EB7-E263262EDB16}"/>
              </a:ext>
            </a:extLst>
          </p:cNvPr>
          <p:cNvSpPr>
            <a:spLocks noGrp="1"/>
          </p:cNvSpPr>
          <p:nvPr>
            <p:ph idx="1"/>
          </p:nvPr>
        </p:nvSpPr>
        <p:spPr>
          <a:xfrm>
            <a:off x="1141413" y="1350498"/>
            <a:ext cx="9905998" cy="5507501"/>
          </a:xfrm>
        </p:spPr>
        <p:txBody>
          <a:bodyPr anchor="t">
            <a:normAutofit/>
          </a:bodyPr>
          <a:lstStyle/>
          <a:p>
            <a:r>
              <a:rPr lang="en-US" sz="2400" dirty="0"/>
              <a:t>What request does Moses have for God in chapter 33?</a:t>
            </a:r>
          </a:p>
          <a:p>
            <a:pPr lvl="1"/>
            <a:r>
              <a:rPr lang="en-US" sz="2200" dirty="0"/>
              <a:t>To see His glory – Ex. 33:18</a:t>
            </a:r>
          </a:p>
          <a:p>
            <a:r>
              <a:rPr lang="en-US" sz="2400" dirty="0"/>
              <a:t>What does God allow Moses to see?</a:t>
            </a:r>
          </a:p>
          <a:p>
            <a:pPr lvl="1"/>
            <a:r>
              <a:rPr lang="en-US" sz="2200" dirty="0"/>
              <a:t>His back but not His face – Ex. 33:19-23</a:t>
            </a:r>
          </a:p>
          <a:p>
            <a:r>
              <a:rPr lang="en-US" sz="2400" dirty="0"/>
              <a:t>In chapter 34, the tablets are rewritten.</a:t>
            </a:r>
          </a:p>
          <a:p>
            <a:r>
              <a:rPr lang="en-US" sz="2400" dirty="0"/>
              <a:t>What happened to the face of Moses after leaving from before the LORD?  What did he do about it?</a:t>
            </a:r>
          </a:p>
          <a:p>
            <a:pPr lvl="1"/>
            <a:r>
              <a:rPr lang="en-US" sz="2200" dirty="0"/>
              <a:t>His face shone and he would put a veil over his face until he would go before the LORD again</a:t>
            </a:r>
          </a:p>
        </p:txBody>
      </p:sp>
    </p:spTree>
    <p:extLst>
      <p:ext uri="{BB962C8B-B14F-4D97-AF65-F5344CB8AC3E}">
        <p14:creationId xmlns:p14="http://schemas.microsoft.com/office/powerpoint/2010/main" val="137211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A28A-E180-4BAE-9E6D-41A581E5D1CB}"/>
              </a:ext>
            </a:extLst>
          </p:cNvPr>
          <p:cNvSpPr>
            <a:spLocks noGrp="1"/>
          </p:cNvSpPr>
          <p:nvPr>
            <p:ph type="title"/>
          </p:nvPr>
        </p:nvSpPr>
        <p:spPr>
          <a:xfrm>
            <a:off x="1141413" y="609600"/>
            <a:ext cx="9905998" cy="740898"/>
          </a:xfrm>
        </p:spPr>
        <p:txBody>
          <a:bodyPr/>
          <a:lstStyle/>
          <a:p>
            <a:r>
              <a:rPr lang="en-US" dirty="0"/>
              <a:t>exodus</a:t>
            </a:r>
          </a:p>
        </p:txBody>
      </p:sp>
      <p:sp>
        <p:nvSpPr>
          <p:cNvPr id="3" name="Content Placeholder 2">
            <a:extLst>
              <a:ext uri="{FF2B5EF4-FFF2-40B4-BE49-F238E27FC236}">
                <a16:creationId xmlns:a16="http://schemas.microsoft.com/office/drawing/2014/main" id="{17209825-1387-4643-8EB7-E263262EDB16}"/>
              </a:ext>
            </a:extLst>
          </p:cNvPr>
          <p:cNvSpPr>
            <a:spLocks noGrp="1"/>
          </p:cNvSpPr>
          <p:nvPr>
            <p:ph idx="1"/>
          </p:nvPr>
        </p:nvSpPr>
        <p:spPr>
          <a:xfrm>
            <a:off x="1141413" y="1350498"/>
            <a:ext cx="9905998" cy="5507501"/>
          </a:xfrm>
        </p:spPr>
        <p:txBody>
          <a:bodyPr anchor="t">
            <a:normAutofit/>
          </a:bodyPr>
          <a:lstStyle/>
          <a:p>
            <a:r>
              <a:rPr lang="en-US" sz="2400" dirty="0"/>
              <a:t>Exodus 35:1-29 – The people make their freewill offerings to the construction of the tabernacle</a:t>
            </a:r>
            <a:endParaRPr lang="en-US" sz="2200" dirty="0"/>
          </a:p>
          <a:p>
            <a:r>
              <a:rPr lang="en-US" sz="2400" dirty="0"/>
              <a:t>Exodus 35:30-39 – the tabernacle, furniture, altars, utensils, etc. as well as the priests’ garments are made</a:t>
            </a:r>
          </a:p>
          <a:p>
            <a:r>
              <a:rPr lang="en-US" sz="2400" dirty="0"/>
              <a:t>Exodus 40 – the tabernacle is erected</a:t>
            </a:r>
          </a:p>
          <a:p>
            <a:r>
              <a:rPr lang="en-US" sz="2400" dirty="0"/>
              <a:t>When was it erected?</a:t>
            </a:r>
          </a:p>
          <a:p>
            <a:pPr lvl="1"/>
            <a:r>
              <a:rPr lang="en-US" sz="2200" dirty="0"/>
              <a:t>1</a:t>
            </a:r>
            <a:r>
              <a:rPr lang="en-US" sz="2200" baseline="30000" dirty="0"/>
              <a:t>st</a:t>
            </a:r>
            <a:r>
              <a:rPr lang="en-US" sz="2200" dirty="0"/>
              <a:t> month of 2</a:t>
            </a:r>
            <a:r>
              <a:rPr lang="en-US" sz="2200" baseline="30000" dirty="0"/>
              <a:t>nd</a:t>
            </a:r>
            <a:r>
              <a:rPr lang="en-US" sz="2200" dirty="0"/>
              <a:t> year on 1</a:t>
            </a:r>
            <a:r>
              <a:rPr lang="en-US" sz="2200" baseline="30000" dirty="0"/>
              <a:t>st</a:t>
            </a:r>
            <a:r>
              <a:rPr lang="en-US" sz="2200" dirty="0"/>
              <a:t> day of the month – Ex. 40:17</a:t>
            </a:r>
          </a:p>
          <a:p>
            <a:r>
              <a:rPr lang="en-US" sz="2400" dirty="0"/>
              <a:t>Once the tabernacle is erected, where did the pillar of cloud and fire by night settle.  When the cloud was taken up, what did that indicate?</a:t>
            </a:r>
          </a:p>
          <a:p>
            <a:pPr lvl="1"/>
            <a:r>
              <a:rPr lang="en-US" sz="2200" dirty="0"/>
              <a:t>The cloud settled over the tabernacle and when it was taken up then in meant the camp was to move, following the cloud – Ex. 40:34-38</a:t>
            </a:r>
          </a:p>
        </p:txBody>
      </p:sp>
    </p:spTree>
    <p:extLst>
      <p:ext uri="{BB962C8B-B14F-4D97-AF65-F5344CB8AC3E}">
        <p14:creationId xmlns:p14="http://schemas.microsoft.com/office/powerpoint/2010/main" val="140067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A28A-E180-4BAE-9E6D-41A581E5D1CB}"/>
              </a:ext>
            </a:extLst>
          </p:cNvPr>
          <p:cNvSpPr>
            <a:spLocks noGrp="1"/>
          </p:cNvSpPr>
          <p:nvPr>
            <p:ph type="title"/>
          </p:nvPr>
        </p:nvSpPr>
        <p:spPr>
          <a:xfrm>
            <a:off x="1141413" y="609600"/>
            <a:ext cx="9905998" cy="740898"/>
          </a:xfrm>
        </p:spPr>
        <p:txBody>
          <a:bodyPr/>
          <a:lstStyle/>
          <a:p>
            <a:r>
              <a:rPr lang="en-US" dirty="0"/>
              <a:t>Leviticus</a:t>
            </a:r>
          </a:p>
        </p:txBody>
      </p:sp>
      <p:sp>
        <p:nvSpPr>
          <p:cNvPr id="3" name="Content Placeholder 2">
            <a:extLst>
              <a:ext uri="{FF2B5EF4-FFF2-40B4-BE49-F238E27FC236}">
                <a16:creationId xmlns:a16="http://schemas.microsoft.com/office/drawing/2014/main" id="{17209825-1387-4643-8EB7-E263262EDB16}"/>
              </a:ext>
            </a:extLst>
          </p:cNvPr>
          <p:cNvSpPr>
            <a:spLocks noGrp="1"/>
          </p:cNvSpPr>
          <p:nvPr>
            <p:ph idx="1"/>
          </p:nvPr>
        </p:nvSpPr>
        <p:spPr>
          <a:xfrm>
            <a:off x="1141413" y="1350498"/>
            <a:ext cx="9905998" cy="5507501"/>
          </a:xfrm>
        </p:spPr>
        <p:txBody>
          <a:bodyPr anchor="t">
            <a:normAutofit/>
          </a:bodyPr>
          <a:lstStyle/>
          <a:p>
            <a:r>
              <a:rPr lang="en-US" sz="2400" dirty="0"/>
              <a:t>What is the book of Leviticus about?</a:t>
            </a:r>
          </a:p>
          <a:p>
            <a:pPr lvl="1"/>
            <a:r>
              <a:rPr lang="en-US" sz="2200" dirty="0"/>
              <a:t>Laws pertaining to the Levities – really all of Israel</a:t>
            </a:r>
          </a:p>
          <a:p>
            <a:r>
              <a:rPr lang="en-US" sz="2400" dirty="0"/>
              <a:t>When was the book written?</a:t>
            </a:r>
          </a:p>
          <a:p>
            <a:pPr lvl="1"/>
            <a:r>
              <a:rPr lang="en-US" sz="2200" dirty="0"/>
              <a:t>Following the completion of the Tabernacle (Lev. 1:1) and prior to the people departing from Sinai (Lev. 27:34) which occurred on 2</a:t>
            </a:r>
            <a:r>
              <a:rPr lang="en-US" sz="2200" baseline="30000" dirty="0"/>
              <a:t>nd</a:t>
            </a:r>
            <a:r>
              <a:rPr lang="en-US" sz="2200" dirty="0"/>
              <a:t> month of the 2</a:t>
            </a:r>
            <a:r>
              <a:rPr lang="en-US" sz="2200" baseline="30000" dirty="0"/>
              <a:t>nd</a:t>
            </a:r>
            <a:r>
              <a:rPr lang="en-US" sz="2200" dirty="0"/>
              <a:t> year (Numbers 10:11-12)</a:t>
            </a:r>
          </a:p>
          <a:p>
            <a:r>
              <a:rPr lang="en-US" sz="2400" dirty="0"/>
              <a:t>Brief Outline</a:t>
            </a:r>
          </a:p>
          <a:p>
            <a:pPr lvl="1"/>
            <a:r>
              <a:rPr lang="en-US" sz="2200" dirty="0"/>
              <a:t>Chapters 1-16 – Reconciliation with God through Removal of Sin and Impurity</a:t>
            </a:r>
          </a:p>
          <a:p>
            <a:pPr lvl="1"/>
            <a:r>
              <a:rPr lang="en-US" sz="2200" dirty="0"/>
              <a:t>Chapters 17-25 – Duties and character of a Sanctified People</a:t>
            </a:r>
          </a:p>
          <a:p>
            <a:pPr lvl="1"/>
            <a:r>
              <a:rPr lang="en-US" sz="2200" dirty="0"/>
              <a:t>Chapters 26-27 – Blessings of obedience and cursing of disobedience (26) and Valuations (27)</a:t>
            </a:r>
          </a:p>
        </p:txBody>
      </p:sp>
    </p:spTree>
    <p:extLst>
      <p:ext uri="{BB962C8B-B14F-4D97-AF65-F5344CB8AC3E}">
        <p14:creationId xmlns:p14="http://schemas.microsoft.com/office/powerpoint/2010/main" val="210732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A28A-E180-4BAE-9E6D-41A581E5D1CB}"/>
              </a:ext>
            </a:extLst>
          </p:cNvPr>
          <p:cNvSpPr>
            <a:spLocks noGrp="1"/>
          </p:cNvSpPr>
          <p:nvPr>
            <p:ph type="title"/>
          </p:nvPr>
        </p:nvSpPr>
        <p:spPr>
          <a:xfrm>
            <a:off x="1141413" y="609600"/>
            <a:ext cx="9905998" cy="740898"/>
          </a:xfrm>
        </p:spPr>
        <p:txBody>
          <a:bodyPr/>
          <a:lstStyle/>
          <a:p>
            <a:r>
              <a:rPr lang="en-US" dirty="0"/>
              <a:t>Leviticus</a:t>
            </a:r>
          </a:p>
        </p:txBody>
      </p:sp>
      <p:sp>
        <p:nvSpPr>
          <p:cNvPr id="3" name="Content Placeholder 2">
            <a:extLst>
              <a:ext uri="{FF2B5EF4-FFF2-40B4-BE49-F238E27FC236}">
                <a16:creationId xmlns:a16="http://schemas.microsoft.com/office/drawing/2014/main" id="{17209825-1387-4643-8EB7-E263262EDB16}"/>
              </a:ext>
            </a:extLst>
          </p:cNvPr>
          <p:cNvSpPr>
            <a:spLocks noGrp="1"/>
          </p:cNvSpPr>
          <p:nvPr>
            <p:ph idx="1"/>
          </p:nvPr>
        </p:nvSpPr>
        <p:spPr>
          <a:xfrm>
            <a:off x="1141413" y="1350498"/>
            <a:ext cx="9905998" cy="5507501"/>
          </a:xfrm>
        </p:spPr>
        <p:txBody>
          <a:bodyPr anchor="t">
            <a:normAutofit/>
          </a:bodyPr>
          <a:lstStyle/>
          <a:p>
            <a:r>
              <a:rPr lang="en-US" sz="2400" dirty="0"/>
              <a:t>Chapters 1-9 – Laws of Sacrifice</a:t>
            </a:r>
          </a:p>
          <a:p>
            <a:pPr lvl="1"/>
            <a:r>
              <a:rPr lang="en-US" sz="2200" dirty="0"/>
              <a:t>Burnt Offerings – chapter 1</a:t>
            </a:r>
          </a:p>
          <a:p>
            <a:pPr lvl="1"/>
            <a:r>
              <a:rPr lang="en-US" sz="2200" dirty="0"/>
              <a:t>Grain Offerings – chapter 2</a:t>
            </a:r>
          </a:p>
          <a:p>
            <a:pPr lvl="1"/>
            <a:r>
              <a:rPr lang="en-US" sz="2200" dirty="0"/>
              <a:t>Peace Offerings – chapter 3</a:t>
            </a:r>
          </a:p>
          <a:p>
            <a:pPr lvl="1"/>
            <a:r>
              <a:rPr lang="en-US" sz="2200" dirty="0"/>
              <a:t>Sin Offerings – chapter 4-5:13</a:t>
            </a:r>
          </a:p>
          <a:p>
            <a:pPr lvl="1"/>
            <a:r>
              <a:rPr lang="en-US" sz="2200" dirty="0"/>
              <a:t>Guilt Offerings – chapter 5:14-6:7</a:t>
            </a:r>
          </a:p>
          <a:p>
            <a:pPr lvl="1"/>
            <a:r>
              <a:rPr lang="en-US" sz="2200" dirty="0"/>
              <a:t>Specific Instructions Concerning Offerings (and the people) – chapters 6:8-7:38</a:t>
            </a:r>
          </a:p>
          <a:p>
            <a:pPr lvl="1"/>
            <a:r>
              <a:rPr lang="en-US" sz="2200" dirty="0"/>
              <a:t>Consecration of Aaron and his sons – chapter 8-9</a:t>
            </a:r>
          </a:p>
        </p:txBody>
      </p:sp>
    </p:spTree>
    <p:extLst>
      <p:ext uri="{BB962C8B-B14F-4D97-AF65-F5344CB8AC3E}">
        <p14:creationId xmlns:p14="http://schemas.microsoft.com/office/powerpoint/2010/main" val="318295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A28A-E180-4BAE-9E6D-41A581E5D1CB}"/>
              </a:ext>
            </a:extLst>
          </p:cNvPr>
          <p:cNvSpPr>
            <a:spLocks noGrp="1"/>
          </p:cNvSpPr>
          <p:nvPr>
            <p:ph type="title"/>
          </p:nvPr>
        </p:nvSpPr>
        <p:spPr>
          <a:xfrm>
            <a:off x="1141413" y="609600"/>
            <a:ext cx="9905998" cy="740898"/>
          </a:xfrm>
        </p:spPr>
        <p:txBody>
          <a:bodyPr/>
          <a:lstStyle/>
          <a:p>
            <a:r>
              <a:rPr lang="en-US" dirty="0"/>
              <a:t>Leviticus</a:t>
            </a:r>
          </a:p>
        </p:txBody>
      </p:sp>
      <p:sp>
        <p:nvSpPr>
          <p:cNvPr id="3" name="Content Placeholder 2">
            <a:extLst>
              <a:ext uri="{FF2B5EF4-FFF2-40B4-BE49-F238E27FC236}">
                <a16:creationId xmlns:a16="http://schemas.microsoft.com/office/drawing/2014/main" id="{17209825-1387-4643-8EB7-E263262EDB16}"/>
              </a:ext>
            </a:extLst>
          </p:cNvPr>
          <p:cNvSpPr>
            <a:spLocks noGrp="1"/>
          </p:cNvSpPr>
          <p:nvPr>
            <p:ph idx="1"/>
          </p:nvPr>
        </p:nvSpPr>
        <p:spPr>
          <a:xfrm>
            <a:off x="1141413" y="1350498"/>
            <a:ext cx="9905998" cy="5507501"/>
          </a:xfrm>
        </p:spPr>
        <p:txBody>
          <a:bodyPr anchor="t">
            <a:normAutofit/>
          </a:bodyPr>
          <a:lstStyle/>
          <a:p>
            <a:r>
              <a:rPr lang="en-US" sz="2400" dirty="0"/>
              <a:t>What do Nadab and Abihu offer in Leviticus 10?</a:t>
            </a:r>
          </a:p>
          <a:p>
            <a:pPr lvl="1"/>
            <a:r>
              <a:rPr lang="en-US" sz="2200" dirty="0"/>
              <a:t>Strange fire (unauthorized fire)</a:t>
            </a:r>
          </a:p>
          <a:p>
            <a:r>
              <a:rPr lang="en-US" sz="2400" dirty="0"/>
              <a:t>As a result, what happens?</a:t>
            </a:r>
          </a:p>
          <a:p>
            <a:pPr lvl="1"/>
            <a:r>
              <a:rPr lang="en-US" sz="2200" dirty="0"/>
              <a:t>Fire came from the before the LORD and consumed Nadab and Abihu and they died</a:t>
            </a:r>
          </a:p>
          <a:p>
            <a:r>
              <a:rPr lang="en-US" sz="2400" dirty="0"/>
              <a:t>In Leviticus 11, clean and unclean animals are discussed.  What made an animal clean?</a:t>
            </a:r>
          </a:p>
          <a:p>
            <a:pPr lvl="1"/>
            <a:r>
              <a:rPr lang="en-US" sz="2200" dirty="0"/>
              <a:t>Whatever animal that parts the hoof and is cloven footed and chews the cud – Lev. 11:3</a:t>
            </a:r>
          </a:p>
          <a:p>
            <a:r>
              <a:rPr lang="en-US" sz="2400" dirty="0"/>
              <a:t>Animals in the water, birds, insects, and further clarifications of land animals are also covered in Leviticus 11:9-47</a:t>
            </a:r>
          </a:p>
        </p:txBody>
      </p:sp>
    </p:spTree>
    <p:extLst>
      <p:ext uri="{BB962C8B-B14F-4D97-AF65-F5344CB8AC3E}">
        <p14:creationId xmlns:p14="http://schemas.microsoft.com/office/powerpoint/2010/main" val="113145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A28A-E180-4BAE-9E6D-41A581E5D1CB}"/>
              </a:ext>
            </a:extLst>
          </p:cNvPr>
          <p:cNvSpPr>
            <a:spLocks noGrp="1"/>
          </p:cNvSpPr>
          <p:nvPr>
            <p:ph type="title"/>
          </p:nvPr>
        </p:nvSpPr>
        <p:spPr>
          <a:xfrm>
            <a:off x="1141413" y="609600"/>
            <a:ext cx="9905998" cy="740898"/>
          </a:xfrm>
        </p:spPr>
        <p:txBody>
          <a:bodyPr/>
          <a:lstStyle/>
          <a:p>
            <a:r>
              <a:rPr lang="en-US" dirty="0"/>
              <a:t>Leviticus</a:t>
            </a:r>
          </a:p>
        </p:txBody>
      </p:sp>
      <p:sp>
        <p:nvSpPr>
          <p:cNvPr id="3" name="Content Placeholder 2">
            <a:extLst>
              <a:ext uri="{FF2B5EF4-FFF2-40B4-BE49-F238E27FC236}">
                <a16:creationId xmlns:a16="http://schemas.microsoft.com/office/drawing/2014/main" id="{17209825-1387-4643-8EB7-E263262EDB16}"/>
              </a:ext>
            </a:extLst>
          </p:cNvPr>
          <p:cNvSpPr>
            <a:spLocks noGrp="1"/>
          </p:cNvSpPr>
          <p:nvPr>
            <p:ph idx="1"/>
          </p:nvPr>
        </p:nvSpPr>
        <p:spPr>
          <a:xfrm>
            <a:off x="1141413" y="1350498"/>
            <a:ext cx="9905998" cy="5507501"/>
          </a:xfrm>
        </p:spPr>
        <p:txBody>
          <a:bodyPr anchor="t">
            <a:normAutofit/>
          </a:bodyPr>
          <a:lstStyle/>
          <a:p>
            <a:r>
              <a:rPr lang="en-US" sz="2400" dirty="0"/>
              <a:t>Chapters 12-15 - Laws regarding purification, leprosy, bodily discharges</a:t>
            </a:r>
            <a:endParaRPr lang="en-US" sz="2200" dirty="0"/>
          </a:p>
          <a:p>
            <a:r>
              <a:rPr lang="en-US" sz="2400" dirty="0"/>
              <a:t>Chapter 16 – Day of Atonement</a:t>
            </a:r>
            <a:endParaRPr lang="en-US" sz="2200" dirty="0"/>
          </a:p>
          <a:p>
            <a:r>
              <a:rPr lang="en-US" sz="2400" dirty="0"/>
              <a:t>Chapter 17 – Laws for place for sacrificing, against eating blood</a:t>
            </a:r>
          </a:p>
          <a:p>
            <a:r>
              <a:rPr lang="en-US" sz="2400" dirty="0"/>
              <a:t>Chapter 18 – Unlawful sexual relations</a:t>
            </a:r>
          </a:p>
          <a:p>
            <a:r>
              <a:rPr lang="en-US" sz="2400" dirty="0"/>
              <a:t>Chapter 19 – God requires the people to be holy because HE is holy, to love their neighbor as themselves, to observe all His statues and all His rules, and do them</a:t>
            </a:r>
          </a:p>
          <a:p>
            <a:r>
              <a:rPr lang="en-US" sz="2400" dirty="0"/>
              <a:t>Chapter 20 – punishments for various sins and God requires His people to be holy</a:t>
            </a:r>
          </a:p>
        </p:txBody>
      </p:sp>
    </p:spTree>
    <p:extLst>
      <p:ext uri="{BB962C8B-B14F-4D97-AF65-F5344CB8AC3E}">
        <p14:creationId xmlns:p14="http://schemas.microsoft.com/office/powerpoint/2010/main" val="4254533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A28A-E180-4BAE-9E6D-41A581E5D1CB}"/>
              </a:ext>
            </a:extLst>
          </p:cNvPr>
          <p:cNvSpPr>
            <a:spLocks noGrp="1"/>
          </p:cNvSpPr>
          <p:nvPr>
            <p:ph type="title"/>
          </p:nvPr>
        </p:nvSpPr>
        <p:spPr>
          <a:xfrm>
            <a:off x="1141413" y="609600"/>
            <a:ext cx="9905998" cy="740898"/>
          </a:xfrm>
        </p:spPr>
        <p:txBody>
          <a:bodyPr/>
          <a:lstStyle/>
          <a:p>
            <a:r>
              <a:rPr lang="en-US" dirty="0"/>
              <a:t>genesis</a:t>
            </a:r>
          </a:p>
        </p:txBody>
      </p:sp>
      <p:sp>
        <p:nvSpPr>
          <p:cNvPr id="3" name="Content Placeholder 2">
            <a:extLst>
              <a:ext uri="{FF2B5EF4-FFF2-40B4-BE49-F238E27FC236}">
                <a16:creationId xmlns:a16="http://schemas.microsoft.com/office/drawing/2014/main" id="{17209825-1387-4643-8EB7-E263262EDB16}"/>
              </a:ext>
            </a:extLst>
          </p:cNvPr>
          <p:cNvSpPr>
            <a:spLocks noGrp="1"/>
          </p:cNvSpPr>
          <p:nvPr>
            <p:ph idx="1"/>
          </p:nvPr>
        </p:nvSpPr>
        <p:spPr>
          <a:xfrm>
            <a:off x="1141413" y="1350498"/>
            <a:ext cx="9905998" cy="5507501"/>
          </a:xfrm>
        </p:spPr>
        <p:txBody>
          <a:bodyPr anchor="t">
            <a:normAutofit/>
          </a:bodyPr>
          <a:lstStyle/>
          <a:p>
            <a:r>
              <a:rPr lang="en-US" sz="2400" dirty="0"/>
              <a:t>Key verses in Genesis</a:t>
            </a:r>
          </a:p>
          <a:p>
            <a:pPr lvl="1"/>
            <a:r>
              <a:rPr lang="en-US" sz="2400" dirty="0"/>
              <a:t>Genesis 12:1-3</a:t>
            </a:r>
          </a:p>
          <a:p>
            <a:pPr lvl="2"/>
            <a:r>
              <a:rPr lang="en-US" sz="2200" dirty="0"/>
              <a:t>“Go from your country and your kindred and your father’s house to the land that I will show you.  And I will make you a great nation, and I will bless you and make your name great, so that you will be a blessing.  I will bless those who bless you, and him who dishonors you I will curse, and in you all the families of the earth shall be blessed.”</a:t>
            </a:r>
          </a:p>
          <a:p>
            <a:pPr lvl="1"/>
            <a:r>
              <a:rPr lang="en-US" sz="2400" dirty="0"/>
              <a:t>Who is speaking?</a:t>
            </a:r>
          </a:p>
          <a:p>
            <a:pPr lvl="2"/>
            <a:r>
              <a:rPr lang="en-US" sz="2200" dirty="0"/>
              <a:t>God</a:t>
            </a:r>
          </a:p>
          <a:p>
            <a:pPr lvl="1"/>
            <a:r>
              <a:rPr lang="en-US" sz="2400" dirty="0"/>
              <a:t>Who is He speaking to?</a:t>
            </a:r>
          </a:p>
          <a:p>
            <a:pPr lvl="2"/>
            <a:r>
              <a:rPr lang="en-US" sz="2200" dirty="0"/>
              <a:t>Abram</a:t>
            </a:r>
          </a:p>
        </p:txBody>
      </p:sp>
    </p:spTree>
    <p:extLst>
      <p:ext uri="{BB962C8B-B14F-4D97-AF65-F5344CB8AC3E}">
        <p14:creationId xmlns:p14="http://schemas.microsoft.com/office/powerpoint/2010/main" val="173991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A28A-E180-4BAE-9E6D-41A581E5D1CB}"/>
              </a:ext>
            </a:extLst>
          </p:cNvPr>
          <p:cNvSpPr>
            <a:spLocks noGrp="1"/>
          </p:cNvSpPr>
          <p:nvPr>
            <p:ph type="title"/>
          </p:nvPr>
        </p:nvSpPr>
        <p:spPr>
          <a:xfrm>
            <a:off x="1141413" y="609600"/>
            <a:ext cx="9905998" cy="740898"/>
          </a:xfrm>
        </p:spPr>
        <p:txBody>
          <a:bodyPr/>
          <a:lstStyle/>
          <a:p>
            <a:r>
              <a:rPr lang="en-US" dirty="0"/>
              <a:t>Leviticus</a:t>
            </a:r>
          </a:p>
        </p:txBody>
      </p:sp>
      <p:sp>
        <p:nvSpPr>
          <p:cNvPr id="3" name="Content Placeholder 2">
            <a:extLst>
              <a:ext uri="{FF2B5EF4-FFF2-40B4-BE49-F238E27FC236}">
                <a16:creationId xmlns:a16="http://schemas.microsoft.com/office/drawing/2014/main" id="{17209825-1387-4643-8EB7-E263262EDB16}"/>
              </a:ext>
            </a:extLst>
          </p:cNvPr>
          <p:cNvSpPr>
            <a:spLocks noGrp="1"/>
          </p:cNvSpPr>
          <p:nvPr>
            <p:ph idx="1"/>
          </p:nvPr>
        </p:nvSpPr>
        <p:spPr>
          <a:xfrm>
            <a:off x="1141413" y="1350498"/>
            <a:ext cx="9905998" cy="5507501"/>
          </a:xfrm>
        </p:spPr>
        <p:txBody>
          <a:bodyPr anchor="t">
            <a:normAutofit/>
          </a:bodyPr>
          <a:lstStyle/>
          <a:p>
            <a:r>
              <a:rPr lang="en-US" sz="2400" dirty="0"/>
              <a:t>Chapters 21 and 22 – Priests must be sanctified and the sacrifices must be without blemish</a:t>
            </a:r>
            <a:endParaRPr lang="en-US" sz="2200" dirty="0"/>
          </a:p>
          <a:p>
            <a:r>
              <a:rPr lang="en-US" sz="2400" dirty="0"/>
              <a:t>Chapter 23</a:t>
            </a:r>
            <a:r>
              <a:rPr lang="en-US" sz="2200" dirty="0"/>
              <a:t> – The requirement to keep the Sabbath, the Passover, the Feast of </a:t>
            </a:r>
            <a:r>
              <a:rPr lang="en-US" sz="2200" dirty="0" err="1"/>
              <a:t>Firstfruits</a:t>
            </a:r>
            <a:r>
              <a:rPr lang="en-US" sz="2200" dirty="0"/>
              <a:t>, the Feast of Weeks, the Feast of Trumpets, the Day of Atonement, the Feast of Booths</a:t>
            </a:r>
          </a:p>
          <a:p>
            <a:r>
              <a:rPr lang="en-US" sz="2200" dirty="0"/>
              <a:t>Chapter 24 – Requirements regarding items of worship, punishment for blasphemy, retribution for injury or death</a:t>
            </a:r>
          </a:p>
          <a:p>
            <a:r>
              <a:rPr lang="en-US" sz="2200" dirty="0"/>
              <a:t>Chapter 25 – the Sabbath year, the Year of Jubilee, Redeeming property, how to deal with poor brethren</a:t>
            </a:r>
          </a:p>
          <a:p>
            <a:r>
              <a:rPr lang="en-US" sz="2200" dirty="0"/>
              <a:t>Chapter 26 – Blessing for obedience and Cursing for disobedience</a:t>
            </a:r>
          </a:p>
          <a:p>
            <a:r>
              <a:rPr lang="en-US" sz="2200" dirty="0"/>
              <a:t>Chapter 27 – Vows and valuations</a:t>
            </a:r>
            <a:endParaRPr lang="en-US" sz="2400" dirty="0"/>
          </a:p>
        </p:txBody>
      </p:sp>
    </p:spTree>
    <p:extLst>
      <p:ext uri="{BB962C8B-B14F-4D97-AF65-F5344CB8AC3E}">
        <p14:creationId xmlns:p14="http://schemas.microsoft.com/office/powerpoint/2010/main" val="424879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A28A-E180-4BAE-9E6D-41A581E5D1CB}"/>
              </a:ext>
            </a:extLst>
          </p:cNvPr>
          <p:cNvSpPr>
            <a:spLocks noGrp="1"/>
          </p:cNvSpPr>
          <p:nvPr>
            <p:ph type="title"/>
          </p:nvPr>
        </p:nvSpPr>
        <p:spPr>
          <a:xfrm>
            <a:off x="1141413" y="609600"/>
            <a:ext cx="9905998" cy="740898"/>
          </a:xfrm>
        </p:spPr>
        <p:txBody>
          <a:bodyPr/>
          <a:lstStyle/>
          <a:p>
            <a:r>
              <a:rPr lang="en-US" dirty="0"/>
              <a:t>Numbers</a:t>
            </a:r>
          </a:p>
        </p:txBody>
      </p:sp>
      <p:sp>
        <p:nvSpPr>
          <p:cNvPr id="3" name="Content Placeholder 2">
            <a:extLst>
              <a:ext uri="{FF2B5EF4-FFF2-40B4-BE49-F238E27FC236}">
                <a16:creationId xmlns:a16="http://schemas.microsoft.com/office/drawing/2014/main" id="{17209825-1387-4643-8EB7-E263262EDB16}"/>
              </a:ext>
            </a:extLst>
          </p:cNvPr>
          <p:cNvSpPr>
            <a:spLocks noGrp="1"/>
          </p:cNvSpPr>
          <p:nvPr>
            <p:ph idx="1"/>
          </p:nvPr>
        </p:nvSpPr>
        <p:spPr>
          <a:xfrm>
            <a:off x="1141413" y="1350498"/>
            <a:ext cx="10721724" cy="5507501"/>
          </a:xfrm>
        </p:spPr>
        <p:txBody>
          <a:bodyPr anchor="t">
            <a:normAutofit/>
          </a:bodyPr>
          <a:lstStyle/>
          <a:p>
            <a:r>
              <a:rPr lang="en-US" sz="2400" dirty="0"/>
              <a:t>Named for the two times a census of the people was taken – one at the beginning of the book and one after years of wandering in the wilderness</a:t>
            </a:r>
            <a:endParaRPr lang="en-US" sz="2200" dirty="0"/>
          </a:p>
          <a:p>
            <a:r>
              <a:rPr lang="en-US" sz="2400" dirty="0"/>
              <a:t>Covers the history of the people over 40 years from their leaving Sinai to their arrival on the east side of the promised land</a:t>
            </a:r>
          </a:p>
          <a:p>
            <a:r>
              <a:rPr lang="en-US" sz="2400" dirty="0"/>
              <a:t>Outline of Numbers</a:t>
            </a:r>
          </a:p>
          <a:p>
            <a:pPr lvl="1"/>
            <a:r>
              <a:rPr lang="en-US" sz="2000" dirty="0"/>
              <a:t>First census and preparation for departure from Sinai – Numbers 1-10:10</a:t>
            </a:r>
          </a:p>
          <a:p>
            <a:pPr lvl="1"/>
            <a:r>
              <a:rPr lang="en-US" sz="2000" dirty="0"/>
              <a:t>Journey to Wilderness of </a:t>
            </a:r>
            <a:r>
              <a:rPr lang="en-US" sz="2000" dirty="0" err="1"/>
              <a:t>Paran</a:t>
            </a:r>
            <a:r>
              <a:rPr lang="en-US" sz="2000" dirty="0"/>
              <a:t> and Failure to Enter the Land – Numbers 10:11-14:45</a:t>
            </a:r>
          </a:p>
          <a:p>
            <a:pPr lvl="1"/>
            <a:r>
              <a:rPr lang="en-US" sz="2000" dirty="0"/>
              <a:t>Wandering in Wilderness to the Plains of Moab – Numbers 15:1-21:9</a:t>
            </a:r>
          </a:p>
          <a:p>
            <a:pPr lvl="1"/>
            <a:r>
              <a:rPr lang="en-US" sz="2000" dirty="0"/>
              <a:t>Events in the Plains of Moab including Second Census– Number 21:10-36:13</a:t>
            </a:r>
          </a:p>
          <a:p>
            <a:pPr lvl="1"/>
            <a:endParaRPr lang="en-US" sz="2000" dirty="0"/>
          </a:p>
          <a:p>
            <a:endParaRPr lang="en-US" sz="2400" dirty="0"/>
          </a:p>
        </p:txBody>
      </p:sp>
    </p:spTree>
    <p:extLst>
      <p:ext uri="{BB962C8B-B14F-4D97-AF65-F5344CB8AC3E}">
        <p14:creationId xmlns:p14="http://schemas.microsoft.com/office/powerpoint/2010/main" val="3381450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A28A-E180-4BAE-9E6D-41A581E5D1CB}"/>
              </a:ext>
            </a:extLst>
          </p:cNvPr>
          <p:cNvSpPr>
            <a:spLocks noGrp="1"/>
          </p:cNvSpPr>
          <p:nvPr>
            <p:ph type="title"/>
          </p:nvPr>
        </p:nvSpPr>
        <p:spPr>
          <a:xfrm>
            <a:off x="1141413" y="609600"/>
            <a:ext cx="9905998" cy="740898"/>
          </a:xfrm>
        </p:spPr>
        <p:txBody>
          <a:bodyPr/>
          <a:lstStyle/>
          <a:p>
            <a:r>
              <a:rPr lang="en-US" dirty="0"/>
              <a:t>Numbers</a:t>
            </a:r>
          </a:p>
        </p:txBody>
      </p:sp>
      <p:sp>
        <p:nvSpPr>
          <p:cNvPr id="3" name="Content Placeholder 2">
            <a:extLst>
              <a:ext uri="{FF2B5EF4-FFF2-40B4-BE49-F238E27FC236}">
                <a16:creationId xmlns:a16="http://schemas.microsoft.com/office/drawing/2014/main" id="{17209825-1387-4643-8EB7-E263262EDB16}"/>
              </a:ext>
            </a:extLst>
          </p:cNvPr>
          <p:cNvSpPr>
            <a:spLocks noGrp="1"/>
          </p:cNvSpPr>
          <p:nvPr>
            <p:ph idx="1"/>
          </p:nvPr>
        </p:nvSpPr>
        <p:spPr>
          <a:xfrm>
            <a:off x="1141413" y="1350498"/>
            <a:ext cx="9905998" cy="5507501"/>
          </a:xfrm>
        </p:spPr>
        <p:txBody>
          <a:bodyPr anchor="t">
            <a:normAutofit/>
          </a:bodyPr>
          <a:lstStyle/>
          <a:p>
            <a:r>
              <a:rPr lang="en-US" sz="2400" dirty="0"/>
              <a:t>Who was numbered in the census in chapter 1?</a:t>
            </a:r>
          </a:p>
          <a:p>
            <a:pPr lvl="1"/>
            <a:r>
              <a:rPr lang="en-US" sz="2200" dirty="0"/>
              <a:t>Men 20 years old and above of all tribes except Levi</a:t>
            </a:r>
          </a:p>
          <a:p>
            <a:r>
              <a:rPr lang="en-US" sz="2400" dirty="0"/>
              <a:t>What was the number counted?</a:t>
            </a:r>
          </a:p>
          <a:p>
            <a:pPr lvl="1"/>
            <a:r>
              <a:rPr lang="en-US" sz="2200" dirty="0"/>
              <a:t>603,550 – Num. 1:46</a:t>
            </a:r>
          </a:p>
          <a:p>
            <a:r>
              <a:rPr lang="en-US" sz="2400" dirty="0"/>
              <a:t>Chapters 2 and 3 detail how the tribes were organized in camp</a:t>
            </a:r>
          </a:p>
          <a:p>
            <a:pPr marL="0" indent="0">
              <a:buNone/>
            </a:pPr>
            <a:endParaRPr lang="en-US" sz="2400" dirty="0"/>
          </a:p>
        </p:txBody>
      </p:sp>
      <p:pic>
        <p:nvPicPr>
          <p:cNvPr id="5" name="Picture 4" descr="Graphical user interface, table&#10;&#10;Description automatically generated">
            <a:extLst>
              <a:ext uri="{FF2B5EF4-FFF2-40B4-BE49-F238E27FC236}">
                <a16:creationId xmlns:a16="http://schemas.microsoft.com/office/drawing/2014/main" id="{5186C6B8-CB98-4FA9-8CB6-D31B1A8E4FBB}"/>
              </a:ext>
            </a:extLst>
          </p:cNvPr>
          <p:cNvPicPr>
            <a:picLocks noChangeAspect="1"/>
          </p:cNvPicPr>
          <p:nvPr/>
        </p:nvPicPr>
        <p:blipFill>
          <a:blip r:embed="rId2"/>
          <a:stretch>
            <a:fillRect/>
          </a:stretch>
        </p:blipFill>
        <p:spPr>
          <a:xfrm>
            <a:off x="1896008" y="3786674"/>
            <a:ext cx="7964456" cy="3017520"/>
          </a:xfrm>
          <a:prstGeom prst="rect">
            <a:avLst/>
          </a:prstGeom>
        </p:spPr>
      </p:pic>
    </p:spTree>
    <p:extLst>
      <p:ext uri="{BB962C8B-B14F-4D97-AF65-F5344CB8AC3E}">
        <p14:creationId xmlns:p14="http://schemas.microsoft.com/office/powerpoint/2010/main" val="38893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6" presetClass="entr" presetSubtype="16"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A28A-E180-4BAE-9E6D-41A581E5D1CB}"/>
              </a:ext>
            </a:extLst>
          </p:cNvPr>
          <p:cNvSpPr>
            <a:spLocks noGrp="1"/>
          </p:cNvSpPr>
          <p:nvPr>
            <p:ph type="title"/>
          </p:nvPr>
        </p:nvSpPr>
        <p:spPr>
          <a:xfrm>
            <a:off x="1141413" y="609600"/>
            <a:ext cx="9905998" cy="740898"/>
          </a:xfrm>
        </p:spPr>
        <p:txBody>
          <a:bodyPr/>
          <a:lstStyle/>
          <a:p>
            <a:r>
              <a:rPr lang="en-US" dirty="0"/>
              <a:t>Numbers</a:t>
            </a:r>
          </a:p>
        </p:txBody>
      </p:sp>
      <p:sp>
        <p:nvSpPr>
          <p:cNvPr id="3" name="Content Placeholder 2">
            <a:extLst>
              <a:ext uri="{FF2B5EF4-FFF2-40B4-BE49-F238E27FC236}">
                <a16:creationId xmlns:a16="http://schemas.microsoft.com/office/drawing/2014/main" id="{17209825-1387-4643-8EB7-E263262EDB16}"/>
              </a:ext>
            </a:extLst>
          </p:cNvPr>
          <p:cNvSpPr>
            <a:spLocks noGrp="1"/>
          </p:cNvSpPr>
          <p:nvPr>
            <p:ph idx="1"/>
          </p:nvPr>
        </p:nvSpPr>
        <p:spPr>
          <a:xfrm>
            <a:off x="1141413" y="1350498"/>
            <a:ext cx="9905998" cy="5507501"/>
          </a:xfrm>
        </p:spPr>
        <p:txBody>
          <a:bodyPr anchor="t">
            <a:normAutofit/>
          </a:bodyPr>
          <a:lstStyle/>
          <a:p>
            <a:r>
              <a:rPr lang="en-US" sz="2400" dirty="0"/>
              <a:t>Chapter 3 also covers the census of the tribe of </a:t>
            </a:r>
            <a:r>
              <a:rPr lang="en-US" sz="2400" dirty="0" err="1"/>
              <a:t>levi</a:t>
            </a:r>
            <a:r>
              <a:rPr lang="en-US" sz="2400" dirty="0"/>
              <a:t>.  How were they numbered and who was counted?</a:t>
            </a:r>
          </a:p>
          <a:p>
            <a:pPr lvl="1"/>
            <a:r>
              <a:rPr lang="en-US" sz="2200" dirty="0"/>
              <a:t>All males 1 month old and above were counted by what family they were from: Kohath, Gershon, or </a:t>
            </a:r>
            <a:r>
              <a:rPr lang="en-US" sz="2200" dirty="0" err="1"/>
              <a:t>Merari</a:t>
            </a:r>
            <a:endParaRPr lang="en-US" sz="2200" dirty="0"/>
          </a:p>
          <a:p>
            <a:r>
              <a:rPr lang="en-US" sz="2400" dirty="0"/>
              <a:t>How many Levites were counted?</a:t>
            </a:r>
          </a:p>
          <a:p>
            <a:pPr lvl="1"/>
            <a:r>
              <a:rPr lang="en-US" sz="2200" dirty="0"/>
              <a:t>22,000 – Num. 3: 39</a:t>
            </a:r>
          </a:p>
          <a:p>
            <a:r>
              <a:rPr lang="en-US" sz="2400" dirty="0"/>
              <a:t>At the end of chapter 3, the Levites redeem the firstborn of Israel</a:t>
            </a:r>
          </a:p>
          <a:p>
            <a:r>
              <a:rPr lang="en-US" sz="2400" dirty="0"/>
              <a:t>A second census of the Levites is taken in chapter 4, this time of those aged between 30 and 50.  That number was 8,580.  What was the purpose of this census?</a:t>
            </a:r>
          </a:p>
          <a:p>
            <a:pPr lvl="1"/>
            <a:r>
              <a:rPr lang="en-US" sz="2200" dirty="0"/>
              <a:t>To see how many Levites there were who would serve in the tabernacle</a:t>
            </a:r>
          </a:p>
          <a:p>
            <a:endParaRPr lang="en-US" sz="2400" dirty="0"/>
          </a:p>
        </p:txBody>
      </p:sp>
    </p:spTree>
    <p:extLst>
      <p:ext uri="{BB962C8B-B14F-4D97-AF65-F5344CB8AC3E}">
        <p14:creationId xmlns:p14="http://schemas.microsoft.com/office/powerpoint/2010/main" val="195787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A28A-E180-4BAE-9E6D-41A581E5D1CB}"/>
              </a:ext>
            </a:extLst>
          </p:cNvPr>
          <p:cNvSpPr>
            <a:spLocks noGrp="1"/>
          </p:cNvSpPr>
          <p:nvPr>
            <p:ph type="title"/>
          </p:nvPr>
        </p:nvSpPr>
        <p:spPr>
          <a:xfrm>
            <a:off x="1141413" y="609600"/>
            <a:ext cx="9905998" cy="740898"/>
          </a:xfrm>
        </p:spPr>
        <p:txBody>
          <a:bodyPr/>
          <a:lstStyle/>
          <a:p>
            <a:r>
              <a:rPr lang="en-US" dirty="0"/>
              <a:t>Numbers</a:t>
            </a:r>
          </a:p>
        </p:txBody>
      </p:sp>
      <p:sp>
        <p:nvSpPr>
          <p:cNvPr id="3" name="Content Placeholder 2">
            <a:extLst>
              <a:ext uri="{FF2B5EF4-FFF2-40B4-BE49-F238E27FC236}">
                <a16:creationId xmlns:a16="http://schemas.microsoft.com/office/drawing/2014/main" id="{17209825-1387-4643-8EB7-E263262EDB16}"/>
              </a:ext>
            </a:extLst>
          </p:cNvPr>
          <p:cNvSpPr>
            <a:spLocks noGrp="1"/>
          </p:cNvSpPr>
          <p:nvPr>
            <p:ph idx="1"/>
          </p:nvPr>
        </p:nvSpPr>
        <p:spPr>
          <a:xfrm>
            <a:off x="1141413" y="1350498"/>
            <a:ext cx="9905998" cy="5507501"/>
          </a:xfrm>
        </p:spPr>
        <p:txBody>
          <a:bodyPr anchor="t">
            <a:normAutofit/>
          </a:bodyPr>
          <a:lstStyle/>
          <a:p>
            <a:r>
              <a:rPr lang="en-US" sz="2400" dirty="0"/>
              <a:t>Chapters 5 &amp;6 – The camp was to be cleansed and additional laws are detailed including law of the Nazarites and blessing the priests were to give the people</a:t>
            </a:r>
          </a:p>
          <a:p>
            <a:pPr lvl="2"/>
            <a:r>
              <a:rPr lang="en-US" sz="2000" dirty="0"/>
              <a:t>Numbers 6:24-26 – “The LORD bless you and keep you; the LORD make His face to shine upon you, and be gracious to you; the LORD lift up His countenance upon you and give  you peace.”</a:t>
            </a:r>
            <a:endParaRPr lang="en-US" sz="2200" dirty="0"/>
          </a:p>
          <a:p>
            <a:r>
              <a:rPr lang="en-US" sz="2400" dirty="0"/>
              <a:t>Chapters 7 &amp; 8 – offerings by the tribes for use in the tabernacle and consecration of the Levites for service in the tabernacle</a:t>
            </a:r>
            <a:endParaRPr lang="en-US" sz="2200" dirty="0"/>
          </a:p>
          <a:p>
            <a:r>
              <a:rPr lang="en-US" sz="2200" dirty="0"/>
              <a:t>Chapter 9 – the second Passover</a:t>
            </a:r>
          </a:p>
          <a:p>
            <a:r>
              <a:rPr lang="en-US" sz="2200" dirty="0"/>
              <a:t>Chapter 10 – The people depart Sinai </a:t>
            </a:r>
          </a:p>
          <a:p>
            <a:r>
              <a:rPr lang="en-US" sz="2200" dirty="0"/>
              <a:t>Chapters 11 &amp; 12 – Moses deals with complaints from the people and his brother and sister</a:t>
            </a:r>
            <a:endParaRPr lang="en-US" sz="2400" dirty="0"/>
          </a:p>
        </p:txBody>
      </p:sp>
    </p:spTree>
    <p:extLst>
      <p:ext uri="{BB962C8B-B14F-4D97-AF65-F5344CB8AC3E}">
        <p14:creationId xmlns:p14="http://schemas.microsoft.com/office/powerpoint/2010/main" val="202439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A28A-E180-4BAE-9E6D-41A581E5D1CB}"/>
              </a:ext>
            </a:extLst>
          </p:cNvPr>
          <p:cNvSpPr>
            <a:spLocks noGrp="1"/>
          </p:cNvSpPr>
          <p:nvPr>
            <p:ph type="title"/>
          </p:nvPr>
        </p:nvSpPr>
        <p:spPr>
          <a:xfrm>
            <a:off x="1141413" y="609600"/>
            <a:ext cx="9905998" cy="740898"/>
          </a:xfrm>
        </p:spPr>
        <p:txBody>
          <a:bodyPr/>
          <a:lstStyle/>
          <a:p>
            <a:r>
              <a:rPr lang="en-US" dirty="0"/>
              <a:t>Numbers</a:t>
            </a:r>
          </a:p>
        </p:txBody>
      </p:sp>
      <p:sp>
        <p:nvSpPr>
          <p:cNvPr id="3" name="Content Placeholder 2">
            <a:extLst>
              <a:ext uri="{FF2B5EF4-FFF2-40B4-BE49-F238E27FC236}">
                <a16:creationId xmlns:a16="http://schemas.microsoft.com/office/drawing/2014/main" id="{17209825-1387-4643-8EB7-E263262EDB16}"/>
              </a:ext>
            </a:extLst>
          </p:cNvPr>
          <p:cNvSpPr>
            <a:spLocks noGrp="1"/>
          </p:cNvSpPr>
          <p:nvPr>
            <p:ph idx="1"/>
          </p:nvPr>
        </p:nvSpPr>
        <p:spPr>
          <a:xfrm>
            <a:off x="1141413" y="1350498"/>
            <a:ext cx="9905998" cy="5507501"/>
          </a:xfrm>
        </p:spPr>
        <p:txBody>
          <a:bodyPr anchor="t">
            <a:normAutofit/>
          </a:bodyPr>
          <a:lstStyle/>
          <a:p>
            <a:r>
              <a:rPr lang="en-US" sz="2400" dirty="0"/>
              <a:t>How many men are selected to go spy out the land?</a:t>
            </a:r>
          </a:p>
          <a:p>
            <a:pPr lvl="1"/>
            <a:r>
              <a:rPr lang="en-US" sz="2200" dirty="0"/>
              <a:t>12 – Numbers 13:1-16</a:t>
            </a:r>
          </a:p>
          <a:p>
            <a:r>
              <a:rPr lang="en-US" sz="2400" dirty="0"/>
              <a:t>How many days were they gone to spy out the land?</a:t>
            </a:r>
          </a:p>
          <a:p>
            <a:pPr lvl="1"/>
            <a:r>
              <a:rPr lang="en-US" sz="2200" dirty="0"/>
              <a:t>40 – Number 13:25</a:t>
            </a:r>
          </a:p>
          <a:p>
            <a:r>
              <a:rPr lang="en-US" sz="2400" dirty="0"/>
              <a:t>What kind of report did 10 of the 12 spies give?</a:t>
            </a:r>
          </a:p>
          <a:p>
            <a:pPr lvl="1"/>
            <a:r>
              <a:rPr lang="en-US" sz="2200" dirty="0"/>
              <a:t>a bad report – Numbers 13:32</a:t>
            </a:r>
          </a:p>
          <a:p>
            <a:r>
              <a:rPr lang="en-US" sz="2400" dirty="0"/>
              <a:t>Who didn’t give a bad report?</a:t>
            </a:r>
          </a:p>
          <a:p>
            <a:pPr lvl="1"/>
            <a:r>
              <a:rPr lang="en-US" sz="2200" dirty="0"/>
              <a:t>Caleb and Joshua – Numbers 14:6-10</a:t>
            </a:r>
          </a:p>
        </p:txBody>
      </p:sp>
    </p:spTree>
    <p:extLst>
      <p:ext uri="{BB962C8B-B14F-4D97-AF65-F5344CB8AC3E}">
        <p14:creationId xmlns:p14="http://schemas.microsoft.com/office/powerpoint/2010/main" val="188935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A28A-E180-4BAE-9E6D-41A581E5D1CB}"/>
              </a:ext>
            </a:extLst>
          </p:cNvPr>
          <p:cNvSpPr>
            <a:spLocks noGrp="1"/>
          </p:cNvSpPr>
          <p:nvPr>
            <p:ph type="title"/>
          </p:nvPr>
        </p:nvSpPr>
        <p:spPr>
          <a:xfrm>
            <a:off x="1141413" y="609600"/>
            <a:ext cx="9905998" cy="740898"/>
          </a:xfrm>
        </p:spPr>
        <p:txBody>
          <a:bodyPr/>
          <a:lstStyle/>
          <a:p>
            <a:r>
              <a:rPr lang="en-US" dirty="0"/>
              <a:t>Numbers</a:t>
            </a:r>
          </a:p>
        </p:txBody>
      </p:sp>
      <p:sp>
        <p:nvSpPr>
          <p:cNvPr id="3" name="Content Placeholder 2">
            <a:extLst>
              <a:ext uri="{FF2B5EF4-FFF2-40B4-BE49-F238E27FC236}">
                <a16:creationId xmlns:a16="http://schemas.microsoft.com/office/drawing/2014/main" id="{17209825-1387-4643-8EB7-E263262EDB16}"/>
              </a:ext>
            </a:extLst>
          </p:cNvPr>
          <p:cNvSpPr>
            <a:spLocks noGrp="1"/>
          </p:cNvSpPr>
          <p:nvPr>
            <p:ph idx="1"/>
          </p:nvPr>
        </p:nvSpPr>
        <p:spPr>
          <a:xfrm>
            <a:off x="1141413" y="1350498"/>
            <a:ext cx="9905998" cy="5507501"/>
          </a:xfrm>
        </p:spPr>
        <p:txBody>
          <a:bodyPr anchor="t">
            <a:normAutofit/>
          </a:bodyPr>
          <a:lstStyle/>
          <a:p>
            <a:r>
              <a:rPr lang="en-US" sz="2400" dirty="0"/>
              <a:t>The people listened to the 10 spies and as a result, God was prepared to wipe out the nation.  Who interceded for the people?</a:t>
            </a:r>
          </a:p>
          <a:p>
            <a:pPr lvl="1"/>
            <a:r>
              <a:rPr lang="en-US" sz="2200" dirty="0"/>
              <a:t>Moses – Numbers 14:11-20</a:t>
            </a:r>
          </a:p>
          <a:p>
            <a:r>
              <a:rPr lang="en-US" sz="2400" dirty="0"/>
              <a:t>What though did God say would happen to those who did not heed His voice?</a:t>
            </a:r>
          </a:p>
          <a:p>
            <a:pPr lvl="1"/>
            <a:r>
              <a:rPr lang="en-US" sz="2200" dirty="0"/>
              <a:t>They would not enter the land promised to their fathers – Numbers 14:21-38</a:t>
            </a:r>
          </a:p>
          <a:p>
            <a:r>
              <a:rPr lang="en-US" sz="2400" dirty="0"/>
              <a:t>How long did God say they were to wander in the wilderness?</a:t>
            </a:r>
          </a:p>
          <a:p>
            <a:pPr lvl="1"/>
            <a:r>
              <a:rPr lang="en-US" sz="2200" dirty="0"/>
              <a:t>One year for each of the days the spies were in the land – Numbers 14:34</a:t>
            </a:r>
          </a:p>
        </p:txBody>
      </p:sp>
    </p:spTree>
    <p:extLst>
      <p:ext uri="{BB962C8B-B14F-4D97-AF65-F5344CB8AC3E}">
        <p14:creationId xmlns:p14="http://schemas.microsoft.com/office/powerpoint/2010/main" val="385855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A28A-E180-4BAE-9E6D-41A581E5D1CB}"/>
              </a:ext>
            </a:extLst>
          </p:cNvPr>
          <p:cNvSpPr>
            <a:spLocks noGrp="1"/>
          </p:cNvSpPr>
          <p:nvPr>
            <p:ph type="title"/>
          </p:nvPr>
        </p:nvSpPr>
        <p:spPr>
          <a:xfrm>
            <a:off x="1141413" y="609600"/>
            <a:ext cx="9905998" cy="740898"/>
          </a:xfrm>
        </p:spPr>
        <p:txBody>
          <a:bodyPr/>
          <a:lstStyle/>
          <a:p>
            <a:r>
              <a:rPr lang="en-US" dirty="0"/>
              <a:t>Numbers</a:t>
            </a:r>
          </a:p>
        </p:txBody>
      </p:sp>
      <p:sp>
        <p:nvSpPr>
          <p:cNvPr id="3" name="Content Placeholder 2">
            <a:extLst>
              <a:ext uri="{FF2B5EF4-FFF2-40B4-BE49-F238E27FC236}">
                <a16:creationId xmlns:a16="http://schemas.microsoft.com/office/drawing/2014/main" id="{17209825-1387-4643-8EB7-E263262EDB16}"/>
              </a:ext>
            </a:extLst>
          </p:cNvPr>
          <p:cNvSpPr>
            <a:spLocks noGrp="1"/>
          </p:cNvSpPr>
          <p:nvPr>
            <p:ph idx="1"/>
          </p:nvPr>
        </p:nvSpPr>
        <p:spPr>
          <a:xfrm>
            <a:off x="1141413" y="1350498"/>
            <a:ext cx="9905998" cy="5507501"/>
          </a:xfrm>
        </p:spPr>
        <p:txBody>
          <a:bodyPr anchor="t">
            <a:normAutofit/>
          </a:bodyPr>
          <a:lstStyle/>
          <a:p>
            <a:r>
              <a:rPr lang="en-US" sz="2400" dirty="0"/>
              <a:t>Chapter 15 – Laws regarding grain and drink offerings, laws regarding unintentional sin and presumptuous sin, penalty for violating the sabbath</a:t>
            </a:r>
            <a:endParaRPr lang="en-US" sz="2200" dirty="0"/>
          </a:p>
          <a:p>
            <a:r>
              <a:rPr lang="en-US" sz="2400" dirty="0"/>
              <a:t>Who rebels against Moses and Aaron in chapter 16?</a:t>
            </a:r>
          </a:p>
          <a:p>
            <a:pPr lvl="1"/>
            <a:r>
              <a:rPr lang="en-US" sz="2200" dirty="0"/>
              <a:t>250 men led by Korah, </a:t>
            </a:r>
            <a:r>
              <a:rPr lang="en-US" sz="2200" dirty="0" err="1"/>
              <a:t>Dathan</a:t>
            </a:r>
            <a:r>
              <a:rPr lang="en-US" sz="2200" dirty="0"/>
              <a:t>, </a:t>
            </a:r>
            <a:r>
              <a:rPr lang="en-US" sz="2200" dirty="0" err="1"/>
              <a:t>Abiram</a:t>
            </a:r>
            <a:r>
              <a:rPr lang="en-US" sz="2200" dirty="0"/>
              <a:t>, and On</a:t>
            </a:r>
          </a:p>
          <a:p>
            <a:r>
              <a:rPr lang="en-US" sz="2400" dirty="0"/>
              <a:t>What is the result of their rebellion?</a:t>
            </a:r>
          </a:p>
          <a:p>
            <a:pPr lvl="1"/>
            <a:r>
              <a:rPr lang="en-US" sz="2200" dirty="0"/>
              <a:t>The earth opened up and swallowed the leaders of the rebellion and the rest were killed by fire from the LORD </a:t>
            </a:r>
          </a:p>
          <a:p>
            <a:r>
              <a:rPr lang="en-US" sz="2400" dirty="0"/>
              <a:t>Chapter 17 – Aaron’s rod blooms confirming again who God has chosen to lead the people</a:t>
            </a:r>
          </a:p>
          <a:p>
            <a:r>
              <a:rPr lang="en-US" sz="2400" dirty="0"/>
              <a:t>Chapters 18 – duties of the Levites and laws of purification </a:t>
            </a:r>
          </a:p>
        </p:txBody>
      </p:sp>
    </p:spTree>
    <p:extLst>
      <p:ext uri="{BB962C8B-B14F-4D97-AF65-F5344CB8AC3E}">
        <p14:creationId xmlns:p14="http://schemas.microsoft.com/office/powerpoint/2010/main" val="325011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A28A-E180-4BAE-9E6D-41A581E5D1CB}"/>
              </a:ext>
            </a:extLst>
          </p:cNvPr>
          <p:cNvSpPr>
            <a:spLocks noGrp="1"/>
          </p:cNvSpPr>
          <p:nvPr>
            <p:ph type="title"/>
          </p:nvPr>
        </p:nvSpPr>
        <p:spPr>
          <a:xfrm>
            <a:off x="1141413" y="609600"/>
            <a:ext cx="9905998" cy="740898"/>
          </a:xfrm>
        </p:spPr>
        <p:txBody>
          <a:bodyPr/>
          <a:lstStyle/>
          <a:p>
            <a:r>
              <a:rPr lang="en-US" dirty="0"/>
              <a:t>Numbers</a:t>
            </a:r>
          </a:p>
        </p:txBody>
      </p:sp>
      <p:sp>
        <p:nvSpPr>
          <p:cNvPr id="3" name="Content Placeholder 2">
            <a:extLst>
              <a:ext uri="{FF2B5EF4-FFF2-40B4-BE49-F238E27FC236}">
                <a16:creationId xmlns:a16="http://schemas.microsoft.com/office/drawing/2014/main" id="{17209825-1387-4643-8EB7-E263262EDB16}"/>
              </a:ext>
            </a:extLst>
          </p:cNvPr>
          <p:cNvSpPr>
            <a:spLocks noGrp="1"/>
          </p:cNvSpPr>
          <p:nvPr>
            <p:ph idx="1"/>
          </p:nvPr>
        </p:nvSpPr>
        <p:spPr>
          <a:xfrm>
            <a:off x="1141413" y="1350498"/>
            <a:ext cx="9905998" cy="5507501"/>
          </a:xfrm>
        </p:spPr>
        <p:txBody>
          <a:bodyPr anchor="t">
            <a:normAutofit/>
          </a:bodyPr>
          <a:lstStyle/>
          <a:p>
            <a:r>
              <a:rPr lang="en-US" sz="2400" dirty="0"/>
              <a:t>Chapter 20 – Moses and Aaron fail to hallow God before the people</a:t>
            </a:r>
            <a:endParaRPr lang="en-US" sz="2200" dirty="0"/>
          </a:p>
          <a:p>
            <a:r>
              <a:rPr lang="en-US" sz="2400" dirty="0"/>
              <a:t>What does God tell Moses and Aaron can not happen as a result of this?</a:t>
            </a:r>
          </a:p>
          <a:p>
            <a:pPr lvl="1"/>
            <a:r>
              <a:rPr lang="en-US" sz="2200" dirty="0"/>
              <a:t>They will not bring the assembly into the land – Numbers 20:12</a:t>
            </a:r>
          </a:p>
          <a:p>
            <a:r>
              <a:rPr lang="en-US" sz="2400" dirty="0"/>
              <a:t>Chapter 20 – Edom refuses passage through their land and Aaron dies and Eleazar make High Priest</a:t>
            </a:r>
          </a:p>
          <a:p>
            <a:r>
              <a:rPr lang="en-US" sz="2400" dirty="0"/>
              <a:t>Why does Moses have to erect a fiery serpent in chapter 21?</a:t>
            </a:r>
          </a:p>
          <a:p>
            <a:pPr lvl="1"/>
            <a:r>
              <a:rPr lang="en-US" sz="2200" dirty="0"/>
              <a:t>The people have been speaking against God and Moses and God sends fiery serpents among the people.  If they look on the serpent Moses erected then they will not die from the snake bite. – Numbers 21:4-9</a:t>
            </a:r>
          </a:p>
        </p:txBody>
      </p:sp>
    </p:spTree>
    <p:extLst>
      <p:ext uri="{BB962C8B-B14F-4D97-AF65-F5344CB8AC3E}">
        <p14:creationId xmlns:p14="http://schemas.microsoft.com/office/powerpoint/2010/main" val="20347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A28A-E180-4BAE-9E6D-41A581E5D1CB}"/>
              </a:ext>
            </a:extLst>
          </p:cNvPr>
          <p:cNvSpPr>
            <a:spLocks noGrp="1"/>
          </p:cNvSpPr>
          <p:nvPr>
            <p:ph type="title"/>
          </p:nvPr>
        </p:nvSpPr>
        <p:spPr>
          <a:xfrm>
            <a:off x="1141413" y="609600"/>
            <a:ext cx="9905998" cy="740898"/>
          </a:xfrm>
        </p:spPr>
        <p:txBody>
          <a:bodyPr/>
          <a:lstStyle/>
          <a:p>
            <a:r>
              <a:rPr lang="en-US" dirty="0"/>
              <a:t>Numbers</a:t>
            </a:r>
          </a:p>
        </p:txBody>
      </p:sp>
      <p:sp>
        <p:nvSpPr>
          <p:cNvPr id="3" name="Content Placeholder 2">
            <a:extLst>
              <a:ext uri="{FF2B5EF4-FFF2-40B4-BE49-F238E27FC236}">
                <a16:creationId xmlns:a16="http://schemas.microsoft.com/office/drawing/2014/main" id="{17209825-1387-4643-8EB7-E263262EDB16}"/>
              </a:ext>
            </a:extLst>
          </p:cNvPr>
          <p:cNvSpPr>
            <a:spLocks noGrp="1"/>
          </p:cNvSpPr>
          <p:nvPr>
            <p:ph idx="1"/>
          </p:nvPr>
        </p:nvSpPr>
        <p:spPr>
          <a:xfrm>
            <a:off x="1141413" y="1350498"/>
            <a:ext cx="9905998" cy="5507501"/>
          </a:xfrm>
        </p:spPr>
        <p:txBody>
          <a:bodyPr anchor="t">
            <a:normAutofit/>
          </a:bodyPr>
          <a:lstStyle/>
          <a:p>
            <a:r>
              <a:rPr lang="en-US" sz="2400" dirty="0"/>
              <a:t>What two kings do the Israelites defeat in the Plains of Moab in chapter 21?</a:t>
            </a:r>
          </a:p>
          <a:p>
            <a:pPr lvl="1"/>
            <a:r>
              <a:rPr lang="en-US" sz="2200" dirty="0" err="1"/>
              <a:t>Sihon</a:t>
            </a:r>
            <a:r>
              <a:rPr lang="en-US" sz="2200" dirty="0"/>
              <a:t>, king of the Amorites</a:t>
            </a:r>
          </a:p>
          <a:p>
            <a:pPr lvl="1"/>
            <a:r>
              <a:rPr lang="en-US" sz="2200" dirty="0" err="1"/>
              <a:t>Og</a:t>
            </a:r>
            <a:r>
              <a:rPr lang="en-US" sz="2200" dirty="0"/>
              <a:t>, king of Bashan</a:t>
            </a:r>
          </a:p>
          <a:p>
            <a:r>
              <a:rPr lang="en-US" sz="2400" dirty="0"/>
              <a:t>Who is the king of the Moabites?</a:t>
            </a:r>
          </a:p>
          <a:p>
            <a:pPr lvl="1"/>
            <a:r>
              <a:rPr lang="en-US" sz="2200" dirty="0" err="1"/>
              <a:t>Balak</a:t>
            </a:r>
            <a:r>
              <a:rPr lang="en-US" sz="2200" dirty="0"/>
              <a:t> – Numbers 22:4</a:t>
            </a:r>
          </a:p>
          <a:p>
            <a:r>
              <a:rPr lang="en-US" sz="2400" dirty="0"/>
              <a:t>Who does </a:t>
            </a:r>
            <a:r>
              <a:rPr lang="en-US" sz="2400" dirty="0" err="1"/>
              <a:t>Balak</a:t>
            </a:r>
            <a:r>
              <a:rPr lang="en-US" sz="2400" dirty="0"/>
              <a:t> seek out?  Why?</a:t>
            </a:r>
          </a:p>
          <a:p>
            <a:pPr lvl="1"/>
            <a:r>
              <a:rPr lang="en-US" sz="2200" dirty="0"/>
              <a:t>Balaam</a:t>
            </a:r>
          </a:p>
          <a:p>
            <a:pPr lvl="1"/>
            <a:r>
              <a:rPr lang="en-US" sz="2200" dirty="0" err="1"/>
              <a:t>Balak</a:t>
            </a:r>
            <a:r>
              <a:rPr lang="en-US" sz="2200" dirty="0"/>
              <a:t> wants Balaam to pronounce to curse the Israelites</a:t>
            </a:r>
          </a:p>
          <a:p>
            <a:r>
              <a:rPr lang="en-US" sz="2400" dirty="0"/>
              <a:t>Instead of cursing Israel, Balaam blesses Israel four times –   Numbers 22-24</a:t>
            </a:r>
          </a:p>
        </p:txBody>
      </p:sp>
    </p:spTree>
    <p:extLst>
      <p:ext uri="{BB962C8B-B14F-4D97-AF65-F5344CB8AC3E}">
        <p14:creationId xmlns:p14="http://schemas.microsoft.com/office/powerpoint/2010/main" val="168729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A28A-E180-4BAE-9E6D-41A581E5D1CB}"/>
              </a:ext>
            </a:extLst>
          </p:cNvPr>
          <p:cNvSpPr>
            <a:spLocks noGrp="1"/>
          </p:cNvSpPr>
          <p:nvPr>
            <p:ph type="title"/>
          </p:nvPr>
        </p:nvSpPr>
        <p:spPr>
          <a:xfrm>
            <a:off x="1141413" y="609600"/>
            <a:ext cx="9905998" cy="740898"/>
          </a:xfrm>
        </p:spPr>
        <p:txBody>
          <a:bodyPr/>
          <a:lstStyle/>
          <a:p>
            <a:r>
              <a:rPr lang="en-US" dirty="0"/>
              <a:t>genesis</a:t>
            </a:r>
          </a:p>
        </p:txBody>
      </p:sp>
      <p:sp>
        <p:nvSpPr>
          <p:cNvPr id="3" name="Content Placeholder 2">
            <a:extLst>
              <a:ext uri="{FF2B5EF4-FFF2-40B4-BE49-F238E27FC236}">
                <a16:creationId xmlns:a16="http://schemas.microsoft.com/office/drawing/2014/main" id="{17209825-1387-4643-8EB7-E263262EDB16}"/>
              </a:ext>
            </a:extLst>
          </p:cNvPr>
          <p:cNvSpPr>
            <a:spLocks noGrp="1"/>
          </p:cNvSpPr>
          <p:nvPr>
            <p:ph idx="1"/>
          </p:nvPr>
        </p:nvSpPr>
        <p:spPr>
          <a:xfrm>
            <a:off x="1141413" y="1350498"/>
            <a:ext cx="9905998" cy="5507501"/>
          </a:xfrm>
        </p:spPr>
        <p:txBody>
          <a:bodyPr anchor="t">
            <a:noAutofit/>
          </a:bodyPr>
          <a:lstStyle/>
          <a:p>
            <a:pPr>
              <a:spcBef>
                <a:spcPts val="0"/>
              </a:spcBef>
              <a:spcAft>
                <a:spcPts val="0"/>
              </a:spcAft>
            </a:pPr>
            <a:r>
              <a:rPr lang="en-US" sz="2400" dirty="0"/>
              <a:t>What is created on each day</a:t>
            </a:r>
          </a:p>
          <a:p>
            <a:pPr lvl="1">
              <a:spcBef>
                <a:spcPts val="0"/>
              </a:spcBef>
              <a:spcAft>
                <a:spcPts val="300"/>
              </a:spcAft>
            </a:pPr>
            <a:r>
              <a:rPr lang="en-US" sz="2200" dirty="0"/>
              <a:t>Day 1</a:t>
            </a:r>
          </a:p>
          <a:p>
            <a:pPr lvl="2">
              <a:spcBef>
                <a:spcPts val="0"/>
              </a:spcBef>
              <a:spcAft>
                <a:spcPts val="300"/>
              </a:spcAft>
            </a:pPr>
            <a:r>
              <a:rPr lang="en-US" sz="2200" dirty="0"/>
              <a:t>Light – day and night</a:t>
            </a:r>
          </a:p>
          <a:p>
            <a:pPr lvl="1">
              <a:spcBef>
                <a:spcPts val="0"/>
              </a:spcBef>
              <a:spcAft>
                <a:spcPts val="300"/>
              </a:spcAft>
            </a:pPr>
            <a:r>
              <a:rPr lang="en-US" sz="2200" dirty="0"/>
              <a:t>Day 2</a:t>
            </a:r>
          </a:p>
          <a:p>
            <a:pPr lvl="2">
              <a:spcBef>
                <a:spcPts val="0"/>
              </a:spcBef>
              <a:spcAft>
                <a:spcPts val="300"/>
              </a:spcAft>
            </a:pPr>
            <a:r>
              <a:rPr lang="en-US" sz="2200" dirty="0"/>
              <a:t>Firmament</a:t>
            </a:r>
          </a:p>
          <a:p>
            <a:pPr lvl="1">
              <a:spcBef>
                <a:spcPts val="0"/>
              </a:spcBef>
              <a:spcAft>
                <a:spcPts val="300"/>
              </a:spcAft>
            </a:pPr>
            <a:r>
              <a:rPr lang="en-US" sz="2200" dirty="0"/>
              <a:t>Day 3</a:t>
            </a:r>
          </a:p>
          <a:p>
            <a:pPr lvl="2">
              <a:spcBef>
                <a:spcPts val="0"/>
              </a:spcBef>
              <a:spcAft>
                <a:spcPts val="300"/>
              </a:spcAft>
            </a:pPr>
            <a:r>
              <a:rPr lang="en-US" sz="2200" dirty="0"/>
              <a:t>Seas and land; grass, plants, trees</a:t>
            </a:r>
          </a:p>
          <a:p>
            <a:pPr lvl="1">
              <a:spcBef>
                <a:spcPts val="0"/>
              </a:spcBef>
              <a:spcAft>
                <a:spcPts val="300"/>
              </a:spcAft>
            </a:pPr>
            <a:r>
              <a:rPr lang="en-US" sz="2200" dirty="0"/>
              <a:t>Day 4</a:t>
            </a:r>
          </a:p>
          <a:p>
            <a:pPr lvl="2">
              <a:spcBef>
                <a:spcPts val="0"/>
              </a:spcBef>
              <a:spcAft>
                <a:spcPts val="300"/>
              </a:spcAft>
            </a:pPr>
            <a:r>
              <a:rPr lang="en-US" sz="2200" dirty="0"/>
              <a:t>Sun, moon, and stars</a:t>
            </a:r>
          </a:p>
          <a:p>
            <a:pPr lvl="1">
              <a:spcBef>
                <a:spcPts val="0"/>
              </a:spcBef>
              <a:spcAft>
                <a:spcPts val="300"/>
              </a:spcAft>
            </a:pPr>
            <a:r>
              <a:rPr lang="en-US" sz="2200" dirty="0"/>
              <a:t>Day 5</a:t>
            </a:r>
          </a:p>
          <a:p>
            <a:pPr lvl="2">
              <a:spcBef>
                <a:spcPts val="0"/>
              </a:spcBef>
              <a:spcAft>
                <a:spcPts val="300"/>
              </a:spcAft>
            </a:pPr>
            <a:r>
              <a:rPr lang="en-US" sz="2200" dirty="0"/>
              <a:t>Creatures of the sea and birds of the air</a:t>
            </a:r>
          </a:p>
          <a:p>
            <a:pPr lvl="1">
              <a:spcBef>
                <a:spcPts val="0"/>
              </a:spcBef>
              <a:spcAft>
                <a:spcPts val="300"/>
              </a:spcAft>
            </a:pPr>
            <a:r>
              <a:rPr lang="en-US" sz="2200" dirty="0"/>
              <a:t>Day 6</a:t>
            </a:r>
          </a:p>
          <a:p>
            <a:pPr lvl="2">
              <a:spcBef>
                <a:spcPts val="0"/>
              </a:spcBef>
              <a:spcAft>
                <a:spcPts val="300"/>
              </a:spcAft>
            </a:pPr>
            <a:r>
              <a:rPr lang="en-US" sz="2200" dirty="0"/>
              <a:t>Living creatures of the land; man and woman</a:t>
            </a:r>
          </a:p>
        </p:txBody>
      </p:sp>
    </p:spTree>
    <p:extLst>
      <p:ext uri="{BB962C8B-B14F-4D97-AF65-F5344CB8AC3E}">
        <p14:creationId xmlns:p14="http://schemas.microsoft.com/office/powerpoint/2010/main" val="283822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A28A-E180-4BAE-9E6D-41A581E5D1CB}"/>
              </a:ext>
            </a:extLst>
          </p:cNvPr>
          <p:cNvSpPr>
            <a:spLocks noGrp="1"/>
          </p:cNvSpPr>
          <p:nvPr>
            <p:ph type="title"/>
          </p:nvPr>
        </p:nvSpPr>
        <p:spPr>
          <a:xfrm>
            <a:off x="1141413" y="609600"/>
            <a:ext cx="9905998" cy="740898"/>
          </a:xfrm>
        </p:spPr>
        <p:txBody>
          <a:bodyPr/>
          <a:lstStyle/>
          <a:p>
            <a:r>
              <a:rPr lang="en-US" dirty="0"/>
              <a:t>Numbers</a:t>
            </a:r>
          </a:p>
        </p:txBody>
      </p:sp>
      <p:sp>
        <p:nvSpPr>
          <p:cNvPr id="3" name="Content Placeholder 2">
            <a:extLst>
              <a:ext uri="{FF2B5EF4-FFF2-40B4-BE49-F238E27FC236}">
                <a16:creationId xmlns:a16="http://schemas.microsoft.com/office/drawing/2014/main" id="{17209825-1387-4643-8EB7-E263262EDB16}"/>
              </a:ext>
            </a:extLst>
          </p:cNvPr>
          <p:cNvSpPr>
            <a:spLocks noGrp="1"/>
          </p:cNvSpPr>
          <p:nvPr>
            <p:ph idx="1"/>
          </p:nvPr>
        </p:nvSpPr>
        <p:spPr>
          <a:xfrm>
            <a:off x="1141413" y="1350498"/>
            <a:ext cx="9905998" cy="5507501"/>
          </a:xfrm>
        </p:spPr>
        <p:txBody>
          <a:bodyPr anchor="t">
            <a:normAutofit/>
          </a:bodyPr>
          <a:lstStyle/>
          <a:p>
            <a:r>
              <a:rPr lang="en-US" sz="2400" dirty="0"/>
              <a:t>Was Moab able to trouble Israel (Numbers 25:1-5, 9)?</a:t>
            </a:r>
          </a:p>
          <a:p>
            <a:pPr lvl="1"/>
            <a:r>
              <a:rPr lang="en-US" sz="2200" dirty="0"/>
              <a:t>Yes, the people began to commit harlotry with the women of Moab and join to Baal.</a:t>
            </a:r>
          </a:p>
          <a:p>
            <a:pPr lvl="1"/>
            <a:r>
              <a:rPr lang="en-US" sz="2200" dirty="0"/>
              <a:t>As a result, God was angry and sent a plague through the camp.</a:t>
            </a:r>
          </a:p>
          <a:p>
            <a:r>
              <a:rPr lang="en-US" sz="2400" dirty="0"/>
              <a:t>Who acted to stop the plague?  What did he do?</a:t>
            </a:r>
          </a:p>
          <a:p>
            <a:pPr lvl="1"/>
            <a:r>
              <a:rPr lang="en-US" sz="2200" dirty="0"/>
              <a:t>Phinehas, the son of Eleazar, drove a javelin through a man of Israel and woman of Moab. – Numbers 25:6-9</a:t>
            </a:r>
          </a:p>
          <a:p>
            <a:r>
              <a:rPr lang="en-US" sz="2400" dirty="0"/>
              <a:t>How many were counted in the 2</a:t>
            </a:r>
            <a:r>
              <a:rPr lang="en-US" sz="2400" baseline="30000" dirty="0"/>
              <a:t>nd</a:t>
            </a:r>
            <a:r>
              <a:rPr lang="en-US" sz="2400" dirty="0"/>
              <a:t> census not of the tribe of Levi?</a:t>
            </a:r>
          </a:p>
          <a:p>
            <a:pPr lvl="1"/>
            <a:r>
              <a:rPr lang="en-US" sz="2200" dirty="0"/>
              <a:t>601,730 – Numbers 26:51</a:t>
            </a:r>
          </a:p>
          <a:p>
            <a:r>
              <a:rPr lang="en-US" sz="2400" dirty="0"/>
              <a:t>Of Levi?</a:t>
            </a:r>
          </a:p>
          <a:p>
            <a:pPr lvl="1"/>
            <a:r>
              <a:rPr lang="en-US" sz="2200" dirty="0"/>
              <a:t>23,000 – Numbers 26:62</a:t>
            </a:r>
          </a:p>
        </p:txBody>
      </p:sp>
    </p:spTree>
    <p:extLst>
      <p:ext uri="{BB962C8B-B14F-4D97-AF65-F5344CB8AC3E}">
        <p14:creationId xmlns:p14="http://schemas.microsoft.com/office/powerpoint/2010/main" val="138633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A28A-E180-4BAE-9E6D-41A581E5D1CB}"/>
              </a:ext>
            </a:extLst>
          </p:cNvPr>
          <p:cNvSpPr>
            <a:spLocks noGrp="1"/>
          </p:cNvSpPr>
          <p:nvPr>
            <p:ph type="title"/>
          </p:nvPr>
        </p:nvSpPr>
        <p:spPr>
          <a:xfrm>
            <a:off x="1141413" y="609600"/>
            <a:ext cx="9905998" cy="740898"/>
          </a:xfrm>
        </p:spPr>
        <p:txBody>
          <a:bodyPr/>
          <a:lstStyle/>
          <a:p>
            <a:r>
              <a:rPr lang="en-US" dirty="0"/>
              <a:t>Numbers</a:t>
            </a:r>
          </a:p>
        </p:txBody>
      </p:sp>
      <p:sp>
        <p:nvSpPr>
          <p:cNvPr id="3" name="Content Placeholder 2">
            <a:extLst>
              <a:ext uri="{FF2B5EF4-FFF2-40B4-BE49-F238E27FC236}">
                <a16:creationId xmlns:a16="http://schemas.microsoft.com/office/drawing/2014/main" id="{17209825-1387-4643-8EB7-E263262EDB16}"/>
              </a:ext>
            </a:extLst>
          </p:cNvPr>
          <p:cNvSpPr>
            <a:spLocks noGrp="1"/>
          </p:cNvSpPr>
          <p:nvPr>
            <p:ph idx="1"/>
          </p:nvPr>
        </p:nvSpPr>
        <p:spPr>
          <a:xfrm>
            <a:off x="1141413" y="1350498"/>
            <a:ext cx="9905998" cy="5507501"/>
          </a:xfrm>
        </p:spPr>
        <p:txBody>
          <a:bodyPr anchor="t">
            <a:normAutofit/>
          </a:bodyPr>
          <a:lstStyle/>
          <a:p>
            <a:r>
              <a:rPr lang="en-US" sz="2400" dirty="0"/>
              <a:t>Who is named as the next leader of Israel in Numbers 27?</a:t>
            </a:r>
          </a:p>
          <a:p>
            <a:pPr lvl="1"/>
            <a:r>
              <a:rPr lang="en-US" sz="2200" dirty="0"/>
              <a:t>Joshua</a:t>
            </a:r>
          </a:p>
          <a:p>
            <a:r>
              <a:rPr lang="en-US" sz="2400" dirty="0"/>
              <a:t>Numbers 28 &amp; 29 – Requirements regarding the daily, Sabbath, and monthly offerings and offerings at the Passover, Feast of Weeks, Feast of Trumpets, day of Atonement, and Feast of Tabernacles</a:t>
            </a:r>
          </a:p>
          <a:p>
            <a:r>
              <a:rPr lang="en-US" sz="2400" dirty="0"/>
              <a:t>Numbers 30 – law concerning vows</a:t>
            </a:r>
          </a:p>
          <a:p>
            <a:r>
              <a:rPr lang="en-US" sz="2400" dirty="0"/>
              <a:t>Who does Israel go to war against in Numbers 31?</a:t>
            </a:r>
          </a:p>
          <a:p>
            <a:pPr lvl="1"/>
            <a:r>
              <a:rPr lang="en-US" sz="2200" dirty="0"/>
              <a:t>Midian</a:t>
            </a:r>
          </a:p>
        </p:txBody>
      </p:sp>
    </p:spTree>
    <p:extLst>
      <p:ext uri="{BB962C8B-B14F-4D97-AF65-F5344CB8AC3E}">
        <p14:creationId xmlns:p14="http://schemas.microsoft.com/office/powerpoint/2010/main" val="192019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A28A-E180-4BAE-9E6D-41A581E5D1CB}"/>
              </a:ext>
            </a:extLst>
          </p:cNvPr>
          <p:cNvSpPr>
            <a:spLocks noGrp="1"/>
          </p:cNvSpPr>
          <p:nvPr>
            <p:ph type="title"/>
          </p:nvPr>
        </p:nvSpPr>
        <p:spPr>
          <a:xfrm>
            <a:off x="1141413" y="609600"/>
            <a:ext cx="9905998" cy="740898"/>
          </a:xfrm>
        </p:spPr>
        <p:txBody>
          <a:bodyPr/>
          <a:lstStyle/>
          <a:p>
            <a:r>
              <a:rPr lang="en-US" dirty="0"/>
              <a:t>Numbers</a:t>
            </a:r>
          </a:p>
        </p:txBody>
      </p:sp>
      <p:sp>
        <p:nvSpPr>
          <p:cNvPr id="3" name="Content Placeholder 2">
            <a:extLst>
              <a:ext uri="{FF2B5EF4-FFF2-40B4-BE49-F238E27FC236}">
                <a16:creationId xmlns:a16="http://schemas.microsoft.com/office/drawing/2014/main" id="{17209825-1387-4643-8EB7-E263262EDB16}"/>
              </a:ext>
            </a:extLst>
          </p:cNvPr>
          <p:cNvSpPr>
            <a:spLocks noGrp="1"/>
          </p:cNvSpPr>
          <p:nvPr>
            <p:ph idx="1"/>
          </p:nvPr>
        </p:nvSpPr>
        <p:spPr>
          <a:xfrm>
            <a:off x="1141413" y="1350498"/>
            <a:ext cx="9905998" cy="5507501"/>
          </a:xfrm>
        </p:spPr>
        <p:txBody>
          <a:bodyPr anchor="t">
            <a:normAutofit/>
          </a:bodyPr>
          <a:lstStyle/>
          <a:p>
            <a:r>
              <a:rPr lang="en-US" sz="2400" dirty="0"/>
              <a:t>In chapter 32, which tribes request land east of the Jordan?  </a:t>
            </a:r>
          </a:p>
          <a:p>
            <a:pPr lvl="1"/>
            <a:r>
              <a:rPr lang="en-US" sz="2200" dirty="0"/>
              <a:t>Rueben, Gad, and half the tribe of Manasseh</a:t>
            </a:r>
          </a:p>
          <a:p>
            <a:r>
              <a:rPr lang="en-US" sz="2400" dirty="0"/>
              <a:t>What does Moses require of them?</a:t>
            </a:r>
          </a:p>
          <a:p>
            <a:pPr lvl="1"/>
            <a:r>
              <a:rPr lang="en-US" sz="2200" dirty="0"/>
              <a:t>The men of war must go with people across the Jordan and help their brethren to take the land</a:t>
            </a:r>
          </a:p>
          <a:p>
            <a:r>
              <a:rPr lang="en-US" sz="2400" dirty="0"/>
              <a:t>Cities for Levites and cities of refuge commanded – Numbers 35</a:t>
            </a:r>
            <a:endParaRPr lang="en-US" sz="2200" dirty="0"/>
          </a:p>
          <a:p>
            <a:r>
              <a:rPr lang="en-US" sz="2400" dirty="0"/>
              <a:t>Clarification given regarding marriage of female heirs –     Numbers 36</a:t>
            </a:r>
          </a:p>
        </p:txBody>
      </p:sp>
    </p:spTree>
    <p:extLst>
      <p:ext uri="{BB962C8B-B14F-4D97-AF65-F5344CB8AC3E}">
        <p14:creationId xmlns:p14="http://schemas.microsoft.com/office/powerpoint/2010/main" val="113444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A28A-E180-4BAE-9E6D-41A581E5D1CB}"/>
              </a:ext>
            </a:extLst>
          </p:cNvPr>
          <p:cNvSpPr>
            <a:spLocks noGrp="1"/>
          </p:cNvSpPr>
          <p:nvPr>
            <p:ph type="title"/>
          </p:nvPr>
        </p:nvSpPr>
        <p:spPr>
          <a:xfrm>
            <a:off x="1141413" y="609600"/>
            <a:ext cx="9905998" cy="740898"/>
          </a:xfrm>
        </p:spPr>
        <p:txBody>
          <a:bodyPr/>
          <a:lstStyle/>
          <a:p>
            <a:r>
              <a:rPr lang="en-US" dirty="0"/>
              <a:t>Deuteronomy</a:t>
            </a:r>
          </a:p>
        </p:txBody>
      </p:sp>
      <p:sp>
        <p:nvSpPr>
          <p:cNvPr id="3" name="Content Placeholder 2">
            <a:extLst>
              <a:ext uri="{FF2B5EF4-FFF2-40B4-BE49-F238E27FC236}">
                <a16:creationId xmlns:a16="http://schemas.microsoft.com/office/drawing/2014/main" id="{17209825-1387-4643-8EB7-E263262EDB16}"/>
              </a:ext>
            </a:extLst>
          </p:cNvPr>
          <p:cNvSpPr>
            <a:spLocks noGrp="1"/>
          </p:cNvSpPr>
          <p:nvPr>
            <p:ph idx="1"/>
          </p:nvPr>
        </p:nvSpPr>
        <p:spPr>
          <a:xfrm>
            <a:off x="1141413" y="1350498"/>
            <a:ext cx="9905998" cy="5507501"/>
          </a:xfrm>
        </p:spPr>
        <p:txBody>
          <a:bodyPr anchor="t">
            <a:normAutofit/>
          </a:bodyPr>
          <a:lstStyle/>
          <a:p>
            <a:pPr>
              <a:spcBef>
                <a:spcPts val="0"/>
              </a:spcBef>
            </a:pPr>
            <a:r>
              <a:rPr lang="en-US" sz="2400" dirty="0"/>
              <a:t>The law given a second time.  </a:t>
            </a:r>
          </a:p>
          <a:p>
            <a:pPr>
              <a:spcBef>
                <a:spcPts val="0"/>
              </a:spcBef>
            </a:pPr>
            <a:r>
              <a:rPr lang="en-US" sz="2400" dirty="0"/>
              <a:t>Moses’s last time before the people, he reviews-</a:t>
            </a:r>
          </a:p>
          <a:p>
            <a:pPr lvl="1">
              <a:spcBef>
                <a:spcPts val="0"/>
              </a:spcBef>
            </a:pPr>
            <a:r>
              <a:rPr lang="en-US" sz="2200" dirty="0"/>
              <a:t>The history that brought them to this place</a:t>
            </a:r>
          </a:p>
          <a:p>
            <a:pPr lvl="1">
              <a:spcBef>
                <a:spcPts val="0"/>
              </a:spcBef>
            </a:pPr>
            <a:r>
              <a:rPr lang="en-US" sz="2200" dirty="0"/>
              <a:t>Their duty to God</a:t>
            </a:r>
          </a:p>
          <a:p>
            <a:pPr lvl="1">
              <a:spcBef>
                <a:spcPts val="0"/>
              </a:spcBef>
            </a:pPr>
            <a:r>
              <a:rPr lang="en-US" sz="2200" dirty="0"/>
              <a:t>God’s expectations of the people</a:t>
            </a:r>
          </a:p>
          <a:p>
            <a:pPr lvl="1">
              <a:spcBef>
                <a:spcPts val="0"/>
              </a:spcBef>
            </a:pPr>
            <a:r>
              <a:rPr lang="en-US" sz="2200" dirty="0"/>
              <a:t>The blessings that await them if they obey God</a:t>
            </a:r>
          </a:p>
          <a:p>
            <a:pPr lvl="1">
              <a:spcBef>
                <a:spcPts val="0"/>
              </a:spcBef>
            </a:pPr>
            <a:r>
              <a:rPr lang="en-US" sz="2200" dirty="0"/>
              <a:t>The curses that await them if the do not</a:t>
            </a:r>
          </a:p>
          <a:p>
            <a:pPr lvl="1">
              <a:spcBef>
                <a:spcPts val="0"/>
              </a:spcBef>
            </a:pPr>
            <a:r>
              <a:rPr lang="en-US" sz="2200" dirty="0"/>
              <a:t>A final blessing on the people</a:t>
            </a:r>
          </a:p>
          <a:p>
            <a:pPr lvl="1">
              <a:spcBef>
                <a:spcPts val="0"/>
              </a:spcBef>
            </a:pPr>
            <a:endParaRPr lang="en-US" sz="2200" dirty="0"/>
          </a:p>
        </p:txBody>
      </p:sp>
    </p:spTree>
    <p:extLst>
      <p:ext uri="{BB962C8B-B14F-4D97-AF65-F5344CB8AC3E}">
        <p14:creationId xmlns:p14="http://schemas.microsoft.com/office/powerpoint/2010/main" val="81404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A28A-E180-4BAE-9E6D-41A581E5D1CB}"/>
              </a:ext>
            </a:extLst>
          </p:cNvPr>
          <p:cNvSpPr>
            <a:spLocks noGrp="1"/>
          </p:cNvSpPr>
          <p:nvPr>
            <p:ph type="title"/>
          </p:nvPr>
        </p:nvSpPr>
        <p:spPr>
          <a:xfrm>
            <a:off x="1141413" y="609600"/>
            <a:ext cx="9905998" cy="740898"/>
          </a:xfrm>
        </p:spPr>
        <p:txBody>
          <a:bodyPr/>
          <a:lstStyle/>
          <a:p>
            <a:r>
              <a:rPr lang="en-US" dirty="0"/>
              <a:t>Deuteronomy</a:t>
            </a:r>
          </a:p>
        </p:txBody>
      </p:sp>
      <p:sp>
        <p:nvSpPr>
          <p:cNvPr id="3" name="Content Placeholder 2">
            <a:extLst>
              <a:ext uri="{FF2B5EF4-FFF2-40B4-BE49-F238E27FC236}">
                <a16:creationId xmlns:a16="http://schemas.microsoft.com/office/drawing/2014/main" id="{17209825-1387-4643-8EB7-E263262EDB16}"/>
              </a:ext>
            </a:extLst>
          </p:cNvPr>
          <p:cNvSpPr>
            <a:spLocks noGrp="1"/>
          </p:cNvSpPr>
          <p:nvPr>
            <p:ph idx="1"/>
          </p:nvPr>
        </p:nvSpPr>
        <p:spPr>
          <a:xfrm>
            <a:off x="1141413" y="1350498"/>
            <a:ext cx="9905998" cy="5507501"/>
          </a:xfrm>
        </p:spPr>
        <p:txBody>
          <a:bodyPr anchor="t">
            <a:normAutofit/>
          </a:bodyPr>
          <a:lstStyle/>
          <a:p>
            <a:pPr>
              <a:spcBef>
                <a:spcPts val="0"/>
              </a:spcBef>
              <a:spcAft>
                <a:spcPts val="300"/>
              </a:spcAft>
            </a:pPr>
            <a:r>
              <a:rPr lang="en-US" sz="2400" dirty="0"/>
              <a:t>Outline of Deuteronomy</a:t>
            </a:r>
          </a:p>
          <a:p>
            <a:pPr lvl="1">
              <a:spcBef>
                <a:spcPts val="0"/>
              </a:spcBef>
              <a:spcAft>
                <a:spcPts val="300"/>
              </a:spcAft>
            </a:pPr>
            <a:r>
              <a:rPr lang="en-US" sz="2200" dirty="0"/>
              <a:t>Review of history from Sinai to the Plains of Moab – Deut. 1-4</a:t>
            </a:r>
          </a:p>
          <a:p>
            <a:pPr lvl="1">
              <a:spcBef>
                <a:spcPts val="0"/>
              </a:spcBef>
              <a:spcAft>
                <a:spcPts val="300"/>
              </a:spcAft>
            </a:pPr>
            <a:r>
              <a:rPr lang="en-US" sz="2200" dirty="0"/>
              <a:t>Reminder of Ten Commandments and When the LORD spoke to the People at Sinai – Deut. 5</a:t>
            </a:r>
          </a:p>
          <a:p>
            <a:pPr lvl="1">
              <a:spcBef>
                <a:spcPts val="0"/>
              </a:spcBef>
              <a:spcAft>
                <a:spcPts val="300"/>
              </a:spcAft>
            </a:pPr>
            <a:r>
              <a:rPr lang="en-US" sz="2200" dirty="0"/>
              <a:t>Love the LORD your God with all your heart, soul, and strength and Teach each next generation this – Deut. 6</a:t>
            </a:r>
          </a:p>
          <a:p>
            <a:pPr lvl="1">
              <a:spcBef>
                <a:spcPts val="0"/>
              </a:spcBef>
              <a:spcAft>
                <a:spcPts val="300"/>
              </a:spcAft>
            </a:pPr>
            <a:r>
              <a:rPr lang="en-US" sz="2200" dirty="0"/>
              <a:t>Remember you are a chosen people, Obey the LORD, Do not repeat the mistakes of the past, and You will be blessed if you love and obey the LORD – Deut. 7-11</a:t>
            </a:r>
          </a:p>
          <a:p>
            <a:pPr lvl="1">
              <a:spcBef>
                <a:spcPts val="0"/>
              </a:spcBef>
              <a:spcAft>
                <a:spcPts val="300"/>
              </a:spcAft>
            </a:pPr>
            <a:r>
              <a:rPr lang="en-US" sz="2200" dirty="0"/>
              <a:t>Statutes and judgements reviewed – Deut. 12-26</a:t>
            </a:r>
          </a:p>
          <a:p>
            <a:pPr lvl="1">
              <a:spcAft>
                <a:spcPts val="300"/>
              </a:spcAft>
            </a:pPr>
            <a:r>
              <a:rPr lang="en-US" sz="2200" dirty="0"/>
              <a:t>Blessings and </a:t>
            </a:r>
            <a:r>
              <a:rPr lang="en-US" sz="2200" dirty="0" err="1"/>
              <a:t>Cursings</a:t>
            </a:r>
            <a:r>
              <a:rPr lang="en-US" sz="2200" dirty="0"/>
              <a:t> – Deut. 27-28</a:t>
            </a:r>
          </a:p>
          <a:p>
            <a:pPr lvl="1">
              <a:spcAft>
                <a:spcPts val="300"/>
              </a:spcAft>
            </a:pPr>
            <a:r>
              <a:rPr lang="en-US" sz="2200" dirty="0"/>
              <a:t>Covenant renewed – Deut. 29-30</a:t>
            </a:r>
          </a:p>
          <a:p>
            <a:pPr lvl="1">
              <a:spcAft>
                <a:spcPts val="300"/>
              </a:spcAft>
            </a:pPr>
            <a:r>
              <a:rPr lang="en-US" sz="2200" dirty="0"/>
              <a:t>Joshua made leader – Deut. 31</a:t>
            </a:r>
          </a:p>
          <a:p>
            <a:pPr lvl="1">
              <a:spcAft>
                <a:spcPts val="300"/>
              </a:spcAft>
            </a:pPr>
            <a:r>
              <a:rPr lang="en-US" sz="2200" dirty="0"/>
              <a:t>Song of Moses, His final blessing on people, His death – Deut. 32-34</a:t>
            </a:r>
          </a:p>
        </p:txBody>
      </p:sp>
    </p:spTree>
    <p:extLst>
      <p:ext uri="{BB962C8B-B14F-4D97-AF65-F5344CB8AC3E}">
        <p14:creationId xmlns:p14="http://schemas.microsoft.com/office/powerpoint/2010/main" val="186294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A28A-E180-4BAE-9E6D-41A581E5D1CB}"/>
              </a:ext>
            </a:extLst>
          </p:cNvPr>
          <p:cNvSpPr>
            <a:spLocks noGrp="1"/>
          </p:cNvSpPr>
          <p:nvPr>
            <p:ph type="title"/>
          </p:nvPr>
        </p:nvSpPr>
        <p:spPr>
          <a:xfrm>
            <a:off x="1141413" y="609600"/>
            <a:ext cx="9905998" cy="740898"/>
          </a:xfrm>
        </p:spPr>
        <p:txBody>
          <a:bodyPr/>
          <a:lstStyle/>
          <a:p>
            <a:r>
              <a:rPr lang="en-US" dirty="0"/>
              <a:t>Joshua</a:t>
            </a:r>
          </a:p>
        </p:txBody>
      </p:sp>
      <p:sp>
        <p:nvSpPr>
          <p:cNvPr id="3" name="Content Placeholder 2">
            <a:extLst>
              <a:ext uri="{FF2B5EF4-FFF2-40B4-BE49-F238E27FC236}">
                <a16:creationId xmlns:a16="http://schemas.microsoft.com/office/drawing/2014/main" id="{17209825-1387-4643-8EB7-E263262EDB16}"/>
              </a:ext>
            </a:extLst>
          </p:cNvPr>
          <p:cNvSpPr>
            <a:spLocks noGrp="1"/>
          </p:cNvSpPr>
          <p:nvPr>
            <p:ph idx="1"/>
          </p:nvPr>
        </p:nvSpPr>
        <p:spPr>
          <a:xfrm>
            <a:off x="1141413" y="1350498"/>
            <a:ext cx="9905998" cy="5507501"/>
          </a:xfrm>
        </p:spPr>
        <p:txBody>
          <a:bodyPr anchor="t">
            <a:normAutofit/>
          </a:bodyPr>
          <a:lstStyle/>
          <a:p>
            <a:r>
              <a:rPr lang="en-US" sz="2400" dirty="0"/>
              <a:t>What charge is Joshua given in chapter 1?</a:t>
            </a:r>
          </a:p>
          <a:p>
            <a:pPr lvl="1"/>
            <a:r>
              <a:rPr lang="en-US" sz="2200" dirty="0"/>
              <a:t>Go over the Jordan, take the land I have given you, </a:t>
            </a:r>
          </a:p>
          <a:p>
            <a:pPr lvl="1"/>
            <a:r>
              <a:rPr lang="en-US" sz="2200" dirty="0"/>
              <a:t>Be strong and of good courage</a:t>
            </a:r>
          </a:p>
          <a:p>
            <a:pPr lvl="1"/>
            <a:r>
              <a:rPr lang="en-US" sz="2200" dirty="0"/>
              <a:t>The Book of the Law shall not depart from your mouth, but mediate on it day and night, observe to do according to all that is written in it.</a:t>
            </a:r>
          </a:p>
          <a:p>
            <a:r>
              <a:rPr lang="en-US" sz="2400" dirty="0"/>
              <a:t>What city does Joshua send spies to and what report do they bring back?</a:t>
            </a:r>
          </a:p>
          <a:p>
            <a:pPr lvl="1"/>
            <a:r>
              <a:rPr lang="en-US" sz="2200" dirty="0"/>
              <a:t>Jericho – Joshua 2:1</a:t>
            </a:r>
          </a:p>
          <a:p>
            <a:pPr lvl="1"/>
            <a:r>
              <a:rPr lang="en-US" sz="2200" dirty="0"/>
              <a:t>“Truly the LORD has delivered all the land into our hands, for indeed all the inhabitants of the country are fainthearted because of us.” – Josh. 2:24</a:t>
            </a:r>
          </a:p>
        </p:txBody>
      </p:sp>
    </p:spTree>
    <p:extLst>
      <p:ext uri="{BB962C8B-B14F-4D97-AF65-F5344CB8AC3E}">
        <p14:creationId xmlns:p14="http://schemas.microsoft.com/office/powerpoint/2010/main" val="149644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A28A-E180-4BAE-9E6D-41A581E5D1CB}"/>
              </a:ext>
            </a:extLst>
          </p:cNvPr>
          <p:cNvSpPr>
            <a:spLocks noGrp="1"/>
          </p:cNvSpPr>
          <p:nvPr>
            <p:ph type="title"/>
          </p:nvPr>
        </p:nvSpPr>
        <p:spPr>
          <a:xfrm>
            <a:off x="1141413" y="609600"/>
            <a:ext cx="9905998" cy="740898"/>
          </a:xfrm>
        </p:spPr>
        <p:txBody>
          <a:bodyPr/>
          <a:lstStyle/>
          <a:p>
            <a:r>
              <a:rPr lang="en-US" dirty="0"/>
              <a:t>Joshua</a:t>
            </a:r>
          </a:p>
        </p:txBody>
      </p:sp>
      <p:sp>
        <p:nvSpPr>
          <p:cNvPr id="3" name="Content Placeholder 2">
            <a:extLst>
              <a:ext uri="{FF2B5EF4-FFF2-40B4-BE49-F238E27FC236}">
                <a16:creationId xmlns:a16="http://schemas.microsoft.com/office/drawing/2014/main" id="{17209825-1387-4643-8EB7-E263262EDB16}"/>
              </a:ext>
            </a:extLst>
          </p:cNvPr>
          <p:cNvSpPr>
            <a:spLocks noGrp="1"/>
          </p:cNvSpPr>
          <p:nvPr>
            <p:ph idx="1"/>
          </p:nvPr>
        </p:nvSpPr>
        <p:spPr>
          <a:xfrm>
            <a:off x="1141413" y="1350498"/>
            <a:ext cx="9905998" cy="5507501"/>
          </a:xfrm>
        </p:spPr>
        <p:txBody>
          <a:bodyPr anchor="t">
            <a:normAutofit/>
          </a:bodyPr>
          <a:lstStyle/>
          <a:p>
            <a:r>
              <a:rPr lang="en-US" sz="2400" dirty="0"/>
              <a:t>How do the people cross the Jordan (Josh. 3 &amp;4)?</a:t>
            </a:r>
          </a:p>
          <a:p>
            <a:pPr lvl="1"/>
            <a:r>
              <a:rPr lang="en-US" sz="2200" dirty="0"/>
              <a:t>Priests, carrying the ark, step into the water.  </a:t>
            </a:r>
          </a:p>
          <a:p>
            <a:pPr lvl="1"/>
            <a:r>
              <a:rPr lang="en-US" sz="2200" dirty="0"/>
              <a:t>The waters pile up well north of the Israelites.   </a:t>
            </a:r>
          </a:p>
          <a:p>
            <a:pPr lvl="1"/>
            <a:r>
              <a:rPr lang="en-US" sz="2200" dirty="0"/>
              <a:t>The people cross over on dry land</a:t>
            </a:r>
          </a:p>
          <a:p>
            <a:r>
              <a:rPr lang="en-US" sz="2400" dirty="0"/>
              <a:t>What are the first things the people do after they cross the Jordan (Josh. 4 &amp;5)? </a:t>
            </a:r>
          </a:p>
          <a:p>
            <a:pPr lvl="1"/>
            <a:r>
              <a:rPr lang="en-US" sz="2200" dirty="0"/>
              <a:t>Erect a memorial of their crossing – twelve stones taken from the riverbed</a:t>
            </a:r>
          </a:p>
          <a:p>
            <a:pPr lvl="1"/>
            <a:r>
              <a:rPr lang="en-US" sz="2200" dirty="0"/>
              <a:t>The men are circumcised</a:t>
            </a:r>
          </a:p>
          <a:p>
            <a:pPr lvl="1"/>
            <a:r>
              <a:rPr lang="en-US" sz="2200" dirty="0"/>
              <a:t>Kept the </a:t>
            </a:r>
            <a:r>
              <a:rPr lang="en-US" sz="2200" dirty="0" err="1"/>
              <a:t>Passove</a:t>
            </a:r>
            <a:endParaRPr lang="en-US" sz="2200" dirty="0"/>
          </a:p>
          <a:p>
            <a:pPr lvl="1"/>
            <a:r>
              <a:rPr lang="en-US" sz="2200" dirty="0"/>
              <a:t>Ate of the produce of the land (manna ceased the next day) </a:t>
            </a:r>
          </a:p>
        </p:txBody>
      </p:sp>
    </p:spTree>
    <p:extLst>
      <p:ext uri="{BB962C8B-B14F-4D97-AF65-F5344CB8AC3E}">
        <p14:creationId xmlns:p14="http://schemas.microsoft.com/office/powerpoint/2010/main" val="6720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A28A-E180-4BAE-9E6D-41A581E5D1CB}"/>
              </a:ext>
            </a:extLst>
          </p:cNvPr>
          <p:cNvSpPr>
            <a:spLocks noGrp="1"/>
          </p:cNvSpPr>
          <p:nvPr>
            <p:ph type="title"/>
          </p:nvPr>
        </p:nvSpPr>
        <p:spPr>
          <a:xfrm>
            <a:off x="1141413" y="609600"/>
            <a:ext cx="9905998" cy="740898"/>
          </a:xfrm>
        </p:spPr>
        <p:txBody>
          <a:bodyPr/>
          <a:lstStyle/>
          <a:p>
            <a:r>
              <a:rPr lang="en-US" dirty="0"/>
              <a:t>Joshua</a:t>
            </a:r>
          </a:p>
        </p:txBody>
      </p:sp>
      <p:sp>
        <p:nvSpPr>
          <p:cNvPr id="3" name="Content Placeholder 2">
            <a:extLst>
              <a:ext uri="{FF2B5EF4-FFF2-40B4-BE49-F238E27FC236}">
                <a16:creationId xmlns:a16="http://schemas.microsoft.com/office/drawing/2014/main" id="{17209825-1387-4643-8EB7-E263262EDB16}"/>
              </a:ext>
            </a:extLst>
          </p:cNvPr>
          <p:cNvSpPr>
            <a:spLocks noGrp="1"/>
          </p:cNvSpPr>
          <p:nvPr>
            <p:ph idx="1"/>
          </p:nvPr>
        </p:nvSpPr>
        <p:spPr>
          <a:xfrm>
            <a:off x="1141413" y="1350498"/>
            <a:ext cx="9905998" cy="5507501"/>
          </a:xfrm>
        </p:spPr>
        <p:txBody>
          <a:bodyPr anchor="t">
            <a:normAutofit/>
          </a:bodyPr>
          <a:lstStyle/>
          <a:p>
            <a:r>
              <a:rPr lang="en-US" sz="2400" dirty="0"/>
              <a:t>How is Jericho defeated?</a:t>
            </a:r>
          </a:p>
          <a:p>
            <a:pPr lvl="1"/>
            <a:r>
              <a:rPr lang="en-US" sz="2200" dirty="0"/>
              <a:t>By faith – Hebrews 11:30</a:t>
            </a:r>
          </a:p>
          <a:p>
            <a:pPr lvl="1"/>
            <a:r>
              <a:rPr lang="en-US" sz="2200" dirty="0"/>
              <a:t>Joshua 6</a:t>
            </a:r>
          </a:p>
          <a:p>
            <a:pPr lvl="2"/>
            <a:r>
              <a:rPr lang="en-US" sz="2200" dirty="0"/>
              <a:t>The Israelites march around the city once each day for six days with only the noise made being the trumpets blown by priests</a:t>
            </a:r>
          </a:p>
          <a:p>
            <a:pPr lvl="2"/>
            <a:r>
              <a:rPr lang="en-US" sz="2200" dirty="0"/>
              <a:t>On the seventh day, they march around seven times and on seventh time all the men shout.</a:t>
            </a:r>
          </a:p>
          <a:p>
            <a:pPr lvl="2"/>
            <a:r>
              <a:rPr lang="en-US" sz="2200" dirty="0"/>
              <a:t>The walls fall down and each man does forward into the city</a:t>
            </a:r>
          </a:p>
          <a:p>
            <a:r>
              <a:rPr lang="en-US" sz="2400" dirty="0"/>
              <a:t>Who is saved from Jericho? Why?</a:t>
            </a:r>
          </a:p>
          <a:p>
            <a:pPr lvl="1"/>
            <a:r>
              <a:rPr lang="en-US" sz="2200" dirty="0"/>
              <a:t>Rahab and her family – Josh. 6:25</a:t>
            </a:r>
          </a:p>
          <a:p>
            <a:pPr lvl="1"/>
            <a:r>
              <a:rPr lang="en-US" sz="2200" dirty="0"/>
              <a:t>Because of her faith, she had received the spies with peace (Heb. 11:31)</a:t>
            </a:r>
          </a:p>
        </p:txBody>
      </p:sp>
    </p:spTree>
    <p:extLst>
      <p:ext uri="{BB962C8B-B14F-4D97-AF65-F5344CB8AC3E}">
        <p14:creationId xmlns:p14="http://schemas.microsoft.com/office/powerpoint/2010/main" val="512115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A28A-E180-4BAE-9E6D-41A581E5D1CB}"/>
              </a:ext>
            </a:extLst>
          </p:cNvPr>
          <p:cNvSpPr>
            <a:spLocks noGrp="1"/>
          </p:cNvSpPr>
          <p:nvPr>
            <p:ph type="title"/>
          </p:nvPr>
        </p:nvSpPr>
        <p:spPr>
          <a:xfrm>
            <a:off x="1141413" y="609600"/>
            <a:ext cx="9905998" cy="740898"/>
          </a:xfrm>
        </p:spPr>
        <p:txBody>
          <a:bodyPr/>
          <a:lstStyle/>
          <a:p>
            <a:r>
              <a:rPr lang="en-US" dirty="0"/>
              <a:t>Joshua</a:t>
            </a:r>
          </a:p>
        </p:txBody>
      </p:sp>
      <p:sp>
        <p:nvSpPr>
          <p:cNvPr id="3" name="Content Placeholder 2">
            <a:extLst>
              <a:ext uri="{FF2B5EF4-FFF2-40B4-BE49-F238E27FC236}">
                <a16:creationId xmlns:a16="http://schemas.microsoft.com/office/drawing/2014/main" id="{17209825-1387-4643-8EB7-E263262EDB16}"/>
              </a:ext>
            </a:extLst>
          </p:cNvPr>
          <p:cNvSpPr>
            <a:spLocks noGrp="1"/>
          </p:cNvSpPr>
          <p:nvPr>
            <p:ph idx="1"/>
          </p:nvPr>
        </p:nvSpPr>
        <p:spPr>
          <a:xfrm>
            <a:off x="1141413" y="1350498"/>
            <a:ext cx="9905998" cy="5507501"/>
          </a:xfrm>
        </p:spPr>
        <p:txBody>
          <a:bodyPr anchor="t">
            <a:normAutofit/>
          </a:bodyPr>
          <a:lstStyle/>
          <a:p>
            <a:r>
              <a:rPr lang="en-US" sz="2400" dirty="0"/>
              <a:t>What sin is committed at Jericho?</a:t>
            </a:r>
          </a:p>
          <a:p>
            <a:pPr lvl="1"/>
            <a:r>
              <a:rPr lang="en-US" sz="2200" dirty="0" err="1"/>
              <a:t>Achan</a:t>
            </a:r>
            <a:r>
              <a:rPr lang="en-US" sz="2200" dirty="0"/>
              <a:t> takes some of the accursed things – Josh. 7:1</a:t>
            </a:r>
          </a:p>
          <a:p>
            <a:r>
              <a:rPr lang="en-US" sz="2400" dirty="0"/>
              <a:t>What is the consequences of that sin?</a:t>
            </a:r>
          </a:p>
          <a:p>
            <a:pPr lvl="1"/>
            <a:r>
              <a:rPr lang="en-US" sz="2200" dirty="0"/>
              <a:t>The Israelites are defeated when they go to take Ai – Josh. 7:1-15</a:t>
            </a:r>
          </a:p>
          <a:p>
            <a:pPr lvl="1"/>
            <a:r>
              <a:rPr lang="en-US" sz="2200" dirty="0" err="1"/>
              <a:t>Achan</a:t>
            </a:r>
            <a:r>
              <a:rPr lang="en-US" sz="2200" dirty="0"/>
              <a:t> and his family are stoned to death – Josh. 7:16-26</a:t>
            </a:r>
          </a:p>
          <a:p>
            <a:r>
              <a:rPr lang="en-US" sz="2400" dirty="0"/>
              <a:t>After renewing he covenant at Mount </a:t>
            </a:r>
            <a:r>
              <a:rPr lang="en-US" sz="2400" dirty="0" err="1"/>
              <a:t>Ebal</a:t>
            </a:r>
            <a:r>
              <a:rPr lang="en-US" sz="2400" dirty="0"/>
              <a:t>, what do Joshua and the people do at Mount </a:t>
            </a:r>
            <a:r>
              <a:rPr lang="en-US" sz="2400" dirty="0" err="1"/>
              <a:t>Ebal</a:t>
            </a:r>
            <a:r>
              <a:rPr lang="en-US" sz="2400" dirty="0"/>
              <a:t> and Mount Gerizim?</a:t>
            </a:r>
          </a:p>
          <a:p>
            <a:pPr lvl="1"/>
            <a:r>
              <a:rPr lang="en-US" sz="2200" dirty="0"/>
              <a:t>Read all the law, the blessings and the </a:t>
            </a:r>
            <a:r>
              <a:rPr lang="en-US" sz="2200" dirty="0" err="1"/>
              <a:t>cursings</a:t>
            </a:r>
            <a:r>
              <a:rPr lang="en-US" sz="2200" dirty="0"/>
              <a:t>, according to all that is written in the Book of the Law – Joshua 8:34</a:t>
            </a:r>
          </a:p>
        </p:txBody>
      </p:sp>
    </p:spTree>
    <p:extLst>
      <p:ext uri="{BB962C8B-B14F-4D97-AF65-F5344CB8AC3E}">
        <p14:creationId xmlns:p14="http://schemas.microsoft.com/office/powerpoint/2010/main" val="169235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A28A-E180-4BAE-9E6D-41A581E5D1CB}"/>
              </a:ext>
            </a:extLst>
          </p:cNvPr>
          <p:cNvSpPr>
            <a:spLocks noGrp="1"/>
          </p:cNvSpPr>
          <p:nvPr>
            <p:ph type="title"/>
          </p:nvPr>
        </p:nvSpPr>
        <p:spPr>
          <a:xfrm>
            <a:off x="1141413" y="609600"/>
            <a:ext cx="9905998" cy="740898"/>
          </a:xfrm>
        </p:spPr>
        <p:txBody>
          <a:bodyPr/>
          <a:lstStyle/>
          <a:p>
            <a:r>
              <a:rPr lang="en-US" dirty="0"/>
              <a:t>Joshua</a:t>
            </a:r>
          </a:p>
        </p:txBody>
      </p:sp>
      <p:sp>
        <p:nvSpPr>
          <p:cNvPr id="3" name="Content Placeholder 2">
            <a:extLst>
              <a:ext uri="{FF2B5EF4-FFF2-40B4-BE49-F238E27FC236}">
                <a16:creationId xmlns:a16="http://schemas.microsoft.com/office/drawing/2014/main" id="{17209825-1387-4643-8EB7-E263262EDB16}"/>
              </a:ext>
            </a:extLst>
          </p:cNvPr>
          <p:cNvSpPr>
            <a:spLocks noGrp="1"/>
          </p:cNvSpPr>
          <p:nvPr>
            <p:ph idx="1"/>
          </p:nvPr>
        </p:nvSpPr>
        <p:spPr>
          <a:xfrm>
            <a:off x="1141413" y="1350498"/>
            <a:ext cx="9905998" cy="5507501"/>
          </a:xfrm>
        </p:spPr>
        <p:txBody>
          <a:bodyPr anchor="t">
            <a:normAutofit/>
          </a:bodyPr>
          <a:lstStyle/>
          <a:p>
            <a:r>
              <a:rPr lang="en-US" sz="2400" dirty="0"/>
              <a:t>Who does Joshua and the leaders make a treaty with?</a:t>
            </a:r>
          </a:p>
          <a:p>
            <a:pPr lvl="1"/>
            <a:r>
              <a:rPr lang="en-US" sz="2200" dirty="0"/>
              <a:t>Gibeonites – Joshua 9</a:t>
            </a:r>
          </a:p>
          <a:p>
            <a:r>
              <a:rPr lang="en-US" sz="2400" dirty="0"/>
              <a:t>What miracles occur in the battle against the kings that had come up against Gibeon?  </a:t>
            </a:r>
          </a:p>
          <a:p>
            <a:pPr lvl="1"/>
            <a:r>
              <a:rPr lang="en-US" sz="2200" dirty="0"/>
              <a:t>Large hailstones killed more than the sword – Josh. 10:11</a:t>
            </a:r>
          </a:p>
          <a:p>
            <a:pPr lvl="1"/>
            <a:r>
              <a:rPr lang="en-US" sz="2200" dirty="0"/>
              <a:t>The sun stood still for about a whole day while Joshua pursued the enemy – Josh. 10:12-14</a:t>
            </a:r>
          </a:p>
          <a:p>
            <a:r>
              <a:rPr lang="en-US" sz="2400" dirty="0"/>
              <a:t>In addition to the kings already defeated in the southern lands of Canaan, Joshua continues to defeat kings and cities throughout the southern portion of Canaan – Josh. 10:28-43</a:t>
            </a:r>
          </a:p>
          <a:p>
            <a:r>
              <a:rPr lang="en-US" sz="2400" dirty="0"/>
              <a:t>Joshua then turns north and defeats kings and cities in the northern portion of Canaan – Josh. 11</a:t>
            </a:r>
          </a:p>
        </p:txBody>
      </p:sp>
    </p:spTree>
    <p:extLst>
      <p:ext uri="{BB962C8B-B14F-4D97-AF65-F5344CB8AC3E}">
        <p14:creationId xmlns:p14="http://schemas.microsoft.com/office/powerpoint/2010/main" val="269628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A28A-E180-4BAE-9E6D-41A581E5D1CB}"/>
              </a:ext>
            </a:extLst>
          </p:cNvPr>
          <p:cNvSpPr>
            <a:spLocks noGrp="1"/>
          </p:cNvSpPr>
          <p:nvPr>
            <p:ph type="title"/>
          </p:nvPr>
        </p:nvSpPr>
        <p:spPr>
          <a:xfrm>
            <a:off x="1141413" y="609600"/>
            <a:ext cx="9905998" cy="740898"/>
          </a:xfrm>
        </p:spPr>
        <p:txBody>
          <a:bodyPr/>
          <a:lstStyle/>
          <a:p>
            <a:r>
              <a:rPr lang="en-US" dirty="0"/>
              <a:t>genesis</a:t>
            </a:r>
          </a:p>
        </p:txBody>
      </p:sp>
      <p:sp>
        <p:nvSpPr>
          <p:cNvPr id="3" name="Content Placeholder 2">
            <a:extLst>
              <a:ext uri="{FF2B5EF4-FFF2-40B4-BE49-F238E27FC236}">
                <a16:creationId xmlns:a16="http://schemas.microsoft.com/office/drawing/2014/main" id="{17209825-1387-4643-8EB7-E263262EDB16}"/>
              </a:ext>
            </a:extLst>
          </p:cNvPr>
          <p:cNvSpPr>
            <a:spLocks noGrp="1"/>
          </p:cNvSpPr>
          <p:nvPr>
            <p:ph idx="1"/>
          </p:nvPr>
        </p:nvSpPr>
        <p:spPr>
          <a:xfrm>
            <a:off x="1141413" y="1350498"/>
            <a:ext cx="9905998" cy="5507501"/>
          </a:xfrm>
        </p:spPr>
        <p:txBody>
          <a:bodyPr anchor="t">
            <a:normAutofit/>
          </a:bodyPr>
          <a:lstStyle/>
          <a:p>
            <a:r>
              <a:rPr lang="en-US" sz="2400" dirty="0"/>
              <a:t>In whose image did God create man?</a:t>
            </a:r>
          </a:p>
          <a:p>
            <a:pPr lvl="1"/>
            <a:r>
              <a:rPr lang="en-US" sz="2200" dirty="0"/>
              <a:t>In the image of God – 1:26</a:t>
            </a:r>
          </a:p>
          <a:p>
            <a:r>
              <a:rPr lang="en-US" sz="2400" dirty="0"/>
              <a:t>From what was man formed?  From what was woman formed?</a:t>
            </a:r>
          </a:p>
          <a:p>
            <a:pPr lvl="1"/>
            <a:r>
              <a:rPr lang="en-US" sz="2200" dirty="0"/>
              <a:t>Man - Dust of the earth – 2:7</a:t>
            </a:r>
          </a:p>
          <a:p>
            <a:pPr lvl="1"/>
            <a:r>
              <a:rPr lang="en-US" sz="2200" dirty="0"/>
              <a:t>Woman - Rib of man – 2:21-22</a:t>
            </a:r>
          </a:p>
        </p:txBody>
      </p:sp>
    </p:spTree>
    <p:extLst>
      <p:ext uri="{BB962C8B-B14F-4D97-AF65-F5344CB8AC3E}">
        <p14:creationId xmlns:p14="http://schemas.microsoft.com/office/powerpoint/2010/main" val="215278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A28A-E180-4BAE-9E6D-41A581E5D1CB}"/>
              </a:ext>
            </a:extLst>
          </p:cNvPr>
          <p:cNvSpPr>
            <a:spLocks noGrp="1"/>
          </p:cNvSpPr>
          <p:nvPr>
            <p:ph type="title"/>
          </p:nvPr>
        </p:nvSpPr>
        <p:spPr>
          <a:xfrm>
            <a:off x="1141413" y="609600"/>
            <a:ext cx="9905998" cy="740898"/>
          </a:xfrm>
        </p:spPr>
        <p:txBody>
          <a:bodyPr/>
          <a:lstStyle/>
          <a:p>
            <a:r>
              <a:rPr lang="en-US" dirty="0"/>
              <a:t>Joshua</a:t>
            </a:r>
          </a:p>
        </p:txBody>
      </p:sp>
      <p:sp>
        <p:nvSpPr>
          <p:cNvPr id="3" name="Content Placeholder 2">
            <a:extLst>
              <a:ext uri="{FF2B5EF4-FFF2-40B4-BE49-F238E27FC236}">
                <a16:creationId xmlns:a16="http://schemas.microsoft.com/office/drawing/2014/main" id="{17209825-1387-4643-8EB7-E263262EDB16}"/>
              </a:ext>
            </a:extLst>
          </p:cNvPr>
          <p:cNvSpPr>
            <a:spLocks noGrp="1"/>
          </p:cNvSpPr>
          <p:nvPr>
            <p:ph idx="1"/>
          </p:nvPr>
        </p:nvSpPr>
        <p:spPr>
          <a:xfrm>
            <a:off x="1141413" y="1350498"/>
            <a:ext cx="9905998" cy="5507501"/>
          </a:xfrm>
        </p:spPr>
        <p:txBody>
          <a:bodyPr anchor="t">
            <a:normAutofit/>
          </a:bodyPr>
          <a:lstStyle/>
          <a:p>
            <a:r>
              <a:rPr lang="en-US" sz="2400" dirty="0"/>
              <a:t>What is stated regarding the conquest of the land in Joshua 11:23?</a:t>
            </a:r>
          </a:p>
          <a:p>
            <a:pPr lvl="1">
              <a:tabLst>
                <a:tab pos="3032125" algn="l"/>
                <a:tab pos="3152775" algn="l"/>
              </a:tabLst>
            </a:pPr>
            <a:r>
              <a:rPr lang="en-US" sz="2200" dirty="0"/>
              <a:t>Joshua took the whole land, according to all that the LORD had said to Moses; and Joshua gave it as an inheritance to Israel…</a:t>
            </a:r>
          </a:p>
          <a:p>
            <a:r>
              <a:rPr lang="en-US" sz="2400" dirty="0"/>
              <a:t>How was the land west of the Jordan divided among the tribes?</a:t>
            </a:r>
          </a:p>
          <a:p>
            <a:pPr lvl="1"/>
            <a:r>
              <a:rPr lang="en-US" sz="2200" dirty="0"/>
              <a:t>By lot – Josh. 14:2</a:t>
            </a:r>
          </a:p>
          <a:p>
            <a:r>
              <a:rPr lang="en-US" sz="2400" dirty="0"/>
              <a:t>Who inherited Hebron? Why?</a:t>
            </a:r>
          </a:p>
          <a:p>
            <a:pPr lvl="1">
              <a:tabLst>
                <a:tab pos="3321050" algn="l"/>
              </a:tabLst>
            </a:pPr>
            <a:r>
              <a:rPr lang="en-US" sz="2200" dirty="0"/>
              <a:t>Caleb</a:t>
            </a:r>
          </a:p>
          <a:p>
            <a:pPr lvl="1">
              <a:tabLst>
                <a:tab pos="3321050" algn="l"/>
              </a:tabLst>
            </a:pPr>
            <a:r>
              <a:rPr lang="en-US" sz="2200" dirty="0"/>
              <a:t>He was promised it by Moses because he had followed the LORD when he brought back a favorable report after spying out the land – Josh. 14:6-13</a:t>
            </a:r>
          </a:p>
        </p:txBody>
      </p:sp>
    </p:spTree>
    <p:extLst>
      <p:ext uri="{BB962C8B-B14F-4D97-AF65-F5344CB8AC3E}">
        <p14:creationId xmlns:p14="http://schemas.microsoft.com/office/powerpoint/2010/main" val="255582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A28A-E180-4BAE-9E6D-41A581E5D1CB}"/>
              </a:ext>
            </a:extLst>
          </p:cNvPr>
          <p:cNvSpPr>
            <a:spLocks noGrp="1"/>
          </p:cNvSpPr>
          <p:nvPr>
            <p:ph type="title"/>
          </p:nvPr>
        </p:nvSpPr>
        <p:spPr>
          <a:xfrm>
            <a:off x="1141413" y="609600"/>
            <a:ext cx="9905998" cy="740898"/>
          </a:xfrm>
        </p:spPr>
        <p:txBody>
          <a:bodyPr/>
          <a:lstStyle/>
          <a:p>
            <a:r>
              <a:rPr lang="en-US" dirty="0"/>
              <a:t>Joshua</a:t>
            </a:r>
          </a:p>
        </p:txBody>
      </p:sp>
      <p:sp>
        <p:nvSpPr>
          <p:cNvPr id="3" name="Content Placeholder 2">
            <a:extLst>
              <a:ext uri="{FF2B5EF4-FFF2-40B4-BE49-F238E27FC236}">
                <a16:creationId xmlns:a16="http://schemas.microsoft.com/office/drawing/2014/main" id="{17209825-1387-4643-8EB7-E263262EDB16}"/>
              </a:ext>
            </a:extLst>
          </p:cNvPr>
          <p:cNvSpPr>
            <a:spLocks noGrp="1"/>
          </p:cNvSpPr>
          <p:nvPr>
            <p:ph idx="1"/>
          </p:nvPr>
        </p:nvSpPr>
        <p:spPr>
          <a:xfrm>
            <a:off x="1141413" y="1350498"/>
            <a:ext cx="9905998" cy="5507501"/>
          </a:xfrm>
        </p:spPr>
        <p:txBody>
          <a:bodyPr anchor="t">
            <a:normAutofit/>
          </a:bodyPr>
          <a:lstStyle/>
          <a:p>
            <a:pPr>
              <a:spcBef>
                <a:spcPts val="0"/>
              </a:spcBef>
            </a:pPr>
            <a:r>
              <a:rPr lang="en-US" sz="2400" dirty="0"/>
              <a:t>The lands are distributed and boundaries detailed – Joshua 15-19</a:t>
            </a:r>
          </a:p>
          <a:p>
            <a:pPr>
              <a:spcBef>
                <a:spcPts val="0"/>
              </a:spcBef>
            </a:pPr>
            <a:r>
              <a:rPr lang="en-US" sz="2400" dirty="0"/>
              <a:t>Joshua given a city – Joshua 19:49-50</a:t>
            </a:r>
          </a:p>
          <a:p>
            <a:pPr>
              <a:spcBef>
                <a:spcPts val="0"/>
              </a:spcBef>
            </a:pPr>
            <a:r>
              <a:rPr lang="en-US" sz="2400" dirty="0"/>
              <a:t>How was the land west of the Jordan divided among the tribes?</a:t>
            </a:r>
          </a:p>
          <a:p>
            <a:pPr lvl="1">
              <a:spcBef>
                <a:spcPts val="0"/>
              </a:spcBef>
            </a:pPr>
            <a:r>
              <a:rPr lang="en-US" sz="2200" dirty="0"/>
              <a:t>By lot – Josh. 14:2</a:t>
            </a:r>
          </a:p>
          <a:p>
            <a:pPr>
              <a:spcBef>
                <a:spcPts val="0"/>
              </a:spcBef>
            </a:pPr>
            <a:r>
              <a:rPr lang="en-US" sz="2400" dirty="0"/>
              <a:t>Cities of Refuge and cities for Levites detailed – Joshua 20-21</a:t>
            </a:r>
          </a:p>
          <a:p>
            <a:pPr>
              <a:spcBef>
                <a:spcPts val="0"/>
              </a:spcBef>
            </a:pPr>
            <a:r>
              <a:rPr lang="en-US" sz="2400" dirty="0"/>
              <a:t>Joshua 21:43-45</a:t>
            </a:r>
          </a:p>
          <a:p>
            <a:pPr lvl="1">
              <a:spcBef>
                <a:spcPts val="0"/>
              </a:spcBef>
            </a:pPr>
            <a:r>
              <a:rPr lang="en-US" sz="2200" dirty="0"/>
              <a:t>So the LORD gave to Israel all the land of which He had sworn to give their fathers, and they took possession of it and dwelt in it.  He LORD gave them rest all around, according to all that He had sworn to the fathers. And not a man of all their enemies stood against them; the LORD delivered all their enemies into their hand.  Not a word failed of any good thing which the LORD had spoken to the house of Israel.  All came to pass.</a:t>
            </a:r>
          </a:p>
        </p:txBody>
      </p:sp>
    </p:spTree>
    <p:extLst>
      <p:ext uri="{BB962C8B-B14F-4D97-AF65-F5344CB8AC3E}">
        <p14:creationId xmlns:p14="http://schemas.microsoft.com/office/powerpoint/2010/main" val="57091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A28A-E180-4BAE-9E6D-41A581E5D1CB}"/>
              </a:ext>
            </a:extLst>
          </p:cNvPr>
          <p:cNvSpPr>
            <a:spLocks noGrp="1"/>
          </p:cNvSpPr>
          <p:nvPr>
            <p:ph type="title"/>
          </p:nvPr>
        </p:nvSpPr>
        <p:spPr>
          <a:xfrm>
            <a:off x="1141413" y="609600"/>
            <a:ext cx="9905998" cy="740898"/>
          </a:xfrm>
        </p:spPr>
        <p:txBody>
          <a:bodyPr/>
          <a:lstStyle/>
          <a:p>
            <a:r>
              <a:rPr lang="en-US" dirty="0"/>
              <a:t>Joshua</a:t>
            </a:r>
          </a:p>
        </p:txBody>
      </p:sp>
      <p:sp>
        <p:nvSpPr>
          <p:cNvPr id="3" name="Content Placeholder 2">
            <a:extLst>
              <a:ext uri="{FF2B5EF4-FFF2-40B4-BE49-F238E27FC236}">
                <a16:creationId xmlns:a16="http://schemas.microsoft.com/office/drawing/2014/main" id="{17209825-1387-4643-8EB7-E263262EDB16}"/>
              </a:ext>
            </a:extLst>
          </p:cNvPr>
          <p:cNvSpPr>
            <a:spLocks noGrp="1"/>
          </p:cNvSpPr>
          <p:nvPr>
            <p:ph idx="1"/>
          </p:nvPr>
        </p:nvSpPr>
        <p:spPr>
          <a:xfrm>
            <a:off x="1141413" y="1350498"/>
            <a:ext cx="9905998" cy="5507501"/>
          </a:xfrm>
        </p:spPr>
        <p:txBody>
          <a:bodyPr anchor="t">
            <a:normAutofit/>
          </a:bodyPr>
          <a:lstStyle/>
          <a:p>
            <a:r>
              <a:rPr lang="en-US" sz="2400" dirty="0"/>
              <a:t>What controversy arises when the tribes living east of the Jordan return home?  How is it resolved? (Joshua 22:10-34)</a:t>
            </a:r>
          </a:p>
          <a:p>
            <a:pPr lvl="1">
              <a:tabLst>
                <a:tab pos="3032125" algn="l"/>
                <a:tab pos="3152775" algn="l"/>
              </a:tabLst>
            </a:pPr>
            <a:r>
              <a:rPr lang="en-US" sz="2200" dirty="0"/>
              <a:t>The tribes from east of the Jordan had erected an altar at the Jordan as a memorial so that those living west of the Jordan wouldn’t forget they those on the east where their brethren</a:t>
            </a:r>
          </a:p>
          <a:p>
            <a:pPr lvl="1">
              <a:tabLst>
                <a:tab pos="3032125" algn="l"/>
                <a:tab pos="3152775" algn="l"/>
              </a:tabLst>
            </a:pPr>
            <a:r>
              <a:rPr lang="en-US" sz="2200" dirty="0"/>
              <a:t>The tribes west of the Jordan weren’t aware of this and believe that the tribes east of the Jordan have forsaken God</a:t>
            </a:r>
          </a:p>
          <a:p>
            <a:pPr lvl="1">
              <a:tabLst>
                <a:tab pos="3032125" algn="l"/>
                <a:tab pos="3152775" algn="l"/>
              </a:tabLst>
            </a:pPr>
            <a:r>
              <a:rPr lang="en-US" sz="2200" dirty="0"/>
              <a:t>A delegation from the west go those west of the Jordan and state their allegations.  The tribes west of the Jordan state the reason for the memorial (and state plainly it is a memorial only and not an altar).</a:t>
            </a:r>
          </a:p>
          <a:p>
            <a:pPr lvl="1">
              <a:tabLst>
                <a:tab pos="3032125" algn="l"/>
                <a:tab pos="3152775" algn="l"/>
              </a:tabLst>
            </a:pPr>
            <a:r>
              <a:rPr lang="en-US" sz="2200" dirty="0"/>
              <a:t>This satisfies the delegation and war is averted</a:t>
            </a:r>
          </a:p>
        </p:txBody>
      </p:sp>
    </p:spTree>
    <p:extLst>
      <p:ext uri="{BB962C8B-B14F-4D97-AF65-F5344CB8AC3E}">
        <p14:creationId xmlns:p14="http://schemas.microsoft.com/office/powerpoint/2010/main" val="180647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A28A-E180-4BAE-9E6D-41A581E5D1CB}"/>
              </a:ext>
            </a:extLst>
          </p:cNvPr>
          <p:cNvSpPr>
            <a:spLocks noGrp="1"/>
          </p:cNvSpPr>
          <p:nvPr>
            <p:ph type="title"/>
          </p:nvPr>
        </p:nvSpPr>
        <p:spPr>
          <a:xfrm>
            <a:off x="1141413" y="609600"/>
            <a:ext cx="9905998" cy="740898"/>
          </a:xfrm>
        </p:spPr>
        <p:txBody>
          <a:bodyPr/>
          <a:lstStyle/>
          <a:p>
            <a:r>
              <a:rPr lang="en-US" dirty="0"/>
              <a:t>Joshua</a:t>
            </a:r>
          </a:p>
        </p:txBody>
      </p:sp>
      <p:sp>
        <p:nvSpPr>
          <p:cNvPr id="3" name="Content Placeholder 2">
            <a:extLst>
              <a:ext uri="{FF2B5EF4-FFF2-40B4-BE49-F238E27FC236}">
                <a16:creationId xmlns:a16="http://schemas.microsoft.com/office/drawing/2014/main" id="{17209825-1387-4643-8EB7-E263262EDB16}"/>
              </a:ext>
            </a:extLst>
          </p:cNvPr>
          <p:cNvSpPr>
            <a:spLocks noGrp="1"/>
          </p:cNvSpPr>
          <p:nvPr>
            <p:ph idx="1"/>
          </p:nvPr>
        </p:nvSpPr>
        <p:spPr>
          <a:xfrm>
            <a:off x="1141413" y="1350498"/>
            <a:ext cx="9905998" cy="5507501"/>
          </a:xfrm>
        </p:spPr>
        <p:txBody>
          <a:bodyPr anchor="t">
            <a:normAutofit/>
          </a:bodyPr>
          <a:lstStyle/>
          <a:p>
            <a:r>
              <a:rPr lang="en-US" sz="2400" dirty="0"/>
              <a:t>In Joshua 24 and 25, Joshua is nearing the end of his life and addresses the people.</a:t>
            </a:r>
          </a:p>
          <a:p>
            <a:r>
              <a:rPr lang="en-US" sz="2400" dirty="0"/>
              <a:t>He charges the people to “be very courageous to keep and to do all that is written in the Book of the Law of Moses, lest you turn aside from it to the right hand or  to the left… you shall hold fast to the LORD your God… therefore take careful heed to yourselves, that you love the LORD your God. – Josh. 24: 6,8,11</a:t>
            </a:r>
          </a:p>
          <a:p>
            <a:pPr>
              <a:tabLst>
                <a:tab pos="3032125" algn="l"/>
                <a:tab pos="3152775" algn="l"/>
              </a:tabLst>
            </a:pPr>
            <a:r>
              <a:rPr lang="en-US" sz="2400" dirty="0"/>
              <a:t>Joshua rehearses briefly a history of the people and then challenges the people to choose that day who they would serve.  He then declares, “As for me and my house, we will serve the LORD.” – Josh. 25:1-15</a:t>
            </a:r>
          </a:p>
          <a:p>
            <a:pPr>
              <a:tabLst>
                <a:tab pos="3032125" algn="l"/>
                <a:tab pos="3152775" algn="l"/>
              </a:tabLst>
            </a:pPr>
            <a:r>
              <a:rPr lang="en-US" sz="2400" dirty="0"/>
              <a:t>What declaration do the people make?</a:t>
            </a:r>
          </a:p>
          <a:p>
            <a:pPr lvl="1">
              <a:tabLst>
                <a:tab pos="3032125" algn="l"/>
                <a:tab pos="3152775" algn="l"/>
              </a:tabLst>
            </a:pPr>
            <a:r>
              <a:rPr lang="en-US" sz="2200" dirty="0"/>
              <a:t>They will serve the LORD! – Josh. 25:21</a:t>
            </a:r>
          </a:p>
        </p:txBody>
      </p:sp>
    </p:spTree>
    <p:extLst>
      <p:ext uri="{BB962C8B-B14F-4D97-AF65-F5344CB8AC3E}">
        <p14:creationId xmlns:p14="http://schemas.microsoft.com/office/powerpoint/2010/main" val="152489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A28A-E180-4BAE-9E6D-41A581E5D1CB}"/>
              </a:ext>
            </a:extLst>
          </p:cNvPr>
          <p:cNvSpPr>
            <a:spLocks noGrp="1"/>
          </p:cNvSpPr>
          <p:nvPr>
            <p:ph type="title"/>
          </p:nvPr>
        </p:nvSpPr>
        <p:spPr>
          <a:xfrm>
            <a:off x="1141413" y="609600"/>
            <a:ext cx="9905998" cy="740898"/>
          </a:xfrm>
        </p:spPr>
        <p:txBody>
          <a:bodyPr/>
          <a:lstStyle/>
          <a:p>
            <a:r>
              <a:rPr lang="en-US" dirty="0"/>
              <a:t>genesis</a:t>
            </a:r>
          </a:p>
        </p:txBody>
      </p:sp>
      <p:sp>
        <p:nvSpPr>
          <p:cNvPr id="3" name="Content Placeholder 2">
            <a:extLst>
              <a:ext uri="{FF2B5EF4-FFF2-40B4-BE49-F238E27FC236}">
                <a16:creationId xmlns:a16="http://schemas.microsoft.com/office/drawing/2014/main" id="{17209825-1387-4643-8EB7-E263262EDB16}"/>
              </a:ext>
            </a:extLst>
          </p:cNvPr>
          <p:cNvSpPr>
            <a:spLocks noGrp="1"/>
          </p:cNvSpPr>
          <p:nvPr>
            <p:ph idx="1"/>
          </p:nvPr>
        </p:nvSpPr>
        <p:spPr>
          <a:xfrm>
            <a:off x="1141413" y="1350498"/>
            <a:ext cx="9905998" cy="5507501"/>
          </a:xfrm>
        </p:spPr>
        <p:txBody>
          <a:bodyPr anchor="t">
            <a:normAutofit/>
          </a:bodyPr>
          <a:lstStyle/>
          <a:p>
            <a:r>
              <a:rPr lang="en-US" sz="2400" dirty="0"/>
              <a:t>Genesis 3 – Sin enters the world </a:t>
            </a:r>
          </a:p>
          <a:p>
            <a:pPr lvl="1"/>
            <a:r>
              <a:rPr lang="en-US" sz="2000" dirty="0"/>
              <a:t>How is 1 John 2:16 illustrated in Genesis 3:6?</a:t>
            </a:r>
          </a:p>
          <a:p>
            <a:pPr lvl="2"/>
            <a:r>
              <a:rPr lang="en-US" sz="2200" dirty="0"/>
              <a:t>1 John 2:16 – For all that is in the world – the lust of the flesh, the lust of the eyes, and the pride of life – is not of the Father but is of the world.</a:t>
            </a:r>
          </a:p>
          <a:p>
            <a:pPr lvl="3"/>
            <a:r>
              <a:rPr lang="en-US" sz="2200" dirty="0"/>
              <a:t>Lust of the flesh </a:t>
            </a:r>
          </a:p>
          <a:p>
            <a:pPr lvl="4"/>
            <a:r>
              <a:rPr lang="en-US" sz="2200" dirty="0"/>
              <a:t>saw the tree was good for food</a:t>
            </a:r>
          </a:p>
          <a:p>
            <a:pPr lvl="3"/>
            <a:r>
              <a:rPr lang="en-US" sz="2200" dirty="0"/>
              <a:t>Lust of the eyes</a:t>
            </a:r>
          </a:p>
          <a:p>
            <a:pPr lvl="4"/>
            <a:r>
              <a:rPr lang="en-US" sz="2200" dirty="0"/>
              <a:t>That it was pleasant to the eyes</a:t>
            </a:r>
          </a:p>
          <a:p>
            <a:pPr lvl="3"/>
            <a:r>
              <a:rPr lang="en-US" sz="2200" dirty="0"/>
              <a:t>The pride of life</a:t>
            </a:r>
          </a:p>
          <a:p>
            <a:pPr lvl="4"/>
            <a:r>
              <a:rPr lang="en-US" sz="2200" dirty="0"/>
              <a:t>A tree desirable to make one wise</a:t>
            </a:r>
          </a:p>
          <a:p>
            <a:pPr lvl="3"/>
            <a:endParaRPr lang="en-US" sz="2000" dirty="0"/>
          </a:p>
        </p:txBody>
      </p:sp>
    </p:spTree>
    <p:extLst>
      <p:ext uri="{BB962C8B-B14F-4D97-AF65-F5344CB8AC3E}">
        <p14:creationId xmlns:p14="http://schemas.microsoft.com/office/powerpoint/2010/main" val="313281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A28A-E180-4BAE-9E6D-41A581E5D1CB}"/>
              </a:ext>
            </a:extLst>
          </p:cNvPr>
          <p:cNvSpPr>
            <a:spLocks noGrp="1"/>
          </p:cNvSpPr>
          <p:nvPr>
            <p:ph type="title"/>
          </p:nvPr>
        </p:nvSpPr>
        <p:spPr>
          <a:xfrm>
            <a:off x="1141413" y="609600"/>
            <a:ext cx="9905998" cy="740898"/>
          </a:xfrm>
        </p:spPr>
        <p:txBody>
          <a:bodyPr/>
          <a:lstStyle/>
          <a:p>
            <a:r>
              <a:rPr lang="en-US" dirty="0"/>
              <a:t>genesis</a:t>
            </a:r>
          </a:p>
        </p:txBody>
      </p:sp>
      <p:sp>
        <p:nvSpPr>
          <p:cNvPr id="3" name="Content Placeholder 2">
            <a:extLst>
              <a:ext uri="{FF2B5EF4-FFF2-40B4-BE49-F238E27FC236}">
                <a16:creationId xmlns:a16="http://schemas.microsoft.com/office/drawing/2014/main" id="{17209825-1387-4643-8EB7-E263262EDB16}"/>
              </a:ext>
            </a:extLst>
          </p:cNvPr>
          <p:cNvSpPr>
            <a:spLocks noGrp="1"/>
          </p:cNvSpPr>
          <p:nvPr>
            <p:ph idx="1"/>
          </p:nvPr>
        </p:nvSpPr>
        <p:spPr>
          <a:xfrm>
            <a:off x="1141413" y="1350498"/>
            <a:ext cx="9905998" cy="5507501"/>
          </a:xfrm>
        </p:spPr>
        <p:txBody>
          <a:bodyPr anchor="t">
            <a:normAutofit/>
          </a:bodyPr>
          <a:lstStyle/>
          <a:p>
            <a:r>
              <a:rPr lang="en-US" sz="2400" dirty="0"/>
              <a:t>What is the result of the sin of Adam and Eve?</a:t>
            </a:r>
          </a:p>
          <a:p>
            <a:pPr lvl="1"/>
            <a:r>
              <a:rPr lang="en-US" sz="2200" dirty="0"/>
              <a:t>Physical death</a:t>
            </a:r>
          </a:p>
          <a:p>
            <a:pPr lvl="1"/>
            <a:r>
              <a:rPr lang="en-US" sz="2200" dirty="0"/>
              <a:t>Separation from God</a:t>
            </a:r>
          </a:p>
          <a:p>
            <a:pPr lvl="1"/>
            <a:r>
              <a:rPr lang="en-US" sz="2200" dirty="0"/>
              <a:t>A plan to bring man back to God begins to be revealed</a:t>
            </a:r>
          </a:p>
          <a:p>
            <a:r>
              <a:rPr lang="en-US" sz="2400" dirty="0"/>
              <a:t>What verse begins to reveal God’s plan to reconcile man?</a:t>
            </a:r>
          </a:p>
          <a:p>
            <a:pPr lvl="1"/>
            <a:r>
              <a:rPr lang="en-US" sz="2200" dirty="0"/>
              <a:t>Genesis 3:15</a:t>
            </a:r>
          </a:p>
          <a:p>
            <a:r>
              <a:rPr lang="en-US" sz="2400" dirty="0"/>
              <a:t>What does Genesis 4:4 and Hebrews 11:4 reveal about Abel’s sacrifice?</a:t>
            </a:r>
          </a:p>
          <a:p>
            <a:pPr lvl="1"/>
            <a:r>
              <a:rPr lang="en-US" sz="2200" dirty="0"/>
              <a:t>God had regard for Abel’s sacrifice because he offered it by faith</a:t>
            </a:r>
          </a:p>
          <a:p>
            <a:pPr lvl="1"/>
            <a:r>
              <a:rPr lang="en-US" sz="2200" dirty="0"/>
              <a:t>Though not recorded, God had given command on how to offer sacrifices because faith comes by hearing (Romans 10:17) </a:t>
            </a:r>
          </a:p>
          <a:p>
            <a:pPr lvl="1"/>
            <a:endParaRPr lang="en-US" sz="2000" dirty="0"/>
          </a:p>
        </p:txBody>
      </p:sp>
    </p:spTree>
    <p:extLst>
      <p:ext uri="{BB962C8B-B14F-4D97-AF65-F5344CB8AC3E}">
        <p14:creationId xmlns:p14="http://schemas.microsoft.com/office/powerpoint/2010/main" val="263666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A28A-E180-4BAE-9E6D-41A581E5D1CB}"/>
              </a:ext>
            </a:extLst>
          </p:cNvPr>
          <p:cNvSpPr>
            <a:spLocks noGrp="1"/>
          </p:cNvSpPr>
          <p:nvPr>
            <p:ph type="title"/>
          </p:nvPr>
        </p:nvSpPr>
        <p:spPr>
          <a:xfrm>
            <a:off x="1141413" y="609600"/>
            <a:ext cx="9905998" cy="740898"/>
          </a:xfrm>
        </p:spPr>
        <p:txBody>
          <a:bodyPr/>
          <a:lstStyle/>
          <a:p>
            <a:r>
              <a:rPr lang="en-US" dirty="0"/>
              <a:t>genesis</a:t>
            </a:r>
          </a:p>
        </p:txBody>
      </p:sp>
      <p:sp>
        <p:nvSpPr>
          <p:cNvPr id="3" name="Content Placeholder 2">
            <a:extLst>
              <a:ext uri="{FF2B5EF4-FFF2-40B4-BE49-F238E27FC236}">
                <a16:creationId xmlns:a16="http://schemas.microsoft.com/office/drawing/2014/main" id="{17209825-1387-4643-8EB7-E263262EDB16}"/>
              </a:ext>
            </a:extLst>
          </p:cNvPr>
          <p:cNvSpPr>
            <a:spLocks noGrp="1"/>
          </p:cNvSpPr>
          <p:nvPr>
            <p:ph idx="1"/>
          </p:nvPr>
        </p:nvSpPr>
        <p:spPr>
          <a:xfrm>
            <a:off x="1141413" y="1350498"/>
            <a:ext cx="9905998" cy="5507501"/>
          </a:xfrm>
        </p:spPr>
        <p:txBody>
          <a:bodyPr anchor="t">
            <a:normAutofit/>
          </a:bodyPr>
          <a:lstStyle/>
          <a:p>
            <a:r>
              <a:rPr lang="en-US" sz="2400" dirty="0"/>
              <a:t>Who was Adam and Eve’s third son?</a:t>
            </a:r>
          </a:p>
          <a:p>
            <a:pPr lvl="1"/>
            <a:r>
              <a:rPr lang="en-US" sz="2200" dirty="0"/>
              <a:t>Seth – Christ will come through his lineage</a:t>
            </a:r>
          </a:p>
          <a:p>
            <a:r>
              <a:rPr lang="en-US" sz="2400" dirty="0"/>
              <a:t>In Genesis 6, what is the state of mankind?</a:t>
            </a:r>
          </a:p>
          <a:p>
            <a:pPr lvl="1"/>
            <a:r>
              <a:rPr lang="en-US" sz="2200" dirty="0"/>
              <a:t>Gen 6:5 – The LORD saw the wickedness of man was great in the earth, and that every intention of the thoughts of his heart was only evil continually.</a:t>
            </a:r>
          </a:p>
          <a:p>
            <a:r>
              <a:rPr lang="en-US" sz="2400" dirty="0"/>
              <a:t>Who had favor in the eyes of the LORD?</a:t>
            </a:r>
          </a:p>
          <a:p>
            <a:pPr lvl="1"/>
            <a:r>
              <a:rPr lang="en-US" sz="2200" dirty="0"/>
              <a:t>Noah – Genesis 6:8</a:t>
            </a:r>
          </a:p>
          <a:p>
            <a:r>
              <a:rPr lang="en-US" sz="2400" dirty="0"/>
              <a:t>Why?</a:t>
            </a:r>
          </a:p>
          <a:p>
            <a:pPr lvl="1"/>
            <a:r>
              <a:rPr lang="en-US" sz="2200" dirty="0"/>
              <a:t>Noah was a righteous man, blameless in his generation. Noah walked with God. – Genesis 6:9</a:t>
            </a:r>
          </a:p>
        </p:txBody>
      </p:sp>
    </p:spTree>
    <p:extLst>
      <p:ext uri="{BB962C8B-B14F-4D97-AF65-F5344CB8AC3E}">
        <p14:creationId xmlns:p14="http://schemas.microsoft.com/office/powerpoint/2010/main" val="42658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Mesh</Template>
  <TotalTime>1037</TotalTime>
  <Words>5867</Words>
  <Application>Microsoft Office PowerPoint</Application>
  <PresentationFormat>Widescreen</PresentationFormat>
  <Paragraphs>542</Paragraphs>
  <Slides>63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63</vt:i4>
      </vt:variant>
    </vt:vector>
  </HeadingPairs>
  <TitlesOfParts>
    <vt:vector size="66" baseType="lpstr">
      <vt:lpstr>Arial</vt:lpstr>
      <vt:lpstr>Century Gothic</vt:lpstr>
      <vt:lpstr>Mesh</vt:lpstr>
      <vt:lpstr>Review of genesis through Joshua</vt:lpstr>
      <vt:lpstr>genesis</vt:lpstr>
      <vt:lpstr>genesis</vt:lpstr>
      <vt:lpstr>genesis</vt:lpstr>
      <vt:lpstr>genesis</vt:lpstr>
      <vt:lpstr>genesis</vt:lpstr>
      <vt:lpstr>genesis</vt:lpstr>
      <vt:lpstr>genesis</vt:lpstr>
      <vt:lpstr>genesis</vt:lpstr>
      <vt:lpstr>genesis</vt:lpstr>
      <vt:lpstr>genesis</vt:lpstr>
      <vt:lpstr>genesis</vt:lpstr>
      <vt:lpstr>genesis</vt:lpstr>
      <vt:lpstr>genesis</vt:lpstr>
      <vt:lpstr>genesis</vt:lpstr>
      <vt:lpstr>genesis</vt:lpstr>
      <vt:lpstr>genesis</vt:lpstr>
      <vt:lpstr>genesis</vt:lpstr>
      <vt:lpstr>genesis</vt:lpstr>
      <vt:lpstr>genesis</vt:lpstr>
      <vt:lpstr>genesis</vt:lpstr>
      <vt:lpstr>Exodus</vt:lpstr>
      <vt:lpstr>Exodus</vt:lpstr>
      <vt:lpstr>exodus</vt:lpstr>
      <vt:lpstr>exodus</vt:lpstr>
      <vt:lpstr>exodus</vt:lpstr>
      <vt:lpstr>exodus</vt:lpstr>
      <vt:lpstr>exodus</vt:lpstr>
      <vt:lpstr>exodus</vt:lpstr>
      <vt:lpstr>exodus</vt:lpstr>
      <vt:lpstr>exodus</vt:lpstr>
      <vt:lpstr>exodus</vt:lpstr>
      <vt:lpstr>exodus</vt:lpstr>
      <vt:lpstr>exodus</vt:lpstr>
      <vt:lpstr>exodus</vt:lpstr>
      <vt:lpstr>Leviticus</vt:lpstr>
      <vt:lpstr>Leviticus</vt:lpstr>
      <vt:lpstr>Leviticus</vt:lpstr>
      <vt:lpstr>Leviticus</vt:lpstr>
      <vt:lpstr>Leviticus</vt:lpstr>
      <vt:lpstr>Numbers</vt:lpstr>
      <vt:lpstr>Numbers</vt:lpstr>
      <vt:lpstr>Numbers</vt:lpstr>
      <vt:lpstr>Numbers</vt:lpstr>
      <vt:lpstr>Numbers</vt:lpstr>
      <vt:lpstr>Numbers</vt:lpstr>
      <vt:lpstr>Numbers</vt:lpstr>
      <vt:lpstr>Numbers</vt:lpstr>
      <vt:lpstr>Numbers</vt:lpstr>
      <vt:lpstr>Numbers</vt:lpstr>
      <vt:lpstr>Numbers</vt:lpstr>
      <vt:lpstr>Numbers</vt:lpstr>
      <vt:lpstr>Deuteronomy</vt:lpstr>
      <vt:lpstr>Deuteronomy</vt:lpstr>
      <vt:lpstr>Joshua</vt:lpstr>
      <vt:lpstr>Joshua</vt:lpstr>
      <vt:lpstr>Joshua</vt:lpstr>
      <vt:lpstr>Joshua</vt:lpstr>
      <vt:lpstr>Joshua</vt:lpstr>
      <vt:lpstr>Joshua</vt:lpstr>
      <vt:lpstr>Joshua</vt:lpstr>
      <vt:lpstr>Joshua</vt:lpstr>
      <vt:lpstr>Joshua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of genesis through Joshua</dc:title>
  <dc:creator>Clint Andrews</dc:creator>
  <cp:lastModifiedBy>Jeff Smelser</cp:lastModifiedBy>
  <cp:revision>2</cp:revision>
  <dcterms:created xsi:type="dcterms:W3CDTF">2021-08-21T14:19:32Z</dcterms:created>
  <dcterms:modified xsi:type="dcterms:W3CDTF">2021-08-22T16:34:41Z</dcterms:modified>
</cp:coreProperties>
</file>