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74" r:id="rId4"/>
  </p:sldMasterIdLst>
  <p:notesMasterIdLst>
    <p:notesMasterId r:id="rId90"/>
  </p:notesMasterIdLst>
  <p:sldIdLst>
    <p:sldId id="706" r:id="rId5"/>
    <p:sldId id="257" r:id="rId6"/>
    <p:sldId id="256" r:id="rId7"/>
    <p:sldId id="258" r:id="rId8"/>
    <p:sldId id="259" r:id="rId9"/>
    <p:sldId id="260" r:id="rId10"/>
    <p:sldId id="261" r:id="rId11"/>
    <p:sldId id="367" r:id="rId12"/>
    <p:sldId id="412" r:id="rId13"/>
    <p:sldId id="635" r:id="rId14"/>
    <p:sldId id="650" r:id="rId15"/>
    <p:sldId id="651" r:id="rId16"/>
    <p:sldId id="652" r:id="rId17"/>
    <p:sldId id="653" r:id="rId18"/>
    <p:sldId id="654" r:id="rId19"/>
    <p:sldId id="655" r:id="rId20"/>
    <p:sldId id="656" r:id="rId21"/>
    <p:sldId id="657" r:id="rId22"/>
    <p:sldId id="658" r:id="rId23"/>
    <p:sldId id="659" r:id="rId24"/>
    <p:sldId id="660" r:id="rId25"/>
    <p:sldId id="661" r:id="rId26"/>
    <p:sldId id="662" r:id="rId27"/>
    <p:sldId id="663" r:id="rId28"/>
    <p:sldId id="664" r:id="rId29"/>
    <p:sldId id="665" r:id="rId30"/>
    <p:sldId id="666" r:id="rId31"/>
    <p:sldId id="667" r:id="rId32"/>
    <p:sldId id="668" r:id="rId33"/>
    <p:sldId id="669" r:id="rId34"/>
    <p:sldId id="670" r:id="rId35"/>
    <p:sldId id="671" r:id="rId36"/>
    <p:sldId id="672" r:id="rId37"/>
    <p:sldId id="673" r:id="rId38"/>
    <p:sldId id="674" r:id="rId39"/>
    <p:sldId id="637" r:id="rId40"/>
    <p:sldId id="600" r:id="rId41"/>
    <p:sldId id="675" r:id="rId42"/>
    <p:sldId id="676" r:id="rId43"/>
    <p:sldId id="677" r:id="rId44"/>
    <p:sldId id="678" r:id="rId45"/>
    <p:sldId id="679" r:id="rId46"/>
    <p:sldId id="268" r:id="rId47"/>
    <p:sldId id="269" r:id="rId48"/>
    <p:sldId id="277" r:id="rId49"/>
    <p:sldId id="270" r:id="rId50"/>
    <p:sldId id="272" r:id="rId51"/>
    <p:sldId id="680" r:id="rId52"/>
    <p:sldId id="273" r:id="rId53"/>
    <p:sldId id="681" r:id="rId54"/>
    <p:sldId id="682" r:id="rId55"/>
    <p:sldId id="274" r:id="rId56"/>
    <p:sldId id="275" r:id="rId57"/>
    <p:sldId id="276" r:id="rId58"/>
    <p:sldId id="279" r:id="rId59"/>
    <p:sldId id="281" r:id="rId60"/>
    <p:sldId id="683" r:id="rId61"/>
    <p:sldId id="684" r:id="rId62"/>
    <p:sldId id="685" r:id="rId63"/>
    <p:sldId id="686" r:id="rId64"/>
    <p:sldId id="687" r:id="rId65"/>
    <p:sldId id="688" r:id="rId66"/>
    <p:sldId id="689" r:id="rId67"/>
    <p:sldId id="494" r:id="rId68"/>
    <p:sldId id="690" r:id="rId69"/>
    <p:sldId id="691" r:id="rId70"/>
    <p:sldId id="692" r:id="rId71"/>
    <p:sldId id="693" r:id="rId72"/>
    <p:sldId id="694" r:id="rId73"/>
    <p:sldId id="695" r:id="rId74"/>
    <p:sldId id="696" r:id="rId75"/>
    <p:sldId id="697" r:id="rId76"/>
    <p:sldId id="698" r:id="rId77"/>
    <p:sldId id="699" r:id="rId78"/>
    <p:sldId id="700" r:id="rId79"/>
    <p:sldId id="701" r:id="rId80"/>
    <p:sldId id="702" r:id="rId81"/>
    <p:sldId id="703" r:id="rId82"/>
    <p:sldId id="704" r:id="rId83"/>
    <p:sldId id="271" r:id="rId84"/>
    <p:sldId id="705" r:id="rId85"/>
    <p:sldId id="580" r:id="rId86"/>
    <p:sldId id="602" r:id="rId87"/>
    <p:sldId id="636" r:id="rId88"/>
    <p:sldId id="381" r:id="rId8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78" y="5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2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EBA87B-7532-4DC4-8A52-E26AF3DC71FC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212BAF-95FB-485B-8AF4-98857D772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08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12BAF-95FB-485B-8AF4-98857D7724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841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BFB85-2B09-43CD-9899-E8573B298B1C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F9DFB-A618-4065-9AC2-B4BBCDDB8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687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BFB85-2B09-43CD-9899-E8573B298B1C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F9DFB-A618-4065-9AC2-B4BBCDDB8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394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BFB85-2B09-43CD-9899-E8573B298B1C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F9DFB-A618-4065-9AC2-B4BBCDDB8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01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D04A-6EF7-4665-B131-E359AC6C5C6A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E0A6-1D75-4B7B-8C39-611D36EF23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56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E9E4B-CBB7-4ED6-8682-A2B11ACA7B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885B17-5468-4232-98C8-BB113C0D90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B638D-A786-48F7-BDF5-2FB17BB33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C3377-023C-4436-A6DF-59290EF8AC33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05267-62C4-4E28-A08E-62345FDBE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BA848-2C6F-4A1E-A4A7-C7BBA32B2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5C0AB-D18B-472D-AE1E-FBF57F2F1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15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C1118-7B5A-4CEC-A81C-7FD1C4D9A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709D1-6D09-4020-9C04-672D84E4F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6F0D5-61A5-4208-A7A9-6E314F2A0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C3377-023C-4436-A6DF-59290EF8AC33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B59B5-1947-458E-B232-250BB2670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433FB-83E6-4010-BBC7-4FA47C181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5C0AB-D18B-472D-AE1E-FBF57F2F1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994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7572C-FCDE-4452-96DE-D458B2C48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728F5-02BC-4B35-93EB-A524003E6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2D646-E4B4-420B-A5D8-CF736139F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C3377-023C-4436-A6DF-59290EF8AC33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4D3B9B-E61C-4286-83E2-3A7847B92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3C916-F435-4DA0-BA95-8267FEFA3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5C0AB-D18B-472D-AE1E-FBF57F2F1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770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430E2-042B-4805-85C9-4D6F4CB05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75ED5-49F1-4F25-AC59-13BF3443D0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3067A-EE7A-4CFE-B1B3-D3511EED3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5EB847-1139-465B-9757-67D37BDEF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C3377-023C-4436-A6DF-59290EF8AC33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D6FC36-ACCE-42D5-A724-6145028B3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27459A-6A53-4E05-84E5-3FB4C5165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5C0AB-D18B-472D-AE1E-FBF57F2F1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10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C5761-8C18-4F83-916B-589C5983C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F2D1E9-10C5-4BA8-A409-EF871E80E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3B426E-2531-4A8E-AD2E-B9EA98F483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1C7131-68F3-41C3-8953-A9AA007B91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6EF96F-D7C8-4463-94E8-4446C827F1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834968-74BE-4720-80D4-C460F5AB8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C3377-023C-4436-A6DF-59290EF8AC33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F09FAE-C2AC-4ABC-BA9E-FA2A67D60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D4EFD7-D439-494F-A067-CC31955DC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5C0AB-D18B-472D-AE1E-FBF57F2F1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915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49732-866E-4811-AA28-D7722E69F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67E136-25D0-41A0-9DEF-4F59823B0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C3377-023C-4436-A6DF-59290EF8AC33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8E1B71-3137-46AB-AF30-8C7492513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B22089-99C8-4450-A225-BB92D97E4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5C0AB-D18B-472D-AE1E-FBF57F2F1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7844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55E6B0-B2AE-4A84-B985-FBA4C10B6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C3377-023C-4436-A6DF-59290EF8AC33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B8AA83-D21C-4FFE-B7E3-9D402656F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017608-6773-4502-AB5D-5F2572DCA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5C0AB-D18B-472D-AE1E-FBF57F2F1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60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BFB85-2B09-43CD-9899-E8573B298B1C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F9DFB-A618-4065-9AC2-B4BBCDDB8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43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1D41E-20EC-48C2-9420-5B0977A09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24FF4-1D0D-4C27-84A6-E814E6C8A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812493-9FCE-4EFA-BFFF-1C22126373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940E0C-D3DA-4B68-8DA3-951258D31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C3377-023C-4436-A6DF-59290EF8AC33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E731A-CF99-486D-BD15-F283A08E3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D38BA1-3C1D-4BFE-B6A4-E84F65C6A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5C0AB-D18B-472D-AE1E-FBF57F2F1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168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77806-9E5E-4F84-AEE4-AF9A25559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4CB002-33C5-4D75-929F-D9A8940229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6542A4-6A4A-4383-BE8B-5FE8E1518C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EBB97F-6CBE-4A70-A885-5D8082EB5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C3377-023C-4436-A6DF-59290EF8AC33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A1E484-B67D-4F49-9693-DEFACC7F6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6A7E85-B5E7-4F31-8C60-EDA7A82F8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5C0AB-D18B-472D-AE1E-FBF57F2F1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6193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84E34-07DD-49FE-8DB4-B443A3D79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D924EB-2AF5-453E-8E7E-27FA6F40E6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FE679-A51A-4B99-ADCA-B4AFF5B5F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C3377-023C-4436-A6DF-59290EF8AC33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04FCF-AB68-4FD5-86D1-AB7191CDA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C3A74-1F88-4EFC-9860-440284C1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5C0AB-D18B-472D-AE1E-FBF57F2F1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419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E70055-CC2C-4D48-856F-00F05261CA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8C8768-70D5-4F17-87CD-B732643DE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919E1-7F39-4C57-98B2-5AA9B7169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C3377-023C-4436-A6DF-59290EF8AC33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F9533-01E1-4D03-9502-04E251530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5FEE1-8171-4788-B57E-E61859CE9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5C0AB-D18B-472D-AE1E-FBF57F2F1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206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85EF2-5F41-4592-83B4-ADC7E45795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567562-6228-47C7-973B-AAB4F0B16D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370745-0B96-4D5D-9A2C-1CA78B0C7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08E8-3869-4230-832C-D67E7A8D54AC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9B424-527C-498F-8FE4-B4EF377DA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5DA1C-BFAA-46E5-B342-7DE61D0FC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0D41D-2DA6-42A6-904D-F77016C6B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94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79D2E-C6D2-48DF-81FE-20FFF5880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E99C5-B0C6-4A5E-B78D-89AACFBF5D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BDEE8-0494-4BBC-ADEC-0117CD6A3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08E8-3869-4230-832C-D67E7A8D54AC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9D683-D335-4C1D-BE94-995D8B03B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36354-2A77-41CC-9C7E-BEC27BD18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0D41D-2DA6-42A6-904D-F77016C6B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861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84F9D-E027-4219-A12E-48696BD52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5BFA17-4A4A-46AA-AFDB-7A7522DE8E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36E5D-0C8D-4BB0-9BA6-1F5E68D5A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08E8-3869-4230-832C-D67E7A8D54AC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BC093-C0D8-4B9E-B25C-253FECBAE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7DE1C-91B8-4A2A-9669-347FE31F2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0D41D-2DA6-42A6-904D-F77016C6B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158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C3519-B685-4763-9A93-25221A1FA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035F9-7D9B-4286-9A61-5023AF3E2C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A64B6B-F255-4C54-BC11-C4489D07EA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D0D96-A925-4AF6-BF81-6C84FF0F2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08E8-3869-4230-832C-D67E7A8D54AC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F5AFCD-7E74-4587-A289-C64B805C7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C8EA0-D870-4B26-852A-DD29BBAFE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0D41D-2DA6-42A6-904D-F77016C6B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366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8FEB1-928B-49AC-ACF1-E75C15C5D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6751E4-BDC8-40E3-B87F-B7FB02BA0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A7E561-DADE-4A57-9244-82F51C56C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30150E-1A9D-414D-B227-144580140E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FEE430-EEF0-40AE-A00E-4CFF7D0620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7811C7-67AF-48A2-9020-1B9209ABF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08E8-3869-4230-832C-D67E7A8D54AC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9CD64D-4F8F-4930-A75E-97AD49604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69DBB1-BA86-4237-9A2C-C204BDC61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0D41D-2DA6-42A6-904D-F77016C6B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930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0205D-A509-4B6C-BA64-AD13350A5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CAE50C-6679-4CF7-A483-E5223FB5E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08E8-3869-4230-832C-D67E7A8D54AC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6573FF-5212-4357-A8D6-E8E7A9126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E5CF5E-4B01-476F-86FA-AE9B05AB9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0D41D-2DA6-42A6-904D-F77016C6B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66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BFB85-2B09-43CD-9899-E8573B298B1C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F9DFB-A618-4065-9AC2-B4BBCDDB8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7470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8303B3-2753-4D61-B07A-AB914DFE2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08E8-3869-4230-832C-D67E7A8D54AC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247333-847B-4CD9-B74F-10BE458E3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E3995D-027C-475D-96C8-7C3F2BD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0D41D-2DA6-42A6-904D-F77016C6B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0526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EEEE0-F441-4FDD-A8CB-F5EE69DEC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5E2ED-FCB4-452E-B327-32E9C3AFF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C7DE04-3D9C-4B4E-88E0-5592EE5CD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B151D-3EBD-4DE2-B554-78271A4F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08E8-3869-4230-832C-D67E7A8D54AC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5F7329-A19B-4253-B541-A8B109A60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671EE-9A19-432A-BC0C-62EF1BAAA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0D41D-2DA6-42A6-904D-F77016C6B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0991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3535-222F-4B4F-9723-733F636EC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AC10A6-53D9-4581-A59F-8B32695820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E4FB1E-97C1-4776-984A-7D79087C8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BD2463-A78C-4A04-B24E-8F95E8683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08E8-3869-4230-832C-D67E7A8D54AC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EB245F-649D-4A85-A002-AB6ED016A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3D963-DD8E-4E27-BBA0-F6E6D116D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0D41D-2DA6-42A6-904D-F77016C6B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712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F4364-57F2-4E12-9CED-E9CFFE66F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8E96AD-CA15-486D-B1DB-C6CF659426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D5004-0F0C-4292-96A1-EAB1C0782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08E8-3869-4230-832C-D67E7A8D54AC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3C4A2-66CB-4AC1-93B4-C5098A366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EA0B2-B944-4AEB-939B-622C81C5E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0D41D-2DA6-42A6-904D-F77016C6B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828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19F975-BB55-4437-9AC6-14055DD588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85E643-FD0A-42DB-A366-D9473A069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748BA-5DEC-4529-BB16-622C6B3C2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08E8-3869-4230-832C-D67E7A8D54AC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05DCA-BBA0-4F4F-B471-92C82F984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62AFF-A1F2-4583-BDDA-1215A738E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0D41D-2DA6-42A6-904D-F77016C6B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77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BFB85-2B09-43CD-9899-E8573B298B1C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F9DFB-A618-4065-9AC2-B4BBCDDB8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22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BFB85-2B09-43CD-9899-E8573B298B1C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F9DFB-A618-4065-9AC2-B4BBCDDB8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81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BFB85-2B09-43CD-9899-E8573B298B1C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F9DFB-A618-4065-9AC2-B4BBCDDB8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02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BFB85-2B09-43CD-9899-E8573B298B1C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F9DFB-A618-4065-9AC2-B4BBCDDB8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32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BFB85-2B09-43CD-9899-E8573B298B1C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F9DFB-A618-4065-9AC2-B4BBCDDB8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509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BFB85-2B09-43CD-9899-E8573B298B1C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F9DFB-A618-4065-9AC2-B4BBCDDB8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77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BFB85-2B09-43CD-9899-E8573B298B1C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F9DFB-A618-4065-9AC2-B4BBCDDB8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6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0D04A-6EF7-4665-B131-E359AC6C5C6A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E0A6-1D75-4B7B-8C39-611D36EF23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10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203C19-F460-4EEE-91AC-4C5E29466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5B0606-4672-4EA9-95F6-91D6DE3C0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65F5E-F90C-400E-93AE-E52B20B79A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C3377-023C-4436-A6DF-59290EF8AC33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89C2B-F90A-436D-A277-F0E0852D73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1D112-F170-4928-BA9D-8568C413BF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5C0AB-D18B-472D-AE1E-FBF57F2F1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61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FDFE7F-AD45-47D7-A927-DFD9EA7A2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AAB15-787F-4470-AAC1-2B199F8A5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5541C-9C0F-4D97-9DD2-176D67BA4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608E8-3869-4230-832C-D67E7A8D54AC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9531B-3821-4343-BA0A-34D109A614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F9E6B9-E89C-4F3E-915E-D26BB70390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0D41D-2DA6-42A6-904D-F77016C6B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68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3F034-2AD5-4527-A54B-69987C1A2F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483B42-88AB-4EB5-BBBD-FEB64C38FE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656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B9255E-7DC4-47F9-BC8C-79645EBBB58C}"/>
              </a:ext>
            </a:extLst>
          </p:cNvPr>
          <p:cNvSpPr txBox="1"/>
          <p:nvPr/>
        </p:nvSpPr>
        <p:spPr>
          <a:xfrm>
            <a:off x="1503579" y="1276350"/>
            <a:ext cx="56796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Prayer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solidFill>
                <a:prstClr val="white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prstClr val="white"/>
                </a:solidFill>
                <a:latin typeface="Calibri"/>
              </a:rPr>
              <a:t>Phil </a:t>
            </a:r>
            <a:r>
              <a:rPr lang="en-US" sz="3600" i="1" dirty="0" err="1">
                <a:solidFill>
                  <a:prstClr val="white"/>
                </a:solidFill>
                <a:latin typeface="Calibri"/>
              </a:rPr>
              <a:t>O’Banion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804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021 - Praise The Lord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021 - Praise The Lord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021 - Praise The Lord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021 - Praise The Lord - 1.3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021 - Praise The Lord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 of Verse 1</a:t>
            </a:r>
          </a:p>
        </p:txBody>
      </p:sp>
    </p:spTree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021 - Praise The Lord - 2.1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021 - Praise The Lord - 2.2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021 - Praise The Lord - 2.3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021 - Praise The Lord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 of Verse 2</a:t>
            </a:r>
          </a:p>
        </p:txBody>
      </p:sp>
    </p:spTree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46255-0679-4BE6-8A0E-325E84163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0F0C0DB-8C2E-4FEF-8B9E-66F7545FEB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69" y="45551"/>
            <a:ext cx="6121553" cy="5097949"/>
          </a:xfrm>
        </p:spPr>
      </p:pic>
    </p:spTree>
    <p:extLst>
      <p:ext uri="{BB962C8B-B14F-4D97-AF65-F5344CB8AC3E}">
        <p14:creationId xmlns:p14="http://schemas.microsoft.com/office/powerpoint/2010/main" val="10091045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021 - Praise The Lord - 3.1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021 - Praise The Lord - 3.2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021 - Praise The Lord - 3.3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021 - Praise The Lord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 of Verse 3</a:t>
            </a:r>
          </a:p>
        </p:txBody>
      </p:sp>
    </p:spTree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021 - Praise The Lord - 4.1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021 - Praise The Lord - 4.2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021 - Praise The Lord - 4.3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021 - Praise The Lord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 of Song</a:t>
            </a:r>
          </a:p>
        </p:txBody>
      </p:sp>
    </p:spTree>
  </p:cSld>
  <p:clrMapOvr>
    <a:masterClrMapping/>
  </p:clrMapOvr>
  <p:transition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1145 - Highest Place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1145 - Highest Place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19CE3-D954-4269-8CE1-931731979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075AD-132F-4768-9FCC-BDBEDDB594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D60B0A0-06D1-489D-8CAE-35E956CB8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07" y="259941"/>
            <a:ext cx="9551999" cy="501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323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1145 - Highest Place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1145 - Highest Place - 1.3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1145 - Highest Place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1145 - Highest Place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1145 - Highest Place - C.3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1145 - Highest Place - C.4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 of Song</a:t>
            </a:r>
          </a:p>
        </p:txBody>
      </p:sp>
    </p:spTree>
  </p:cSld>
  <p:clrMapOvr>
    <a:masterClrMapping/>
  </p:clrMapOvr>
  <p:transition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B9255E-7DC4-47F9-BC8C-79645EBBB58C}"/>
              </a:ext>
            </a:extLst>
          </p:cNvPr>
          <p:cNvSpPr txBox="1"/>
          <p:nvPr/>
        </p:nvSpPr>
        <p:spPr>
          <a:xfrm>
            <a:off x="1503579" y="1276350"/>
            <a:ext cx="56796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Calibri"/>
              </a:rPr>
              <a:t>Genesis 4:1-10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prstClr val="white"/>
                </a:solidFill>
                <a:latin typeface="Calibri"/>
              </a:rPr>
              <a:t>Brady Roy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7519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B9255E-7DC4-47F9-BC8C-79645EBBB58C}"/>
              </a:ext>
            </a:extLst>
          </p:cNvPr>
          <p:cNvSpPr txBox="1"/>
          <p:nvPr/>
        </p:nvSpPr>
        <p:spPr>
          <a:xfrm>
            <a:off x="1814901" y="1276350"/>
            <a:ext cx="54288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Calibri"/>
              </a:rPr>
              <a:t>“Crying Out for Vengeance”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white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prstClr val="white"/>
                </a:solidFill>
                <a:latin typeface="Calibri"/>
              </a:rPr>
              <a:t>Jeff Smelser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4962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75B61BD-D209-412D-889E-5E7896E0B35B}"/>
              </a:ext>
            </a:extLst>
          </p:cNvPr>
          <p:cNvSpPr txBox="1"/>
          <p:nvPr/>
        </p:nvSpPr>
        <p:spPr>
          <a:xfrm>
            <a:off x="1478280" y="289561"/>
            <a:ext cx="62255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Crying out for Vengeance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F7A235-8A2B-4D2D-8227-622FCB6C451B}"/>
              </a:ext>
            </a:extLst>
          </p:cNvPr>
          <p:cNvSpPr txBox="1"/>
          <p:nvPr/>
        </p:nvSpPr>
        <p:spPr>
          <a:xfrm>
            <a:off x="645795" y="874395"/>
            <a:ext cx="769810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A God of Vengeance, Wrath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endParaRPr lang="en-US" sz="2400" b="1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Two Populations: One Subject to Wrath, &amp; One Not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endParaRPr lang="en-US" sz="2400" b="1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Crying Out for Vengeance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endParaRPr lang="en-US" sz="2400" b="1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Be Careful What You Ask!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endParaRPr lang="en-US" sz="2400" b="1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Mis-understanding Why Some Are Spared God’s Wrath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endParaRPr lang="en-US" sz="2400" b="1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Don’t Be Among those Subject to Wrath</a:t>
            </a:r>
          </a:p>
        </p:txBody>
      </p:sp>
    </p:spTree>
    <p:extLst>
      <p:ext uri="{BB962C8B-B14F-4D97-AF65-F5344CB8AC3E}">
        <p14:creationId xmlns:p14="http://schemas.microsoft.com/office/powerpoint/2010/main" val="23836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75B61BD-D209-412D-889E-5E7896E0B35B}"/>
              </a:ext>
            </a:extLst>
          </p:cNvPr>
          <p:cNvSpPr txBox="1"/>
          <p:nvPr/>
        </p:nvSpPr>
        <p:spPr>
          <a:xfrm>
            <a:off x="1478280" y="289561"/>
            <a:ext cx="62255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A God of Wrath and Vengeance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936DE7-32E2-4A5C-942D-9882E0B4E10D}"/>
              </a:ext>
            </a:extLst>
          </p:cNvPr>
          <p:cNvSpPr txBox="1"/>
          <p:nvPr/>
        </p:nvSpPr>
        <p:spPr>
          <a:xfrm>
            <a:off x="541020" y="2470786"/>
            <a:ext cx="62255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prstClr val="black"/>
                </a:solidFill>
                <a:latin typeface="Calibri" panose="020F0502020204030204"/>
              </a:rPr>
              <a:t>Romans 12:19</a:t>
            </a:r>
          </a:p>
          <a:p>
            <a:pPr defTabSz="685800"/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Never take your own revenge, beloved, but leave room for the </a:t>
            </a:r>
            <a:r>
              <a:rPr lang="en-US" sz="2100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wrath of God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, for it is written: “</a:t>
            </a:r>
            <a:r>
              <a:rPr lang="en-US" sz="2100" cap="small" dirty="0">
                <a:solidFill>
                  <a:srgbClr val="000000"/>
                </a:solidFill>
                <a:latin typeface="Palatino Linotype" panose="02040502050505030304" pitchFamily="18" charset="0"/>
              </a:rPr>
              <a:t>Vengeance is Mine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, I </a:t>
            </a:r>
            <a:r>
              <a:rPr lang="en-US" sz="2100" cap="small" dirty="0">
                <a:solidFill>
                  <a:srgbClr val="000000"/>
                </a:solidFill>
                <a:latin typeface="Palatino Linotype" panose="02040502050505030304" pitchFamily="18" charset="0"/>
              </a:rPr>
              <a:t>will repay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,” says the Lord.</a:t>
            </a:r>
            <a:endParaRPr lang="en-US" sz="2100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5205D1-A134-4FA6-80F3-16598C758038}"/>
              </a:ext>
            </a:extLst>
          </p:cNvPr>
          <p:cNvSpPr txBox="1"/>
          <p:nvPr/>
        </p:nvSpPr>
        <p:spPr>
          <a:xfrm>
            <a:off x="531079" y="871047"/>
            <a:ext cx="669595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100" b="1" dirty="0">
                <a:solidFill>
                  <a:prstClr val="black"/>
                </a:solidFill>
                <a:latin typeface="Calibri" panose="020F0502020204030204"/>
              </a:rPr>
              <a:t>Romans 1:18</a:t>
            </a:r>
          </a:p>
          <a:p>
            <a:pPr defTabSz="685800"/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For the </a:t>
            </a:r>
            <a:r>
              <a:rPr lang="en-US" sz="2100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wrath of God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 is revealed from heaven against all ungodliness and unrighteousness of people who suppress the truth in unrighteousness</a:t>
            </a:r>
          </a:p>
        </p:txBody>
      </p:sp>
    </p:spTree>
    <p:extLst>
      <p:ext uri="{BB962C8B-B14F-4D97-AF65-F5344CB8AC3E}">
        <p14:creationId xmlns:p14="http://schemas.microsoft.com/office/powerpoint/2010/main" val="86555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66FA4-4FF4-45FC-A21C-6245A94A2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6C45EE5B-8A73-49AE-B06C-46D7D6AE7A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5" y="18073"/>
            <a:ext cx="9111869" cy="5125427"/>
          </a:xfrm>
        </p:spPr>
      </p:pic>
    </p:spTree>
    <p:extLst>
      <p:ext uri="{BB962C8B-B14F-4D97-AF65-F5344CB8AC3E}">
        <p14:creationId xmlns:p14="http://schemas.microsoft.com/office/powerpoint/2010/main" val="27682465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75B61BD-D209-412D-889E-5E7896E0B35B}"/>
              </a:ext>
            </a:extLst>
          </p:cNvPr>
          <p:cNvSpPr txBox="1"/>
          <p:nvPr/>
        </p:nvSpPr>
        <p:spPr>
          <a:xfrm>
            <a:off x="1478280" y="289561"/>
            <a:ext cx="62255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A God of Wrath and Vengeance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936DE7-32E2-4A5C-942D-9882E0B4E10D}"/>
              </a:ext>
            </a:extLst>
          </p:cNvPr>
          <p:cNvSpPr txBox="1"/>
          <p:nvPr/>
        </p:nvSpPr>
        <p:spPr>
          <a:xfrm>
            <a:off x="541020" y="2470786"/>
            <a:ext cx="62255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prstClr val="black"/>
                </a:solidFill>
                <a:latin typeface="Calibri" panose="020F0502020204030204"/>
              </a:rPr>
              <a:t>Romans 12:19</a:t>
            </a:r>
          </a:p>
          <a:p>
            <a:pPr defTabSz="685800"/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Never take your own revenge, beloved, but leave room for the wrath of God, for it is written: “</a:t>
            </a:r>
            <a:r>
              <a:rPr lang="en-US" sz="2100" cap="small" dirty="0">
                <a:solidFill>
                  <a:srgbClr val="000000"/>
                </a:solidFill>
                <a:latin typeface="Palatino Linotype" panose="02040502050505030304" pitchFamily="18" charset="0"/>
              </a:rPr>
              <a:t>Vengeance is Mine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, I </a:t>
            </a:r>
            <a:r>
              <a:rPr lang="en-US" sz="2100" cap="small" dirty="0">
                <a:solidFill>
                  <a:srgbClr val="000000"/>
                </a:solidFill>
                <a:latin typeface="Palatino Linotype" panose="02040502050505030304" pitchFamily="18" charset="0"/>
              </a:rPr>
              <a:t>will repay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,” says the Lord.</a:t>
            </a:r>
            <a:endParaRPr lang="en-US" sz="2100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53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8.33333E-7 -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2B7DDD3-EFAD-4BC2-B0D8-1379CA2D8C45}"/>
              </a:ext>
            </a:extLst>
          </p:cNvPr>
          <p:cNvSpPr txBox="1"/>
          <p:nvPr/>
        </p:nvSpPr>
        <p:spPr>
          <a:xfrm>
            <a:off x="541020" y="1190626"/>
            <a:ext cx="62255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prstClr val="black"/>
                </a:solidFill>
                <a:latin typeface="Calibri" panose="020F0502020204030204"/>
              </a:rPr>
              <a:t>Romans 12:19</a:t>
            </a:r>
          </a:p>
          <a:p>
            <a:pPr defTabSz="685800"/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Never take your own revenge, beloved, but leave room for the wrath of God, for it is written: “</a:t>
            </a:r>
            <a:r>
              <a:rPr lang="en-US" sz="2100" cap="small" dirty="0">
                <a:solidFill>
                  <a:srgbClr val="000000"/>
                </a:solidFill>
                <a:latin typeface="Palatino Linotype" panose="02040502050505030304" pitchFamily="18" charset="0"/>
              </a:rPr>
              <a:t>Vengeance is Mine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, I </a:t>
            </a:r>
            <a:r>
              <a:rPr lang="en-US" sz="2100" cap="small" dirty="0">
                <a:solidFill>
                  <a:srgbClr val="000000"/>
                </a:solidFill>
                <a:latin typeface="Palatino Linotype" panose="02040502050505030304" pitchFamily="18" charset="0"/>
              </a:rPr>
              <a:t>will repay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,” says the Lord.</a:t>
            </a:r>
            <a:endParaRPr lang="en-US" sz="2100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968F6-8CBA-452D-B08A-24BD3F858D9C}"/>
              </a:ext>
            </a:extLst>
          </p:cNvPr>
          <p:cNvSpPr txBox="1"/>
          <p:nvPr/>
        </p:nvSpPr>
        <p:spPr>
          <a:xfrm>
            <a:off x="1478280" y="289560"/>
            <a:ext cx="6225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God Sees Two Populations:</a:t>
            </a:r>
          </a:p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One Subject  to His Wrath, One Not</a:t>
            </a:r>
          </a:p>
        </p:txBody>
      </p:sp>
    </p:spTree>
    <p:extLst>
      <p:ext uri="{BB962C8B-B14F-4D97-AF65-F5344CB8AC3E}">
        <p14:creationId xmlns:p14="http://schemas.microsoft.com/office/powerpoint/2010/main" val="15380250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CAA1196-CCC0-47E9-A1B8-17459413E583}"/>
              </a:ext>
            </a:extLst>
          </p:cNvPr>
          <p:cNvSpPr txBox="1"/>
          <p:nvPr/>
        </p:nvSpPr>
        <p:spPr>
          <a:xfrm>
            <a:off x="438150" y="1846146"/>
            <a:ext cx="6899910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100" b="1" dirty="0">
                <a:solidFill>
                  <a:prstClr val="black"/>
                </a:solidFill>
                <a:latin typeface="Calibri" panose="020F0502020204030204"/>
              </a:rPr>
              <a:t>Deuteronomy 32</a:t>
            </a:r>
            <a:endParaRPr lang="en-US" sz="2100" baseline="300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defTabSz="685800"/>
            <a:r>
              <a:rPr lang="en-US" sz="2100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35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 </a:t>
            </a:r>
            <a:r>
              <a:rPr lang="en-US" sz="2100" cap="small" dirty="0">
                <a:solidFill>
                  <a:srgbClr val="000000"/>
                </a:solidFill>
                <a:latin typeface="Palatino Linotype" panose="02040502050505030304" pitchFamily="18" charset="0"/>
              </a:rPr>
              <a:t>Vengeance is Mine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, and retribution;</a:t>
            </a:r>
            <a:b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</a:b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In due time their foot will slip.</a:t>
            </a:r>
            <a:b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</a:b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For the day of their disaster is near,</a:t>
            </a:r>
            <a:b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</a:b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And the impending things are hurrying to them.’</a:t>
            </a:r>
            <a:b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</a:br>
            <a:r>
              <a:rPr lang="en-US" sz="2100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36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 For the Lord will vindicate His people,</a:t>
            </a:r>
            <a:b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</a:b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And will have compassion on His servants,</a:t>
            </a:r>
            <a:b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</a:b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When He sees that their strength is gone,</a:t>
            </a:r>
            <a:b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</a:b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And there is none remaining, bond or free.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B00B5F-6B85-4260-ACEF-21054B454A03}"/>
              </a:ext>
            </a:extLst>
          </p:cNvPr>
          <p:cNvSpPr txBox="1"/>
          <p:nvPr/>
        </p:nvSpPr>
        <p:spPr>
          <a:xfrm>
            <a:off x="1478280" y="289560"/>
            <a:ext cx="6225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God Sees Two Populations:</a:t>
            </a:r>
          </a:p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One Subject  to His Wrath, One Not</a:t>
            </a:r>
          </a:p>
        </p:txBody>
      </p:sp>
    </p:spTree>
    <p:extLst>
      <p:ext uri="{BB962C8B-B14F-4D97-AF65-F5344CB8AC3E}">
        <p14:creationId xmlns:p14="http://schemas.microsoft.com/office/powerpoint/2010/main" val="2095498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CAA1196-CCC0-47E9-A1B8-17459413E583}"/>
              </a:ext>
            </a:extLst>
          </p:cNvPr>
          <p:cNvSpPr txBox="1"/>
          <p:nvPr/>
        </p:nvSpPr>
        <p:spPr>
          <a:xfrm>
            <a:off x="438150" y="1846146"/>
            <a:ext cx="6899910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100" b="1" dirty="0">
                <a:solidFill>
                  <a:prstClr val="black"/>
                </a:solidFill>
                <a:latin typeface="Calibri" panose="020F0502020204030204"/>
              </a:rPr>
              <a:t>Deuteronomy 32</a:t>
            </a:r>
            <a:endParaRPr lang="en-US" sz="2100" baseline="300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defTabSz="685800"/>
            <a:r>
              <a:rPr lang="en-US" sz="2100" baseline="30000" dirty="0">
                <a:solidFill>
                  <a:prstClr val="white"/>
                </a:solidFill>
                <a:highlight>
                  <a:srgbClr val="800000"/>
                </a:highlight>
                <a:latin typeface="Palatino Linotype" panose="02040502050505030304" pitchFamily="18" charset="0"/>
              </a:rPr>
              <a:t>35</a:t>
            </a:r>
            <a:r>
              <a:rPr lang="en-US" sz="2100" dirty="0">
                <a:solidFill>
                  <a:prstClr val="white"/>
                </a:solidFill>
                <a:highlight>
                  <a:srgbClr val="800000"/>
                </a:highlight>
                <a:latin typeface="Palatino Linotype" panose="02040502050505030304" pitchFamily="18" charset="0"/>
              </a:rPr>
              <a:t> </a:t>
            </a:r>
            <a:r>
              <a:rPr lang="en-US" sz="2100" cap="small" dirty="0">
                <a:solidFill>
                  <a:prstClr val="white"/>
                </a:solidFill>
                <a:highlight>
                  <a:srgbClr val="800000"/>
                </a:highlight>
                <a:latin typeface="Palatino Linotype" panose="02040502050505030304" pitchFamily="18" charset="0"/>
              </a:rPr>
              <a:t>Vengeance is Mine</a:t>
            </a:r>
            <a:r>
              <a:rPr lang="en-US" sz="2100" dirty="0">
                <a:solidFill>
                  <a:prstClr val="white"/>
                </a:solidFill>
                <a:highlight>
                  <a:srgbClr val="800000"/>
                </a:highlight>
                <a:latin typeface="Palatino Linotype" panose="02040502050505030304" pitchFamily="18" charset="0"/>
              </a:rPr>
              <a:t>, and retribution;</a:t>
            </a:r>
            <a:br>
              <a:rPr lang="en-US" sz="2100" dirty="0">
                <a:solidFill>
                  <a:prstClr val="white"/>
                </a:solidFill>
                <a:highlight>
                  <a:srgbClr val="800000"/>
                </a:highlight>
                <a:latin typeface="Palatino Linotype" panose="02040502050505030304" pitchFamily="18" charset="0"/>
              </a:rPr>
            </a:br>
            <a:r>
              <a:rPr lang="en-US" sz="2100" dirty="0">
                <a:solidFill>
                  <a:prstClr val="white"/>
                </a:solidFill>
                <a:highlight>
                  <a:srgbClr val="800000"/>
                </a:highlight>
                <a:latin typeface="Palatino Linotype" panose="02040502050505030304" pitchFamily="18" charset="0"/>
              </a:rPr>
              <a:t>In due time their foot will slip.</a:t>
            </a:r>
            <a:br>
              <a:rPr lang="en-US" sz="2100" dirty="0">
                <a:solidFill>
                  <a:prstClr val="white"/>
                </a:solidFill>
                <a:highlight>
                  <a:srgbClr val="800000"/>
                </a:highlight>
                <a:latin typeface="Palatino Linotype" panose="02040502050505030304" pitchFamily="18" charset="0"/>
              </a:rPr>
            </a:br>
            <a:r>
              <a:rPr lang="en-US" sz="2100" dirty="0">
                <a:solidFill>
                  <a:prstClr val="white"/>
                </a:solidFill>
                <a:highlight>
                  <a:srgbClr val="800000"/>
                </a:highlight>
                <a:latin typeface="Palatino Linotype" panose="02040502050505030304" pitchFamily="18" charset="0"/>
              </a:rPr>
              <a:t>For the day of their disaster is near,</a:t>
            </a:r>
            <a:br>
              <a:rPr lang="en-US" sz="2100" dirty="0">
                <a:solidFill>
                  <a:prstClr val="white"/>
                </a:solidFill>
                <a:highlight>
                  <a:srgbClr val="800000"/>
                </a:highlight>
                <a:latin typeface="Palatino Linotype" panose="02040502050505030304" pitchFamily="18" charset="0"/>
              </a:rPr>
            </a:br>
            <a:r>
              <a:rPr lang="en-US" sz="2100" dirty="0">
                <a:solidFill>
                  <a:prstClr val="white"/>
                </a:solidFill>
                <a:highlight>
                  <a:srgbClr val="800000"/>
                </a:highlight>
                <a:latin typeface="Palatino Linotype" panose="02040502050505030304" pitchFamily="18" charset="0"/>
              </a:rPr>
              <a:t>And the impending things are hurrying to them.’</a:t>
            </a:r>
            <a:b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</a:br>
            <a:r>
              <a:rPr lang="en-US" sz="2100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36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 For the Lord will vindicate His people,</a:t>
            </a:r>
            <a:b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</a:b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And will have compassion on His servants,</a:t>
            </a:r>
            <a:b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</a:b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When He sees that their strength is gone,</a:t>
            </a:r>
            <a:b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</a:b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And there is none remaining, bond or free.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B00B5F-6B85-4260-ACEF-21054B454A03}"/>
              </a:ext>
            </a:extLst>
          </p:cNvPr>
          <p:cNvSpPr txBox="1"/>
          <p:nvPr/>
        </p:nvSpPr>
        <p:spPr>
          <a:xfrm>
            <a:off x="1478280" y="289560"/>
            <a:ext cx="6225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God Sees Two Populations:</a:t>
            </a:r>
          </a:p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One Subject  to His Wrath, One Not</a:t>
            </a:r>
          </a:p>
        </p:txBody>
      </p:sp>
    </p:spTree>
    <p:extLst>
      <p:ext uri="{BB962C8B-B14F-4D97-AF65-F5344CB8AC3E}">
        <p14:creationId xmlns:p14="http://schemas.microsoft.com/office/powerpoint/2010/main" val="1855964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CAA1196-CCC0-47E9-A1B8-17459413E583}"/>
              </a:ext>
            </a:extLst>
          </p:cNvPr>
          <p:cNvSpPr txBox="1"/>
          <p:nvPr/>
        </p:nvSpPr>
        <p:spPr>
          <a:xfrm>
            <a:off x="438150" y="1846146"/>
            <a:ext cx="6899910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100" b="1" dirty="0">
                <a:solidFill>
                  <a:prstClr val="black"/>
                </a:solidFill>
                <a:latin typeface="Calibri" panose="020F0502020204030204"/>
              </a:rPr>
              <a:t>Deuteronomy 32</a:t>
            </a:r>
            <a:endParaRPr lang="en-US" sz="2100" baseline="300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defTabSz="685800"/>
            <a:r>
              <a:rPr lang="en-US" sz="2100" baseline="30000" dirty="0">
                <a:solidFill>
                  <a:prstClr val="white"/>
                </a:solidFill>
                <a:highlight>
                  <a:srgbClr val="800000"/>
                </a:highlight>
                <a:latin typeface="Palatino Linotype" panose="02040502050505030304" pitchFamily="18" charset="0"/>
              </a:rPr>
              <a:t>35</a:t>
            </a:r>
            <a:r>
              <a:rPr lang="en-US" sz="2100" dirty="0">
                <a:solidFill>
                  <a:prstClr val="white"/>
                </a:solidFill>
                <a:highlight>
                  <a:srgbClr val="800000"/>
                </a:highlight>
                <a:latin typeface="Palatino Linotype" panose="02040502050505030304" pitchFamily="18" charset="0"/>
              </a:rPr>
              <a:t> </a:t>
            </a:r>
            <a:r>
              <a:rPr lang="en-US" sz="2100" cap="small" dirty="0">
                <a:solidFill>
                  <a:prstClr val="white"/>
                </a:solidFill>
                <a:highlight>
                  <a:srgbClr val="800000"/>
                </a:highlight>
                <a:latin typeface="Palatino Linotype" panose="02040502050505030304" pitchFamily="18" charset="0"/>
              </a:rPr>
              <a:t>Vengeance is Mine</a:t>
            </a:r>
            <a:r>
              <a:rPr lang="en-US" sz="2100" dirty="0">
                <a:solidFill>
                  <a:prstClr val="white"/>
                </a:solidFill>
                <a:highlight>
                  <a:srgbClr val="800000"/>
                </a:highlight>
                <a:latin typeface="Palatino Linotype" panose="02040502050505030304" pitchFamily="18" charset="0"/>
              </a:rPr>
              <a:t>, and retribution;</a:t>
            </a:r>
            <a:br>
              <a:rPr lang="en-US" sz="2100" dirty="0">
                <a:solidFill>
                  <a:prstClr val="white"/>
                </a:solidFill>
                <a:highlight>
                  <a:srgbClr val="800000"/>
                </a:highlight>
                <a:latin typeface="Palatino Linotype" panose="02040502050505030304" pitchFamily="18" charset="0"/>
              </a:rPr>
            </a:br>
            <a:r>
              <a:rPr lang="en-US" sz="2100" dirty="0">
                <a:solidFill>
                  <a:prstClr val="white"/>
                </a:solidFill>
                <a:highlight>
                  <a:srgbClr val="800000"/>
                </a:highlight>
                <a:latin typeface="Palatino Linotype" panose="02040502050505030304" pitchFamily="18" charset="0"/>
              </a:rPr>
              <a:t>In due time their foot will slip.</a:t>
            </a:r>
            <a:br>
              <a:rPr lang="en-US" sz="2100" dirty="0">
                <a:solidFill>
                  <a:prstClr val="white"/>
                </a:solidFill>
                <a:highlight>
                  <a:srgbClr val="800000"/>
                </a:highlight>
                <a:latin typeface="Palatino Linotype" panose="02040502050505030304" pitchFamily="18" charset="0"/>
              </a:rPr>
            </a:br>
            <a:r>
              <a:rPr lang="en-US" sz="2100" dirty="0">
                <a:solidFill>
                  <a:prstClr val="white"/>
                </a:solidFill>
                <a:highlight>
                  <a:srgbClr val="800000"/>
                </a:highlight>
                <a:latin typeface="Palatino Linotype" panose="02040502050505030304" pitchFamily="18" charset="0"/>
              </a:rPr>
              <a:t>For the day of their disaster is near,</a:t>
            </a:r>
            <a:br>
              <a:rPr lang="en-US" sz="2100" dirty="0">
                <a:solidFill>
                  <a:prstClr val="white"/>
                </a:solidFill>
                <a:highlight>
                  <a:srgbClr val="800000"/>
                </a:highlight>
                <a:latin typeface="Palatino Linotype" panose="02040502050505030304" pitchFamily="18" charset="0"/>
              </a:rPr>
            </a:br>
            <a:r>
              <a:rPr lang="en-US" sz="2100" dirty="0">
                <a:solidFill>
                  <a:prstClr val="white"/>
                </a:solidFill>
                <a:highlight>
                  <a:srgbClr val="800000"/>
                </a:highlight>
                <a:latin typeface="Palatino Linotype" panose="02040502050505030304" pitchFamily="18" charset="0"/>
              </a:rPr>
              <a:t>And the impending things are hurrying to them.’</a:t>
            </a:r>
            <a:b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</a:br>
            <a:r>
              <a:rPr lang="en-US" sz="2100" baseline="30000" dirty="0">
                <a:solidFill>
                  <a:srgbClr val="000000"/>
                </a:solidFill>
                <a:highlight>
                  <a:srgbClr val="008000"/>
                </a:highlight>
                <a:latin typeface="Palatino Linotype" panose="02040502050505030304" pitchFamily="18" charset="0"/>
              </a:rPr>
              <a:t>36</a:t>
            </a:r>
            <a:r>
              <a:rPr lang="en-US" sz="2100" dirty="0">
                <a:solidFill>
                  <a:srgbClr val="000000"/>
                </a:solidFill>
                <a:highlight>
                  <a:srgbClr val="008000"/>
                </a:highlight>
                <a:latin typeface="Palatino Linotype" panose="02040502050505030304" pitchFamily="18" charset="0"/>
              </a:rPr>
              <a:t> For the Lord will vindicate His people,</a:t>
            </a:r>
            <a:br>
              <a:rPr lang="en-US" sz="2100" dirty="0">
                <a:solidFill>
                  <a:srgbClr val="000000"/>
                </a:solidFill>
                <a:highlight>
                  <a:srgbClr val="008000"/>
                </a:highlight>
                <a:latin typeface="Palatino Linotype" panose="02040502050505030304" pitchFamily="18" charset="0"/>
              </a:rPr>
            </a:br>
            <a:r>
              <a:rPr lang="en-US" sz="2100" dirty="0">
                <a:solidFill>
                  <a:srgbClr val="000000"/>
                </a:solidFill>
                <a:highlight>
                  <a:srgbClr val="008000"/>
                </a:highlight>
                <a:latin typeface="Palatino Linotype" panose="02040502050505030304" pitchFamily="18" charset="0"/>
              </a:rPr>
              <a:t>And will have compassion on His servants,</a:t>
            </a:r>
            <a:br>
              <a:rPr lang="en-US" sz="2100" dirty="0">
                <a:solidFill>
                  <a:srgbClr val="000000"/>
                </a:solidFill>
                <a:highlight>
                  <a:srgbClr val="008000"/>
                </a:highlight>
                <a:latin typeface="Palatino Linotype" panose="02040502050505030304" pitchFamily="18" charset="0"/>
              </a:rPr>
            </a:br>
            <a:r>
              <a:rPr lang="en-US" sz="2100" dirty="0">
                <a:solidFill>
                  <a:srgbClr val="000000"/>
                </a:solidFill>
                <a:highlight>
                  <a:srgbClr val="008000"/>
                </a:highlight>
                <a:latin typeface="Palatino Linotype" panose="02040502050505030304" pitchFamily="18" charset="0"/>
              </a:rPr>
              <a:t>When He sees that their strength is gone,</a:t>
            </a:r>
            <a:br>
              <a:rPr lang="en-US" sz="2100" dirty="0">
                <a:solidFill>
                  <a:srgbClr val="000000"/>
                </a:solidFill>
                <a:highlight>
                  <a:srgbClr val="008000"/>
                </a:highlight>
                <a:latin typeface="Palatino Linotype" panose="02040502050505030304" pitchFamily="18" charset="0"/>
              </a:rPr>
            </a:br>
            <a:r>
              <a:rPr lang="en-US" sz="2100" dirty="0">
                <a:solidFill>
                  <a:srgbClr val="000000"/>
                </a:solidFill>
                <a:highlight>
                  <a:srgbClr val="008000"/>
                </a:highlight>
                <a:latin typeface="Palatino Linotype" panose="02040502050505030304" pitchFamily="18" charset="0"/>
              </a:rPr>
              <a:t>And there is none remaining, bond or free.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B00B5F-6B85-4260-ACEF-21054B454A03}"/>
              </a:ext>
            </a:extLst>
          </p:cNvPr>
          <p:cNvSpPr txBox="1"/>
          <p:nvPr/>
        </p:nvSpPr>
        <p:spPr>
          <a:xfrm>
            <a:off x="1478280" y="289560"/>
            <a:ext cx="6225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God Sees Two Populations:</a:t>
            </a:r>
          </a:p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One Subject  to His Wrath, One Not</a:t>
            </a:r>
          </a:p>
        </p:txBody>
      </p:sp>
    </p:spTree>
    <p:extLst>
      <p:ext uri="{BB962C8B-B14F-4D97-AF65-F5344CB8AC3E}">
        <p14:creationId xmlns:p14="http://schemas.microsoft.com/office/powerpoint/2010/main" val="2178124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0B00B5F-6B85-4260-ACEF-21054B454A03}"/>
              </a:ext>
            </a:extLst>
          </p:cNvPr>
          <p:cNvSpPr txBox="1"/>
          <p:nvPr/>
        </p:nvSpPr>
        <p:spPr>
          <a:xfrm>
            <a:off x="1478280" y="289560"/>
            <a:ext cx="6225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God Sees Two Populations:</a:t>
            </a:r>
          </a:p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One Subject  to His Wrath, One Not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A94EB3-097C-49B2-835D-E033932A273A}"/>
              </a:ext>
            </a:extLst>
          </p:cNvPr>
          <p:cNvSpPr txBox="1"/>
          <p:nvPr/>
        </p:nvSpPr>
        <p:spPr>
          <a:xfrm>
            <a:off x="2273038" y="1773002"/>
            <a:ext cx="4837625" cy="2308324"/>
          </a:xfrm>
          <a:prstGeom prst="rect">
            <a:avLst/>
          </a:prstGeom>
          <a:noFill/>
        </p:spPr>
        <p:txBody>
          <a:bodyPr wrap="square" numCol="1" spcCol="365760">
            <a:spAutoFit/>
          </a:bodyPr>
          <a:lstStyle/>
          <a:p>
            <a:pPr defTabSz="685800"/>
            <a:r>
              <a:rPr lang="en-US" sz="2700" b="1" u="sng" dirty="0">
                <a:solidFill>
                  <a:srgbClr val="000000"/>
                </a:solidFill>
                <a:latin typeface="Palatino Linotype" panose="02040502050505030304" pitchFamily="18" charset="0"/>
              </a:rPr>
              <a:t>In Revelation</a:t>
            </a:r>
            <a:r>
              <a:rPr lang="en-US" sz="2700" dirty="0">
                <a:solidFill>
                  <a:srgbClr val="000000"/>
                </a:solidFill>
                <a:latin typeface="Palatino Linotype" panose="02040502050505030304" pitchFamily="18" charset="0"/>
              </a:rPr>
              <a:t>:</a:t>
            </a:r>
          </a:p>
          <a:p>
            <a:pPr defTabSz="685800"/>
            <a:endParaRPr lang="en-US" sz="27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algn="ctr" defTabSz="685800"/>
            <a:r>
              <a:rPr lang="en-US" sz="3000" i="1" dirty="0">
                <a:solidFill>
                  <a:srgbClr val="000000"/>
                </a:solidFill>
                <a:latin typeface="Palatino Linotype" panose="02040502050505030304" pitchFamily="18" charset="0"/>
              </a:rPr>
              <a:t>“Those who live on the earth”</a:t>
            </a:r>
          </a:p>
          <a:p>
            <a:pPr algn="ctr" defTabSz="685800"/>
            <a:r>
              <a:rPr lang="en-US" sz="3000" i="1" dirty="0">
                <a:solidFill>
                  <a:srgbClr val="000000"/>
                </a:solidFill>
                <a:latin typeface="Palatino Linotype" panose="02040502050505030304" pitchFamily="18" charset="0"/>
              </a:rPr>
              <a:t>vs.</a:t>
            </a:r>
          </a:p>
          <a:p>
            <a:pPr algn="ctr" defTabSz="685800"/>
            <a:r>
              <a:rPr lang="en-US" sz="3000" i="1" dirty="0">
                <a:solidFill>
                  <a:srgbClr val="000000"/>
                </a:solidFill>
                <a:latin typeface="Palatino Linotype" panose="02040502050505030304" pitchFamily="18" charset="0"/>
              </a:rPr>
              <a:t> Those who dwell in heaven</a:t>
            </a:r>
            <a:endParaRPr lang="en-US" sz="3000" i="1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8704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0B00B5F-6B85-4260-ACEF-21054B454A03}"/>
              </a:ext>
            </a:extLst>
          </p:cNvPr>
          <p:cNvSpPr txBox="1"/>
          <p:nvPr/>
        </p:nvSpPr>
        <p:spPr>
          <a:xfrm>
            <a:off x="1478280" y="289560"/>
            <a:ext cx="6225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God Sees Two Populations:</a:t>
            </a:r>
          </a:p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One Subject  to His Wrath, One Not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A94EB3-097C-49B2-835D-E033932A273A}"/>
              </a:ext>
            </a:extLst>
          </p:cNvPr>
          <p:cNvSpPr txBox="1"/>
          <p:nvPr/>
        </p:nvSpPr>
        <p:spPr>
          <a:xfrm>
            <a:off x="59227" y="1231580"/>
            <a:ext cx="9050483" cy="4273262"/>
          </a:xfrm>
          <a:prstGeom prst="rect">
            <a:avLst/>
          </a:prstGeom>
          <a:noFill/>
        </p:spPr>
        <p:txBody>
          <a:bodyPr wrap="square" numCol="2" spcCol="365760">
            <a:spAutoFit/>
          </a:bodyPr>
          <a:lstStyle/>
          <a:p>
            <a:pPr defTabSz="685800"/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3:10	that hour which is about to come upon the whole world, to test 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those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who live on the earth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.</a:t>
            </a:r>
          </a:p>
          <a:p>
            <a:pPr defTabSz="685800"/>
            <a:endParaRPr lang="en-US" sz="1575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defTabSz="685800"/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6:10	judging and avenging our blood on 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those who live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 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on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 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the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 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earth</a:t>
            </a:r>
          </a:p>
          <a:p>
            <a:pPr defTabSz="685800"/>
            <a:endParaRPr lang="en-US" sz="1575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defTabSz="685800"/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8:13	Woe, woe, woe to 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those who live on the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 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earth</a:t>
            </a:r>
          </a:p>
          <a:p>
            <a:pPr defTabSz="685800"/>
            <a:endParaRPr lang="en-US" sz="1575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defTabSz="685800"/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11:10	And 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those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who live on the earth 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will rejoice… because these two prophets tormented 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those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 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who live on the earth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.</a:t>
            </a:r>
          </a:p>
          <a:p>
            <a:pPr defTabSz="685800"/>
            <a:endParaRPr lang="en-US" sz="1575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defTabSz="685800"/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13:8	All 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who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 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live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 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on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 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the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 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earth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 will worship him [the beast]</a:t>
            </a:r>
          </a:p>
          <a:p>
            <a:pPr defTabSz="685800"/>
            <a:endParaRPr lang="en-US" sz="1575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defTabSz="685800"/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13:12	He makes 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the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 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earth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 and 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those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who live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 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on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 it worship the first beast</a:t>
            </a:r>
          </a:p>
          <a:p>
            <a:pPr defTabSz="685800"/>
            <a:endParaRPr lang="en-US" sz="1575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defTabSz="685800"/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13:14	deceives 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those who live on the earth 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because of the signs which it was given him to perform in the presence of the beast, telling 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those who live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 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on the earth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 to make an image to the beast</a:t>
            </a:r>
          </a:p>
          <a:p>
            <a:pPr defTabSz="685800"/>
            <a:endParaRPr lang="en-US" sz="1575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defTabSz="685800"/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17:2	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those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who live on the earth 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became drunk with the wine of her sexual immorality.</a:t>
            </a:r>
          </a:p>
          <a:p>
            <a:pPr defTabSz="685800"/>
            <a:endParaRPr lang="en-US" sz="1575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defTabSz="685800"/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17:8	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those who live on the earth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, whose names have not been written in the book of life</a:t>
            </a:r>
            <a:endParaRPr lang="en-US" sz="1575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83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0B00B5F-6B85-4260-ACEF-21054B454A03}"/>
              </a:ext>
            </a:extLst>
          </p:cNvPr>
          <p:cNvSpPr txBox="1"/>
          <p:nvPr/>
        </p:nvSpPr>
        <p:spPr>
          <a:xfrm>
            <a:off x="1478280" y="289560"/>
            <a:ext cx="6225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God Sees Two Populations:</a:t>
            </a:r>
          </a:p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One Subject  to His Wrath, One Not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A94EB3-097C-49B2-835D-E033932A273A}"/>
              </a:ext>
            </a:extLst>
          </p:cNvPr>
          <p:cNvSpPr txBox="1"/>
          <p:nvPr/>
        </p:nvSpPr>
        <p:spPr>
          <a:xfrm>
            <a:off x="59227" y="1231580"/>
            <a:ext cx="9050483" cy="4273262"/>
          </a:xfrm>
          <a:prstGeom prst="rect">
            <a:avLst/>
          </a:prstGeom>
          <a:noFill/>
        </p:spPr>
        <p:txBody>
          <a:bodyPr wrap="square" numCol="2" spcCol="365760">
            <a:spAutoFit/>
          </a:bodyPr>
          <a:lstStyle/>
          <a:p>
            <a:pPr defTabSz="685800"/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3:10	that hour which is about to come upon the whole world, to test 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those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who live on the earth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.</a:t>
            </a:r>
          </a:p>
          <a:p>
            <a:pPr defTabSz="685800"/>
            <a:endParaRPr lang="en-US" sz="1575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defTabSz="685800"/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6:10	judging and avenging our blood on 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those who live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 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on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 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the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 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earth</a:t>
            </a:r>
          </a:p>
          <a:p>
            <a:pPr defTabSz="685800"/>
            <a:endParaRPr lang="en-US" sz="1575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defTabSz="685800"/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8:13	Woe, woe, woe to 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those who live on the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 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earth</a:t>
            </a:r>
          </a:p>
          <a:p>
            <a:pPr defTabSz="685800"/>
            <a:endParaRPr lang="en-US" sz="1575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defTabSz="685800"/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11:10	And 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those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who live on the earth 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will rejoice… because these two prophets tormented 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those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 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who live on the earth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.</a:t>
            </a:r>
          </a:p>
          <a:p>
            <a:pPr defTabSz="685800"/>
            <a:endParaRPr lang="en-US" sz="1575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defTabSz="685800"/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13:8	All 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who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 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live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 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on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 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the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 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earth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 will worship him</a:t>
            </a:r>
          </a:p>
          <a:p>
            <a:pPr defTabSz="685800"/>
            <a:endParaRPr lang="en-US" sz="1575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defTabSz="685800"/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13:12	He makes 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the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 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earth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 and 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those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who live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 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on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 it worship the first beast</a:t>
            </a:r>
          </a:p>
          <a:p>
            <a:pPr defTabSz="685800"/>
            <a:endParaRPr lang="en-US" sz="1575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defTabSz="685800"/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13:14	deceives 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those who live on the earth 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because of the signs which it was given him to perform in the presence of the beast, telling 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those who live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 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on the earth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 to make an image to the beast</a:t>
            </a:r>
          </a:p>
          <a:p>
            <a:pPr defTabSz="685800"/>
            <a:endParaRPr lang="en-US" sz="1575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defTabSz="685800"/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17:2	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those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who live on the earth 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became drunk with the wine of her sexual immorality.</a:t>
            </a:r>
          </a:p>
          <a:p>
            <a:pPr defTabSz="685800"/>
            <a:endParaRPr lang="en-US" sz="1575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defTabSz="685800"/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17:8	</a:t>
            </a:r>
            <a:r>
              <a:rPr lang="en-US" sz="1575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those who live on the earth</a:t>
            </a:r>
            <a:r>
              <a:rPr lang="en-US" sz="1575" dirty="0">
                <a:solidFill>
                  <a:srgbClr val="000000"/>
                </a:solidFill>
                <a:latin typeface="Palatino Linotype" panose="02040502050505030304" pitchFamily="18" charset="0"/>
              </a:rPr>
              <a:t>, whose names have not been written in the book of life</a:t>
            </a:r>
            <a:endParaRPr lang="en-US" sz="1575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F85D42-A26C-4FF5-9F9D-EF6799F4F5EE}"/>
              </a:ext>
            </a:extLst>
          </p:cNvPr>
          <p:cNvSpPr txBox="1"/>
          <p:nvPr/>
        </p:nvSpPr>
        <p:spPr>
          <a:xfrm rot="20013548">
            <a:off x="-30354" y="2706424"/>
            <a:ext cx="3394710" cy="41549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762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prstClr val="white"/>
                </a:solidFill>
                <a:latin typeface="Calibri" panose="020F0502020204030204"/>
              </a:rPr>
              <a:t>Those Who Live on the Earth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EF16AD-C36B-42B6-B36E-1386B9E80149}"/>
              </a:ext>
            </a:extLst>
          </p:cNvPr>
          <p:cNvSpPr txBox="1"/>
          <p:nvPr/>
        </p:nvSpPr>
        <p:spPr>
          <a:xfrm>
            <a:off x="4960620" y="3705314"/>
            <a:ext cx="3863340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762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</a:defRPr>
            </a:lvl1pPr>
          </a:lstStyle>
          <a:p>
            <a:pPr defTabSz="685800"/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Ephesians 2:6 </a:t>
            </a:r>
            <a:r>
              <a:rPr lang="en-US" sz="2100" b="0" dirty="0">
                <a:solidFill>
                  <a:prstClr val="black"/>
                </a:solidFill>
                <a:latin typeface="Calibri" panose="020F0502020204030204"/>
              </a:rPr>
              <a:t>raised us up with Him, and seated us with Him in the heavenly </a:t>
            </a:r>
            <a:r>
              <a:rPr lang="en-US" sz="2100" b="0" i="1" dirty="0">
                <a:solidFill>
                  <a:prstClr val="black"/>
                </a:solidFill>
                <a:latin typeface="Calibri" panose="020F0502020204030204"/>
              </a:rPr>
              <a:t>places </a:t>
            </a:r>
            <a:r>
              <a:rPr lang="en-US" sz="2100" b="0" dirty="0">
                <a:solidFill>
                  <a:prstClr val="black"/>
                </a:solidFill>
                <a:latin typeface="Calibri" panose="020F0502020204030204"/>
              </a:rPr>
              <a:t>in Christ Jesus</a:t>
            </a: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3D1E74-AED5-456C-B9CC-891248FE0813}"/>
              </a:ext>
            </a:extLst>
          </p:cNvPr>
          <p:cNvSpPr txBox="1"/>
          <p:nvPr/>
        </p:nvSpPr>
        <p:spPr>
          <a:xfrm rot="20001387">
            <a:off x="5032177" y="2389189"/>
            <a:ext cx="3656912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762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</a:defRPr>
            </a:lvl1pPr>
          </a:lstStyle>
          <a:p>
            <a:pPr defTabSz="685800"/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13:6 those who dwell in heaven</a:t>
            </a:r>
          </a:p>
        </p:txBody>
      </p:sp>
    </p:spTree>
    <p:extLst>
      <p:ext uri="{BB962C8B-B14F-4D97-AF65-F5344CB8AC3E}">
        <p14:creationId xmlns:p14="http://schemas.microsoft.com/office/powerpoint/2010/main" val="16523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" grpId="0" animBg="1"/>
      <p:bldP spid="7" grpId="0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91E74CA-D0AC-48BC-9BC7-0CB666820661}"/>
              </a:ext>
            </a:extLst>
          </p:cNvPr>
          <p:cNvSpPr txBox="1"/>
          <p:nvPr/>
        </p:nvSpPr>
        <p:spPr>
          <a:xfrm>
            <a:off x="255270" y="910591"/>
            <a:ext cx="408813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Genesis 4</a:t>
            </a:r>
          </a:p>
          <a:p>
            <a:pPr defTabSz="685800"/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10 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Then He said, “What have you done? The voice of your brother’s blood is crying out to Me from the ground.” </a:t>
            </a:r>
            <a:endParaRPr lang="en-US" sz="2100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404DDA-F0AB-4A87-BB1F-EF70CFD1A1D1}"/>
              </a:ext>
            </a:extLst>
          </p:cNvPr>
          <p:cNvSpPr txBox="1"/>
          <p:nvPr/>
        </p:nvSpPr>
        <p:spPr>
          <a:xfrm>
            <a:off x="1478280" y="289561"/>
            <a:ext cx="62255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Crying out for Vengeance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995731-5A65-4256-BE2D-2E8066FF52CA}"/>
              </a:ext>
            </a:extLst>
          </p:cNvPr>
          <p:cNvSpPr txBox="1"/>
          <p:nvPr/>
        </p:nvSpPr>
        <p:spPr>
          <a:xfrm>
            <a:off x="4730241" y="900068"/>
            <a:ext cx="4279568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100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Revelation 6:10</a:t>
            </a:r>
          </a:p>
          <a:p>
            <a:pPr defTabSz="685800"/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“How long, O Lord, holy and true, will You refrain from judging and </a:t>
            </a:r>
            <a:r>
              <a:rPr lang="en-US" sz="2100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avenging our blood on those who live on the earth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?”</a:t>
            </a:r>
            <a:endParaRPr lang="en-US" sz="2100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91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91E74CA-D0AC-48BC-9BC7-0CB666820661}"/>
              </a:ext>
            </a:extLst>
          </p:cNvPr>
          <p:cNvSpPr txBox="1"/>
          <p:nvPr/>
        </p:nvSpPr>
        <p:spPr>
          <a:xfrm>
            <a:off x="541020" y="1127760"/>
            <a:ext cx="790956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prstClr val="black"/>
                </a:solidFill>
                <a:latin typeface="Calibri" panose="020F0502020204030204"/>
              </a:rPr>
              <a:t>Luke 18</a:t>
            </a:r>
          </a:p>
          <a:p>
            <a:pPr defTabSz="685800"/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3 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Now there was a widow in that city, and she kept coming to him, saying, ‘Give me justice against my opponent.’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4 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For a while he was unwilling; but later he said to himself, ‘Even though I do not fear God nor respect any person,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5 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yet because this widow is bothering me, I will give her justice; otherwise by continually coming she will wear me out.’”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6 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And the Lord said, “Listen to what the unrighteous judge said;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7 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now, will God not bring about justice for His elect who cry out to Him day and night, and will He delay long for them?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8 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I tell you that He will bring about justice for them quickly.</a:t>
            </a:r>
            <a:endParaRPr lang="en-US" sz="2100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404DDA-F0AB-4A87-BB1F-EF70CFD1A1D1}"/>
              </a:ext>
            </a:extLst>
          </p:cNvPr>
          <p:cNvSpPr txBox="1"/>
          <p:nvPr/>
        </p:nvSpPr>
        <p:spPr>
          <a:xfrm>
            <a:off x="1478280" y="289561"/>
            <a:ext cx="62255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Crying out for Vengeance</a:t>
            </a:r>
          </a:p>
        </p:txBody>
      </p:sp>
    </p:spTree>
    <p:extLst>
      <p:ext uri="{BB962C8B-B14F-4D97-AF65-F5344CB8AC3E}">
        <p14:creationId xmlns:p14="http://schemas.microsoft.com/office/powerpoint/2010/main" val="3188804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3E531-A12D-4EB1-B0DB-0D5BF9B86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ree, building, outdoor, town&#10;&#10;Description automatically generated">
            <a:extLst>
              <a:ext uri="{FF2B5EF4-FFF2-40B4-BE49-F238E27FC236}">
                <a16:creationId xmlns:a16="http://schemas.microsoft.com/office/drawing/2014/main" id="{277C8EC5-AA67-4C9D-AE8C-754FD378C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79" y="877513"/>
            <a:ext cx="4351338" cy="3263504"/>
          </a:xfrm>
        </p:spPr>
      </p:pic>
      <p:pic>
        <p:nvPicPr>
          <p:cNvPr id="9" name="Picture 8" descr="A picture containing ground, outdoor, old, farm&#10;&#10;Description automatically generated">
            <a:extLst>
              <a:ext uri="{FF2B5EF4-FFF2-40B4-BE49-F238E27FC236}">
                <a16:creationId xmlns:a16="http://schemas.microsoft.com/office/drawing/2014/main" id="{2098B40C-E66E-465E-8070-0242224EF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187" y="1215534"/>
            <a:ext cx="3946635" cy="280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466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EA277F-62C1-42E7-9A9F-BCF13178C34E}"/>
              </a:ext>
            </a:extLst>
          </p:cNvPr>
          <p:cNvSpPr/>
          <p:nvPr/>
        </p:nvSpPr>
        <p:spPr>
          <a:xfrm>
            <a:off x="601102" y="3741420"/>
            <a:ext cx="3697457" cy="31242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9D92A23-FD4D-488B-8964-1035F95445D2}"/>
              </a:ext>
            </a:extLst>
          </p:cNvPr>
          <p:cNvSpPr/>
          <p:nvPr/>
        </p:nvSpPr>
        <p:spPr>
          <a:xfrm>
            <a:off x="1749171" y="3429000"/>
            <a:ext cx="2087118" cy="31242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9B68EFB-63C5-4E07-B78E-58DB372868F1}"/>
              </a:ext>
            </a:extLst>
          </p:cNvPr>
          <p:cNvSpPr/>
          <p:nvPr/>
        </p:nvSpPr>
        <p:spPr>
          <a:xfrm>
            <a:off x="2308860" y="2788920"/>
            <a:ext cx="2447125" cy="31242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3733B6-F7C8-46C2-B6EA-CBFDE2E4E451}"/>
              </a:ext>
            </a:extLst>
          </p:cNvPr>
          <p:cNvSpPr/>
          <p:nvPr/>
        </p:nvSpPr>
        <p:spPr>
          <a:xfrm>
            <a:off x="2164080" y="1828800"/>
            <a:ext cx="1897380" cy="31242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1E74CA-D0AC-48BC-9BC7-0CB666820661}"/>
              </a:ext>
            </a:extLst>
          </p:cNvPr>
          <p:cNvSpPr txBox="1"/>
          <p:nvPr/>
        </p:nvSpPr>
        <p:spPr>
          <a:xfrm>
            <a:off x="541020" y="1127760"/>
            <a:ext cx="790956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prstClr val="black"/>
                </a:solidFill>
                <a:latin typeface="Calibri" panose="020F0502020204030204"/>
              </a:rPr>
              <a:t>Luke 18</a:t>
            </a:r>
          </a:p>
          <a:p>
            <a:pPr defTabSz="685800"/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3 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Now there was a widow in that city, and she kept coming to him, saying, ‘Give me justice against my opponent.’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4 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For a while he was unwilling; but later he said to himself, ‘Even though I do not fear God nor respect any person,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5 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yet because this widow is bothering me, I will give her justice; otherwise by continually coming she will wear me out.’”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6 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And the Lord said, “Listen to what the unrighteous judge said;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7 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now, will God not bring about justice for His elect who cry out to Him day and night, and will He delay long for them?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8 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I tell you that He will bring about justice for them quickly.</a:t>
            </a:r>
            <a:endParaRPr lang="en-US" sz="2100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404DDA-F0AB-4A87-BB1F-EF70CFD1A1D1}"/>
              </a:ext>
            </a:extLst>
          </p:cNvPr>
          <p:cNvSpPr txBox="1"/>
          <p:nvPr/>
        </p:nvSpPr>
        <p:spPr>
          <a:xfrm>
            <a:off x="1478280" y="289561"/>
            <a:ext cx="62255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Crying out for Vengeance</a:t>
            </a:r>
          </a:p>
        </p:txBody>
      </p:sp>
    </p:spTree>
    <p:extLst>
      <p:ext uri="{BB962C8B-B14F-4D97-AF65-F5344CB8AC3E}">
        <p14:creationId xmlns:p14="http://schemas.microsoft.com/office/powerpoint/2010/main" val="90130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EA277F-62C1-42E7-9A9F-BCF13178C34E}"/>
              </a:ext>
            </a:extLst>
          </p:cNvPr>
          <p:cNvSpPr/>
          <p:nvPr/>
        </p:nvSpPr>
        <p:spPr>
          <a:xfrm>
            <a:off x="532511" y="4050323"/>
            <a:ext cx="7205297" cy="66970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1E74CA-D0AC-48BC-9BC7-0CB666820661}"/>
              </a:ext>
            </a:extLst>
          </p:cNvPr>
          <p:cNvSpPr txBox="1"/>
          <p:nvPr/>
        </p:nvSpPr>
        <p:spPr>
          <a:xfrm>
            <a:off x="541020" y="1127760"/>
            <a:ext cx="790956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prstClr val="black"/>
                </a:solidFill>
                <a:latin typeface="Calibri" panose="020F0502020204030204"/>
              </a:rPr>
              <a:t>Luke 18</a:t>
            </a:r>
          </a:p>
          <a:p>
            <a:pPr defTabSz="685800"/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3 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Now there was a widow in that city, and she kept coming to him, saying, ‘Give me justice against my opponent.’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4 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For a while he was unwilling; but later he said to himself, ‘Even though I do not fear God nor respect any person,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5 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yet because this widow is bothering me, I will give her justice; otherwise by continually coming she will wear me out.’”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6 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And the Lord said, “Listen to what the unrighteous judge said;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7 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now, will God not bring about justice for His elect who cry out to Him day and night, and will He delay long for them?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8 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I tell you that He will bring about justice for them quickly.</a:t>
            </a:r>
            <a:endParaRPr lang="en-US" sz="2100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404DDA-F0AB-4A87-BB1F-EF70CFD1A1D1}"/>
              </a:ext>
            </a:extLst>
          </p:cNvPr>
          <p:cNvSpPr txBox="1"/>
          <p:nvPr/>
        </p:nvSpPr>
        <p:spPr>
          <a:xfrm>
            <a:off x="1478280" y="289561"/>
            <a:ext cx="62255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Crying out for Vengeance</a:t>
            </a:r>
          </a:p>
        </p:txBody>
      </p:sp>
    </p:spTree>
    <p:extLst>
      <p:ext uri="{BB962C8B-B14F-4D97-AF65-F5344CB8AC3E}">
        <p14:creationId xmlns:p14="http://schemas.microsoft.com/office/powerpoint/2010/main" val="31020814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404DDA-F0AB-4A87-BB1F-EF70CFD1A1D1}"/>
              </a:ext>
            </a:extLst>
          </p:cNvPr>
          <p:cNvSpPr txBox="1"/>
          <p:nvPr/>
        </p:nvSpPr>
        <p:spPr>
          <a:xfrm>
            <a:off x="1478280" y="289561"/>
            <a:ext cx="62255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Crying out for Vengeance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865AA3-9C55-4353-B5C8-BA87EB50F3C4}"/>
              </a:ext>
            </a:extLst>
          </p:cNvPr>
          <p:cNvSpPr txBox="1"/>
          <p:nvPr/>
        </p:nvSpPr>
        <p:spPr>
          <a:xfrm>
            <a:off x="525780" y="1422723"/>
            <a:ext cx="8313420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100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Psalm 58</a:t>
            </a:r>
            <a:b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</a:b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10 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The righteous will rejoice when he sees vengeance;</a:t>
            </a:r>
            <a:br>
              <a:rPr lang="en-US" sz="2100" dirty="0">
                <a:solidFill>
                  <a:prstClr val="black"/>
                </a:solidFill>
                <a:latin typeface="Palatino Linotype" panose="02040502050505030304" pitchFamily="18" charset="0"/>
              </a:rPr>
            </a:b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He will wash his feet in the blood of the wicked.</a:t>
            </a:r>
            <a:br>
              <a:rPr lang="en-US" sz="2100" dirty="0">
                <a:solidFill>
                  <a:prstClr val="black"/>
                </a:solidFill>
                <a:latin typeface="Palatino Linotype" panose="02040502050505030304" pitchFamily="18" charset="0"/>
              </a:rPr>
            </a:b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11 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And people will say, “There certainly is a reward for the righteous;</a:t>
            </a:r>
            <a:br>
              <a:rPr lang="en-US" sz="2100" dirty="0">
                <a:solidFill>
                  <a:prstClr val="black"/>
                </a:solidFill>
                <a:latin typeface="Palatino Linotype" panose="02040502050505030304" pitchFamily="18" charset="0"/>
              </a:rPr>
            </a:b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There certainly is a God who judges on the earth!”</a:t>
            </a:r>
            <a:endParaRPr lang="en-US" sz="2100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244358-5890-469A-96A3-395C03EE084C}"/>
              </a:ext>
            </a:extLst>
          </p:cNvPr>
          <p:cNvSpPr txBox="1"/>
          <p:nvPr/>
        </p:nvSpPr>
        <p:spPr>
          <a:xfrm rot="20001387">
            <a:off x="1979001" y="2092948"/>
            <a:ext cx="4394678" cy="16619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762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</a:defRPr>
            </a:lvl1pPr>
          </a:lstStyle>
          <a:p>
            <a:pPr algn="ctr" defTabSz="685800"/>
            <a:r>
              <a:rPr lang="en-US" sz="2700" i="1" dirty="0">
                <a:solidFill>
                  <a:prstClr val="black"/>
                </a:solidFill>
                <a:latin typeface="Calibri" panose="020F0502020204030204"/>
              </a:rPr>
              <a:t>Be Careful What You Ask!</a:t>
            </a:r>
          </a:p>
          <a:p>
            <a:pPr algn="ctr" defTabSz="685800"/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or</a:t>
            </a:r>
          </a:p>
          <a:p>
            <a:pPr algn="ctr" defTabSz="6858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If You Ask, Be Careful Who You Are!</a:t>
            </a:r>
          </a:p>
        </p:txBody>
      </p:sp>
    </p:spTree>
    <p:extLst>
      <p:ext uri="{BB962C8B-B14F-4D97-AF65-F5344CB8AC3E}">
        <p14:creationId xmlns:p14="http://schemas.microsoft.com/office/powerpoint/2010/main" val="39247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01AF85-39FC-45C9-B76A-667E72392D24}"/>
              </a:ext>
            </a:extLst>
          </p:cNvPr>
          <p:cNvSpPr txBox="1"/>
          <p:nvPr/>
        </p:nvSpPr>
        <p:spPr>
          <a:xfrm>
            <a:off x="4834890" y="3486150"/>
            <a:ext cx="42176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They know they’re on the wrong side of justice, and don’t want to do anything about it! They just want God to be less just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404DDA-F0AB-4A87-BB1F-EF70CFD1A1D1}"/>
              </a:ext>
            </a:extLst>
          </p:cNvPr>
          <p:cNvSpPr txBox="1"/>
          <p:nvPr/>
        </p:nvSpPr>
        <p:spPr>
          <a:xfrm>
            <a:off x="1478280" y="289560"/>
            <a:ext cx="6225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Dreadful Mistake:</a:t>
            </a:r>
          </a:p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Being on the Wrong Side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927D0-511C-44B1-BA67-CF9A4A8473E8}"/>
              </a:ext>
            </a:extLst>
          </p:cNvPr>
          <p:cNvSpPr txBox="1"/>
          <p:nvPr/>
        </p:nvSpPr>
        <p:spPr>
          <a:xfrm rot="20001387">
            <a:off x="1979001" y="2092948"/>
            <a:ext cx="4394678" cy="16619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762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</a:defRPr>
            </a:lvl1pPr>
          </a:lstStyle>
          <a:p>
            <a:pPr algn="ctr" defTabSz="685800"/>
            <a:r>
              <a:rPr lang="en-US" sz="2700" i="1" dirty="0">
                <a:solidFill>
                  <a:prstClr val="black"/>
                </a:solidFill>
                <a:latin typeface="Calibri" panose="020F0502020204030204"/>
              </a:rPr>
              <a:t>Be Careful What You Ask!</a:t>
            </a:r>
          </a:p>
          <a:p>
            <a:pPr algn="ctr" defTabSz="685800"/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or</a:t>
            </a:r>
          </a:p>
          <a:p>
            <a:pPr algn="ctr" defTabSz="6858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If You Ask, Be Careful Who You Are!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C80271-757F-4C91-9710-43C7B72BCAE0}"/>
              </a:ext>
            </a:extLst>
          </p:cNvPr>
          <p:cNvSpPr txBox="1"/>
          <p:nvPr/>
        </p:nvSpPr>
        <p:spPr>
          <a:xfrm>
            <a:off x="228600" y="1337310"/>
            <a:ext cx="36804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Perhaps this is why people don’t like to think about a Vengeful God, a God of Justice…</a:t>
            </a:r>
          </a:p>
        </p:txBody>
      </p:sp>
    </p:spTree>
    <p:extLst>
      <p:ext uri="{BB962C8B-B14F-4D97-AF65-F5344CB8AC3E}">
        <p14:creationId xmlns:p14="http://schemas.microsoft.com/office/powerpoint/2010/main" val="48741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3E829C9-5313-46C4-8AA6-9F7E58D26774}"/>
              </a:ext>
            </a:extLst>
          </p:cNvPr>
          <p:cNvSpPr/>
          <p:nvPr/>
        </p:nvSpPr>
        <p:spPr>
          <a:xfrm>
            <a:off x="560070" y="2446020"/>
            <a:ext cx="3131820" cy="3429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B9F1514-1A21-4A28-B119-5C90EE12BC48}"/>
              </a:ext>
            </a:extLst>
          </p:cNvPr>
          <p:cNvSpPr/>
          <p:nvPr/>
        </p:nvSpPr>
        <p:spPr>
          <a:xfrm>
            <a:off x="331470" y="4034790"/>
            <a:ext cx="7772400" cy="937260"/>
          </a:xfrm>
          <a:custGeom>
            <a:avLst/>
            <a:gdLst>
              <a:gd name="connsiteX0" fmla="*/ 0 w 10363200"/>
              <a:gd name="connsiteY0" fmla="*/ 1219200 h 1249680"/>
              <a:gd name="connsiteX1" fmla="*/ 15240 w 10363200"/>
              <a:gd name="connsiteY1" fmla="*/ 45720 h 1249680"/>
              <a:gd name="connsiteX2" fmla="*/ 10363200 w 10363200"/>
              <a:gd name="connsiteY2" fmla="*/ 0 h 1249680"/>
              <a:gd name="connsiteX3" fmla="*/ 10363200 w 10363200"/>
              <a:gd name="connsiteY3" fmla="*/ 853440 h 1249680"/>
              <a:gd name="connsiteX4" fmla="*/ 2057400 w 10363200"/>
              <a:gd name="connsiteY4" fmla="*/ 853440 h 1249680"/>
              <a:gd name="connsiteX5" fmla="*/ 2072640 w 10363200"/>
              <a:gd name="connsiteY5" fmla="*/ 1249680 h 1249680"/>
              <a:gd name="connsiteX6" fmla="*/ 0 w 10363200"/>
              <a:gd name="connsiteY6" fmla="*/ 1219200 h 1249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63200" h="1249680">
                <a:moveTo>
                  <a:pt x="0" y="1219200"/>
                </a:moveTo>
                <a:lnTo>
                  <a:pt x="15240" y="45720"/>
                </a:lnTo>
                <a:lnTo>
                  <a:pt x="10363200" y="0"/>
                </a:lnTo>
                <a:lnTo>
                  <a:pt x="10363200" y="853440"/>
                </a:lnTo>
                <a:lnTo>
                  <a:pt x="2057400" y="853440"/>
                </a:lnTo>
                <a:lnTo>
                  <a:pt x="2072640" y="1249680"/>
                </a:lnTo>
                <a:lnTo>
                  <a:pt x="0" y="121920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1E74CA-D0AC-48BC-9BC7-0CB666820661}"/>
              </a:ext>
            </a:extLst>
          </p:cNvPr>
          <p:cNvSpPr txBox="1"/>
          <p:nvPr/>
        </p:nvSpPr>
        <p:spPr>
          <a:xfrm>
            <a:off x="541020" y="1127760"/>
            <a:ext cx="7909560" cy="849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prstClr val="black"/>
                </a:solidFill>
                <a:latin typeface="Calibri" panose="020F0502020204030204"/>
              </a:rPr>
              <a:t>Luke 18</a:t>
            </a:r>
          </a:p>
          <a:p>
            <a:pPr defTabSz="685800"/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3 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Now there was a widow in that city, and she kept coming to him, saying, ‘Give me justice against my opponent.’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4 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For a while he was unwilling; but later he said to himself, ‘Even though I do not fear God nor respect any person,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5 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yet because this widow is bothering me, I will give her justice; otherwise by continually coming she will wear me out.’”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6 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And the Lord said, “Listen to what the unrighteous judge said;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7 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now, will God not bring about justice for His elect who cry out to Him day and night, and will He delay long for them?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8 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I tell you that He will bring about justice for them quickly. However, when the Son of Man comes, will He find faith on the earth?”</a:t>
            </a:r>
          </a:p>
          <a:p>
            <a:pPr defTabSz="685800"/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9 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Now He also told this parable to some people who trusted in themselves that they were righteous, and viewed others with contempt: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10 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“Two men went up into the temple to pray, one a Pharisee and the other a tax collector.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11 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The Pharisee stood and began praying this in regard to himself: ‘God, I thank You that </a:t>
            </a:r>
          </a:p>
          <a:p>
            <a:pPr defTabSz="685800"/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I am not like other people: swindlers, crooked, adulterers, or even like this tax collector.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12 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I fast twice a week; I pay tithes of all that I get.’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13 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But the tax collector, standing some distance away, was even unwilling to raise his eyes toward heaven, but was beating his chest, saying, ‘God, be merciful to me, the sinner!’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14 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I tell you, this man went to his house justified rather than the other one; for everyone who exalts himself will be humbled, but the one who humbles himself will be exalted.”</a:t>
            </a:r>
          </a:p>
          <a:p>
            <a:pPr defTabSz="685800"/>
            <a:endParaRPr lang="en-US" sz="2100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60DBDD-23B2-4658-8651-FEC8452B5B72}"/>
              </a:ext>
            </a:extLst>
          </p:cNvPr>
          <p:cNvSpPr/>
          <p:nvPr/>
        </p:nvSpPr>
        <p:spPr>
          <a:xfrm>
            <a:off x="0" y="-1"/>
            <a:ext cx="9144000" cy="1189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8847F3-3014-4E90-B125-797B662464F3}"/>
              </a:ext>
            </a:extLst>
          </p:cNvPr>
          <p:cNvSpPr txBox="1"/>
          <p:nvPr/>
        </p:nvSpPr>
        <p:spPr>
          <a:xfrm>
            <a:off x="1478280" y="289560"/>
            <a:ext cx="6225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Dreadful Mistake:</a:t>
            </a:r>
          </a:p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Being on the Wrong Side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677BBC-62BE-4809-B025-EB874F9ABD7A}"/>
              </a:ext>
            </a:extLst>
          </p:cNvPr>
          <p:cNvSpPr txBox="1"/>
          <p:nvPr/>
        </p:nvSpPr>
        <p:spPr>
          <a:xfrm>
            <a:off x="2293495" y="2898893"/>
            <a:ext cx="6570470" cy="10618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1397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685800"/>
            <a:r>
              <a:rPr lang="en-US" sz="2100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Psalm 130</a:t>
            </a:r>
            <a:b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</a:b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3 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If You, </a:t>
            </a:r>
            <a:r>
              <a:rPr lang="en-US" sz="2100" cap="small" dirty="0">
                <a:solidFill>
                  <a:srgbClr val="000000"/>
                </a:solidFill>
                <a:latin typeface="Palatino Linotype" panose="02040502050505030304" pitchFamily="18" charset="0"/>
              </a:rPr>
              <a:t>Lord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, were to keep account of guilty deeds,</a:t>
            </a:r>
            <a:br>
              <a:rPr lang="en-US" sz="2100" dirty="0">
                <a:solidFill>
                  <a:prstClr val="black"/>
                </a:solidFill>
                <a:latin typeface="Palatino Linotype" panose="02040502050505030304" pitchFamily="18" charset="0"/>
              </a:rPr>
            </a:b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Lord, who could stand?</a:t>
            </a:r>
            <a:endParaRPr lang="en-US" sz="2100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9B7973-A657-4E69-9044-47D8243051C7}"/>
              </a:ext>
            </a:extLst>
          </p:cNvPr>
          <p:cNvSpPr txBox="1"/>
          <p:nvPr/>
        </p:nvSpPr>
        <p:spPr>
          <a:xfrm rot="20227090">
            <a:off x="5967645" y="3785958"/>
            <a:ext cx="3038797" cy="73866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defTabSz="685800"/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Can I trust in myself that I’m righteous?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1231C8-FF70-425C-B2F4-9F79A6CB92D6}"/>
              </a:ext>
            </a:extLst>
          </p:cNvPr>
          <p:cNvSpPr txBox="1"/>
          <p:nvPr/>
        </p:nvSpPr>
        <p:spPr>
          <a:xfrm>
            <a:off x="2315465" y="219409"/>
            <a:ext cx="458343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Mis-understanding Why Some Are Spared God’s Wrath</a:t>
            </a:r>
          </a:p>
        </p:txBody>
      </p:sp>
    </p:spTree>
    <p:extLst>
      <p:ext uri="{BB962C8B-B14F-4D97-AF65-F5344CB8AC3E}">
        <p14:creationId xmlns:p14="http://schemas.microsoft.com/office/powerpoint/2010/main" val="168569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00039 -0.1937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19514 L -0.00039 -0.81134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6" grpId="0"/>
      <p:bldP spid="6" grpId="1"/>
      <p:bldP spid="11" grpId="0" animBg="1"/>
      <p:bldP spid="14" grpId="0" animBg="1"/>
      <p:bldP spid="1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71231C8-FF70-425C-B2F4-9F79A6CB92D6}"/>
              </a:ext>
            </a:extLst>
          </p:cNvPr>
          <p:cNvSpPr txBox="1"/>
          <p:nvPr/>
        </p:nvSpPr>
        <p:spPr>
          <a:xfrm>
            <a:off x="2315465" y="219409"/>
            <a:ext cx="458343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Mis-understanding Why Some Are Spared God’s Wrath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4271BD-0BBD-40EB-B4EF-71801C7032B3}"/>
              </a:ext>
            </a:extLst>
          </p:cNvPr>
          <p:cNvSpPr txBox="1"/>
          <p:nvPr/>
        </p:nvSpPr>
        <p:spPr>
          <a:xfrm>
            <a:off x="251460" y="1097280"/>
            <a:ext cx="33147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prstClr val="black"/>
                </a:solidFill>
                <a:latin typeface="Calibri" panose="020F0502020204030204"/>
              </a:rPr>
              <a:t>Abram’s nephew, Lot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79317A-79B6-4089-9A91-FAAA0B09F75E}"/>
              </a:ext>
            </a:extLst>
          </p:cNvPr>
          <p:cNvSpPr txBox="1"/>
          <p:nvPr/>
        </p:nvSpPr>
        <p:spPr>
          <a:xfrm>
            <a:off x="251460" y="1514431"/>
            <a:ext cx="387477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100" i="1" dirty="0">
                <a:solidFill>
                  <a:srgbClr val="000000"/>
                </a:solidFill>
                <a:latin typeface="system-ui"/>
              </a:rPr>
              <a:t>“already he is acting like a judge”</a:t>
            </a:r>
          </a:p>
          <a:p>
            <a:pPr defTabSz="685800"/>
            <a:endParaRPr lang="en-US" sz="2100" i="1" dirty="0">
              <a:solidFill>
                <a:srgbClr val="000000"/>
              </a:solidFill>
              <a:latin typeface="system-ui"/>
            </a:endParaRPr>
          </a:p>
          <a:p>
            <a:pPr defTabSz="685800"/>
            <a:r>
              <a:rPr lang="en-US" sz="2100" b="1" dirty="0">
                <a:solidFill>
                  <a:srgbClr val="000000"/>
                </a:solidFill>
                <a:latin typeface="system-ui"/>
              </a:rPr>
              <a:t>Was Lot righteous?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system-ui"/>
              </a:rPr>
              <a:t>chose to live at wicked Sodom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system-ui"/>
              </a:rPr>
              <a:t>offered his daughters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system-ui"/>
              </a:rPr>
              <a:t>hesitated</a:t>
            </a:r>
          </a:p>
        </p:txBody>
      </p:sp>
    </p:spTree>
    <p:extLst>
      <p:ext uri="{BB962C8B-B14F-4D97-AF65-F5344CB8AC3E}">
        <p14:creationId xmlns:p14="http://schemas.microsoft.com/office/powerpoint/2010/main" val="337818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EE3C926-F3B5-4AE8-95FE-69D132F5CB9F}"/>
              </a:ext>
            </a:extLst>
          </p:cNvPr>
          <p:cNvSpPr/>
          <p:nvPr/>
        </p:nvSpPr>
        <p:spPr>
          <a:xfrm>
            <a:off x="1219200" y="4469130"/>
            <a:ext cx="1840813" cy="26929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C328E82-DE76-467D-AF90-35E10F6C80D4}"/>
              </a:ext>
            </a:extLst>
          </p:cNvPr>
          <p:cNvSpPr/>
          <p:nvPr/>
        </p:nvSpPr>
        <p:spPr>
          <a:xfrm>
            <a:off x="2268416" y="4147055"/>
            <a:ext cx="2227384" cy="29621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0CC31E5-3DAC-4DD3-B551-EF034EA0FE51}"/>
              </a:ext>
            </a:extLst>
          </p:cNvPr>
          <p:cNvSpPr/>
          <p:nvPr/>
        </p:nvSpPr>
        <p:spPr>
          <a:xfrm>
            <a:off x="2632272" y="3531870"/>
            <a:ext cx="1673466" cy="26929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1231C8-FF70-425C-B2F4-9F79A6CB92D6}"/>
              </a:ext>
            </a:extLst>
          </p:cNvPr>
          <p:cNvSpPr txBox="1"/>
          <p:nvPr/>
        </p:nvSpPr>
        <p:spPr>
          <a:xfrm>
            <a:off x="2315465" y="219409"/>
            <a:ext cx="458343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Mis-understanding Why Some Are Spared God’s Wrath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4271BD-0BBD-40EB-B4EF-71801C7032B3}"/>
              </a:ext>
            </a:extLst>
          </p:cNvPr>
          <p:cNvSpPr txBox="1"/>
          <p:nvPr/>
        </p:nvSpPr>
        <p:spPr>
          <a:xfrm>
            <a:off x="251460" y="1097280"/>
            <a:ext cx="33147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prstClr val="black"/>
                </a:solidFill>
                <a:latin typeface="Calibri" panose="020F0502020204030204"/>
              </a:rPr>
              <a:t>Abram’s nephew, Lot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79317A-79B6-4089-9A91-FAAA0B09F75E}"/>
              </a:ext>
            </a:extLst>
          </p:cNvPr>
          <p:cNvSpPr txBox="1"/>
          <p:nvPr/>
        </p:nvSpPr>
        <p:spPr>
          <a:xfrm>
            <a:off x="251460" y="1514431"/>
            <a:ext cx="387477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100" i="1" dirty="0">
                <a:solidFill>
                  <a:srgbClr val="000000"/>
                </a:solidFill>
                <a:latin typeface="system-ui"/>
              </a:rPr>
              <a:t>“already he is acting like a judge”</a:t>
            </a:r>
          </a:p>
          <a:p>
            <a:pPr defTabSz="685800"/>
            <a:endParaRPr lang="en-US" sz="2100" i="1" dirty="0">
              <a:solidFill>
                <a:srgbClr val="000000"/>
              </a:solidFill>
              <a:latin typeface="system-ui"/>
            </a:endParaRPr>
          </a:p>
          <a:p>
            <a:pPr defTabSz="685800"/>
            <a:r>
              <a:rPr lang="en-US" sz="2100" b="1" dirty="0">
                <a:solidFill>
                  <a:srgbClr val="000000"/>
                </a:solidFill>
                <a:latin typeface="system-ui"/>
              </a:rPr>
              <a:t>Was Lot righteous?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3E1F62-C728-4F98-ACC7-4B042F08AEE3}"/>
              </a:ext>
            </a:extLst>
          </p:cNvPr>
          <p:cNvSpPr txBox="1"/>
          <p:nvPr/>
        </p:nvSpPr>
        <p:spPr>
          <a:xfrm>
            <a:off x="328516" y="2496495"/>
            <a:ext cx="752008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100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2 Peter 2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6 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and if He condemned the cities of Sodom and Gomorrah to destruction by reducing them to ashes, having made them an example of what is coming for the ungodly; 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7 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and if He rescued </a:t>
            </a:r>
            <a:r>
              <a:rPr lang="en-US" sz="2100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righteous Lot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, who was oppressed by the perverted conduct of unscrupulous people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8 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(for by what he saw and heard </a:t>
            </a:r>
            <a:r>
              <a:rPr lang="en-US" sz="2100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that righteous man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, while living among them, felt his </a:t>
            </a:r>
            <a:r>
              <a:rPr lang="en-US" sz="2100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righteous soul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 tormented day after day by their lawless deeds)…</a:t>
            </a:r>
            <a:endParaRPr lang="en-US" sz="2100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4DBFA3-54CA-4BD7-BC98-43A02F55A069}"/>
              </a:ext>
            </a:extLst>
          </p:cNvPr>
          <p:cNvSpPr txBox="1"/>
          <p:nvPr/>
        </p:nvSpPr>
        <p:spPr>
          <a:xfrm rot="20001387">
            <a:off x="5466205" y="2820653"/>
            <a:ext cx="3662775" cy="10618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762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</a:defRPr>
            </a:lvl1pPr>
          </a:lstStyle>
          <a:p>
            <a:pPr defTabSz="685800"/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Why he and not they?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100" b="0" dirty="0">
                <a:solidFill>
                  <a:prstClr val="black"/>
                </a:solidFill>
                <a:latin typeface="Calibri" panose="020F0502020204030204"/>
              </a:rPr>
              <a:t>Nature of their perversion?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100" b="0" dirty="0">
                <a:solidFill>
                  <a:prstClr val="black"/>
                </a:solidFill>
                <a:latin typeface="Calibri" panose="020F0502020204030204"/>
              </a:rPr>
              <a:t>1 Corinthians 6:9-11</a:t>
            </a:r>
          </a:p>
        </p:txBody>
      </p:sp>
    </p:spTree>
    <p:extLst>
      <p:ext uri="{BB962C8B-B14F-4D97-AF65-F5344CB8AC3E}">
        <p14:creationId xmlns:p14="http://schemas.microsoft.com/office/powerpoint/2010/main" val="127658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2" grpId="0" animBg="1"/>
      <p:bldP spid="17" grpId="0"/>
      <p:bldP spid="10" grpId="0" uiExpand="1" build="p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71231C8-FF70-425C-B2F4-9F79A6CB92D6}"/>
              </a:ext>
            </a:extLst>
          </p:cNvPr>
          <p:cNvSpPr txBox="1"/>
          <p:nvPr/>
        </p:nvSpPr>
        <p:spPr>
          <a:xfrm>
            <a:off x="2315465" y="219409"/>
            <a:ext cx="458343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Mis-understanding Why Some Are Spared God’s Wrath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4271BD-0BBD-40EB-B4EF-71801C7032B3}"/>
              </a:ext>
            </a:extLst>
          </p:cNvPr>
          <p:cNvSpPr txBox="1"/>
          <p:nvPr/>
        </p:nvSpPr>
        <p:spPr>
          <a:xfrm>
            <a:off x="251460" y="1097280"/>
            <a:ext cx="33147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prstClr val="black"/>
                </a:solidFill>
                <a:latin typeface="Calibri" panose="020F0502020204030204"/>
              </a:rPr>
              <a:t>Abram himself…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E8648D-4EA8-4D6D-8C5F-BAC5FE7F0169}"/>
              </a:ext>
            </a:extLst>
          </p:cNvPr>
          <p:cNvSpPr txBox="1"/>
          <p:nvPr/>
        </p:nvSpPr>
        <p:spPr>
          <a:xfrm>
            <a:off x="685800" y="1539076"/>
            <a:ext cx="7395210" cy="349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950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Romans 4</a:t>
            </a:r>
          </a:p>
          <a:p>
            <a:pPr defTabSz="685800"/>
            <a:endParaRPr lang="en-US" sz="1950" b="1" baseline="300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defTabSz="685800"/>
            <a:r>
              <a:rPr lang="en-US" sz="195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3 </a:t>
            </a:r>
            <a:r>
              <a:rPr lang="en-US" sz="1950" dirty="0">
                <a:solidFill>
                  <a:srgbClr val="000000"/>
                </a:solidFill>
                <a:latin typeface="Palatino Linotype" panose="02040502050505030304" pitchFamily="18" charset="0"/>
              </a:rPr>
              <a:t>For what does the Scripture say? “</a:t>
            </a:r>
            <a:r>
              <a:rPr lang="en-US" sz="1950" cap="small" dirty="0">
                <a:solidFill>
                  <a:srgbClr val="000000"/>
                </a:solidFill>
                <a:latin typeface="Palatino Linotype" panose="02040502050505030304" pitchFamily="18" charset="0"/>
              </a:rPr>
              <a:t>Abraham believed God, and </a:t>
            </a:r>
            <a:r>
              <a:rPr lang="en-US" sz="1950" b="1" u="sng" cap="small" dirty="0">
                <a:solidFill>
                  <a:srgbClr val="000000"/>
                </a:solidFill>
                <a:latin typeface="Palatino Linotype" panose="02040502050505030304" pitchFamily="18" charset="0"/>
              </a:rPr>
              <a:t>it was credited to him as righteousness</a:t>
            </a:r>
            <a:r>
              <a:rPr lang="en-US" sz="1950" dirty="0">
                <a:solidFill>
                  <a:srgbClr val="000000"/>
                </a:solidFill>
                <a:latin typeface="Palatino Linotype" panose="02040502050505030304" pitchFamily="18" charset="0"/>
              </a:rPr>
              <a:t>.”</a:t>
            </a:r>
          </a:p>
          <a:p>
            <a:pPr defTabSz="685800"/>
            <a:r>
              <a:rPr lang="en-US" sz="1950" dirty="0">
                <a:solidFill>
                  <a:srgbClr val="000000"/>
                </a:solidFill>
                <a:latin typeface="Palatino Linotype" panose="02040502050505030304" pitchFamily="18" charset="0"/>
              </a:rPr>
              <a:t>…</a:t>
            </a:r>
          </a:p>
          <a:p>
            <a:pPr defTabSz="685800"/>
            <a:endParaRPr lang="en-US" sz="1950" b="1" baseline="300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defTabSz="685800"/>
            <a:r>
              <a:rPr lang="en-US" sz="195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6 </a:t>
            </a:r>
            <a:r>
              <a:rPr lang="en-US" sz="1950" dirty="0">
                <a:solidFill>
                  <a:srgbClr val="000000"/>
                </a:solidFill>
                <a:latin typeface="Palatino Linotype" panose="02040502050505030304" pitchFamily="18" charset="0"/>
              </a:rPr>
              <a:t>just as David also speaks of the blessing of the person to whom </a:t>
            </a:r>
            <a:r>
              <a:rPr lang="en-US" sz="1950" b="1" u="sng" dirty="0">
                <a:solidFill>
                  <a:srgbClr val="000000"/>
                </a:solidFill>
                <a:latin typeface="Palatino Linotype" panose="02040502050505030304" pitchFamily="18" charset="0"/>
              </a:rPr>
              <a:t>God credits righteousness</a:t>
            </a:r>
            <a:r>
              <a:rPr lang="en-US" sz="1950" dirty="0">
                <a:solidFill>
                  <a:srgbClr val="000000"/>
                </a:solidFill>
                <a:latin typeface="Palatino Linotype" panose="02040502050505030304" pitchFamily="18" charset="0"/>
              </a:rPr>
              <a:t> apart from works:</a:t>
            </a:r>
          </a:p>
          <a:p>
            <a:pPr defTabSz="685800"/>
            <a:r>
              <a:rPr lang="en-US" sz="195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7 </a:t>
            </a:r>
            <a:r>
              <a:rPr lang="en-US" sz="1950" dirty="0">
                <a:solidFill>
                  <a:srgbClr val="000000"/>
                </a:solidFill>
                <a:latin typeface="Palatino Linotype" panose="02040502050505030304" pitchFamily="18" charset="0"/>
              </a:rPr>
              <a:t>“</a:t>
            </a:r>
            <a:r>
              <a:rPr lang="en-US" sz="1950" cap="small" dirty="0">
                <a:solidFill>
                  <a:srgbClr val="000000"/>
                </a:solidFill>
                <a:latin typeface="Palatino Linotype" panose="02040502050505030304" pitchFamily="18" charset="0"/>
              </a:rPr>
              <a:t>Blessed are those whose lawless deeds have been forgiven</a:t>
            </a:r>
            <a:r>
              <a:rPr lang="en-US" sz="1950" dirty="0">
                <a:solidFill>
                  <a:srgbClr val="000000"/>
                </a:solidFill>
                <a:latin typeface="Palatino Linotype" panose="02040502050505030304" pitchFamily="18" charset="0"/>
              </a:rPr>
              <a:t>,</a:t>
            </a:r>
            <a:br>
              <a:rPr lang="en-US" sz="1950" dirty="0">
                <a:solidFill>
                  <a:srgbClr val="000000"/>
                </a:solidFill>
                <a:latin typeface="Palatino Linotype" panose="02040502050505030304" pitchFamily="18" charset="0"/>
              </a:rPr>
            </a:br>
            <a:r>
              <a:rPr lang="en-US" sz="1950" cap="small" dirty="0">
                <a:solidFill>
                  <a:srgbClr val="000000"/>
                </a:solidFill>
                <a:latin typeface="Palatino Linotype" panose="02040502050505030304" pitchFamily="18" charset="0"/>
              </a:rPr>
              <a:t>And whose sins have been covered</a:t>
            </a:r>
            <a:r>
              <a:rPr lang="en-US" sz="1950" dirty="0">
                <a:solidFill>
                  <a:srgbClr val="000000"/>
                </a:solidFill>
                <a:latin typeface="Palatino Linotype" panose="02040502050505030304" pitchFamily="18" charset="0"/>
              </a:rPr>
              <a:t>.</a:t>
            </a:r>
            <a:br>
              <a:rPr lang="en-US" sz="1950" dirty="0">
                <a:solidFill>
                  <a:srgbClr val="000000"/>
                </a:solidFill>
                <a:latin typeface="Palatino Linotype" panose="02040502050505030304" pitchFamily="18" charset="0"/>
              </a:rPr>
            </a:br>
            <a:r>
              <a:rPr lang="en-US" sz="195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8 </a:t>
            </a:r>
            <a:r>
              <a:rPr lang="en-US" sz="1950" cap="small" dirty="0">
                <a:solidFill>
                  <a:srgbClr val="000000"/>
                </a:solidFill>
                <a:latin typeface="Palatino Linotype" panose="02040502050505030304" pitchFamily="18" charset="0"/>
              </a:rPr>
              <a:t>Blessed is the man whose sin the Lord will not</a:t>
            </a:r>
            <a:r>
              <a:rPr lang="en-US" sz="1950" dirty="0">
                <a:solidFill>
                  <a:srgbClr val="000000"/>
                </a:solidFill>
                <a:latin typeface="Palatino Linotype" panose="02040502050505030304" pitchFamily="18" charset="0"/>
              </a:rPr>
              <a:t> </a:t>
            </a:r>
            <a:r>
              <a:rPr lang="en-US" sz="1950" cap="small" dirty="0">
                <a:solidFill>
                  <a:srgbClr val="000000"/>
                </a:solidFill>
                <a:latin typeface="Palatino Linotype" panose="02040502050505030304" pitchFamily="18" charset="0"/>
              </a:rPr>
              <a:t>take into account</a:t>
            </a:r>
            <a:r>
              <a:rPr lang="en-US" sz="1950" dirty="0">
                <a:solidFill>
                  <a:srgbClr val="000000"/>
                </a:solidFill>
                <a:latin typeface="Palatino Linotype" panose="02040502050505030304" pitchFamily="18" charset="0"/>
              </a:rPr>
              <a:t>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954943-6F63-4F55-AA11-514D2EF35031}"/>
              </a:ext>
            </a:extLst>
          </p:cNvPr>
          <p:cNvSpPr txBox="1"/>
          <p:nvPr/>
        </p:nvSpPr>
        <p:spPr>
          <a:xfrm>
            <a:off x="1871294" y="2092220"/>
            <a:ext cx="4909924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800"/>
            <a:r>
              <a:rPr lang="en-US" sz="3600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GOD </a:t>
            </a:r>
            <a:r>
              <a:rPr lang="en-US" sz="3600" b="1" u="sng" dirty="0">
                <a:solidFill>
                  <a:srgbClr val="000000"/>
                </a:solidFill>
                <a:latin typeface="Palatino Linotype" panose="02040502050505030304" pitchFamily="18" charset="0"/>
              </a:rPr>
              <a:t>CREDITS</a:t>
            </a:r>
            <a:r>
              <a:rPr lang="en-US" sz="3600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 THOSE IN JESUS WITH RIGHTEOUSNESS</a:t>
            </a:r>
            <a:endParaRPr lang="en-US" sz="36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20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1E70C39-4BCF-450D-87FF-2D08ABF13F3B}"/>
              </a:ext>
            </a:extLst>
          </p:cNvPr>
          <p:cNvSpPr txBox="1"/>
          <p:nvPr/>
        </p:nvSpPr>
        <p:spPr>
          <a:xfrm>
            <a:off x="240030" y="1272057"/>
            <a:ext cx="8698230" cy="9140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100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1 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18 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For the wrath of God is revealed from heaven against all ungodliness and unrighteousness</a:t>
            </a:r>
          </a:p>
          <a:p>
            <a:pPr defTabSz="685800"/>
            <a:endParaRPr lang="en-US" sz="21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defTabSz="685800"/>
            <a:r>
              <a:rPr lang="en-US" sz="2100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2 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1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Therefore you have no excuse, you foolish person, everyone of you who passes judgment; for in that matter in which you judge someone else, you condemn yourself; for you who judge practice the same things. </a:t>
            </a:r>
          </a:p>
          <a:p>
            <a:pPr defTabSz="685800"/>
            <a:endParaRPr lang="en-US" sz="21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defTabSz="685800"/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17 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But if you call yourself a Jew and rely upon the Law and boast in God, 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18 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and know His will and distinguish the things that matter, being instructed from the Law,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19 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and are confident that you yourself are a guide to people who are blind, a light to those in darkness,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20 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a corrector of the foolish, a teacher of the immature, possessing in the Law the embodiment of knowledge and of the truth—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21 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you, therefore, who teach someone else, do you not teach yourself? You who preach that one is not to steal, do you steal?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22 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You who say that one is not to commit adultery, do you commit adultery? You who loathe idols, do you rob temples?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23 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You who boast in the Law, through your breaking the Law, do you dishonor God?</a:t>
            </a:r>
          </a:p>
          <a:p>
            <a:pPr defTabSz="685800"/>
            <a:endParaRPr lang="en-US" sz="21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defTabSz="685800"/>
            <a:r>
              <a:rPr lang="en-US" sz="2100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3 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9 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What then? Are we better than they? Not at all; for we have already charged that both Jews and Greeks are all under sin</a:t>
            </a:r>
          </a:p>
          <a:p>
            <a:pPr defTabSz="685800"/>
            <a:endParaRPr lang="en-US" sz="21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defTabSz="685800"/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21 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But now apart from the Law the righteousness of God has been revealed, being witnessed by the Law and the Prophets,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22 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but it is the righteousness of God through faith in Jesus Christ for all those who believe; for there is no distinction,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23 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for all have sinned and fall short of the glory of God,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24 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being justified as a gift by His grace through the redemption which is in Christ Jesus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039AD8-F46C-422A-8BB6-E754F0EFDFCB}"/>
              </a:ext>
            </a:extLst>
          </p:cNvPr>
          <p:cNvSpPr/>
          <p:nvPr/>
        </p:nvSpPr>
        <p:spPr>
          <a:xfrm>
            <a:off x="0" y="-1"/>
            <a:ext cx="9144000" cy="1189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1231C8-FF70-425C-B2F4-9F79A6CB92D6}"/>
              </a:ext>
            </a:extLst>
          </p:cNvPr>
          <p:cNvSpPr txBox="1"/>
          <p:nvPr/>
        </p:nvSpPr>
        <p:spPr>
          <a:xfrm>
            <a:off x="2315465" y="219409"/>
            <a:ext cx="458343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Mis-understanding Why Some Are Spared God’s Wrath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4BD274-BC8B-482C-947F-4FD949026BE7}"/>
              </a:ext>
            </a:extLst>
          </p:cNvPr>
          <p:cNvSpPr txBox="1"/>
          <p:nvPr/>
        </p:nvSpPr>
        <p:spPr>
          <a:xfrm>
            <a:off x="4526280" y="3923861"/>
            <a:ext cx="457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762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685800"/>
            <a:r>
              <a:rPr lang="en-US" sz="2700" b="1" i="1" dirty="0">
                <a:solidFill>
                  <a:srgbClr val="000000"/>
                </a:solidFill>
                <a:latin typeface="Calibri" panose="020F0502020204030204"/>
              </a:rPr>
              <a:t>BUT THEN WHAT ABOUT GOD’S RIGHTEOUS WRATH?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F0455F-FBBF-4D39-9FC5-BAC6B0606F89}"/>
              </a:ext>
            </a:extLst>
          </p:cNvPr>
          <p:cNvSpPr txBox="1"/>
          <p:nvPr/>
        </p:nvSpPr>
        <p:spPr>
          <a:xfrm>
            <a:off x="228600" y="2889134"/>
            <a:ext cx="8698230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21 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But now apart from the Law the righteousness of God has been revealed, being witnessed by the Law and the Prophets,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22 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but it is the righteousness of God through faith in Jesus Christ for all those who believe; for there is no distinction,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23 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for all have sinned and fall short of the glory of God,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24 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being justified as a gift by His grace through the redemption which is in Christ Jesus 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25 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whom God displayed publicly as a propitiation in His blood through faith. This was to demonstrate His righteousness, because in God’s merciful restraint He let the sins previously committed go unpunished;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26 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for the demonstration, that is, of His righteousness at the present time, so that He would be just and the justifier of the one who has faith in Jesus. 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E91401A0-595F-41FD-9948-ABDC3BCBFC4F}"/>
              </a:ext>
            </a:extLst>
          </p:cNvPr>
          <p:cNvSpPr/>
          <p:nvPr/>
        </p:nvSpPr>
        <p:spPr>
          <a:xfrm rot="1237273">
            <a:off x="27304" y="1909290"/>
            <a:ext cx="265433" cy="37719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E658E3F-E771-4CB5-B138-C30FD266324F}"/>
              </a:ext>
            </a:extLst>
          </p:cNvPr>
          <p:cNvSpPr/>
          <p:nvPr/>
        </p:nvSpPr>
        <p:spPr>
          <a:xfrm rot="1237273">
            <a:off x="15874" y="2868930"/>
            <a:ext cx="265433" cy="37719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9799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00182 -1.05578 " pathEditMode="relative" rAng="0" ptsTypes="AA">
                                      <p:cBhvr>
                                        <p:cTn id="26" dur="2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5280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00182 -1.05578 " pathEditMode="relative" rAng="0" ptsTypes="AA">
                                      <p:cBhvr>
                                        <p:cTn id="28" dur="20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5280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00182 -1.05578 " pathEditMode="relative" rAng="0" ptsTypes="AA">
                                      <p:cBhvr>
                                        <p:cTn id="30" dur="20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5280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4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00182 -1.05578 " pathEditMode="relative" rAng="0" ptsTypes="AA">
                                      <p:cBhvr>
                                        <p:cTn id="32" dur="20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5280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4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00182 -1.05578 " pathEditMode="relative" rAng="0" ptsTypes="AA">
                                      <p:cBhvr>
                                        <p:cTn id="34" dur="20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6" grpId="1" uiExpand="1" build="p"/>
      <p:bldP spid="5" grpId="0" animBg="1"/>
      <p:bldP spid="7" grpId="0"/>
      <p:bldP spid="2" grpId="0" animBg="1"/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4039AD8-F46C-422A-8BB6-E754F0EFDFCB}"/>
              </a:ext>
            </a:extLst>
          </p:cNvPr>
          <p:cNvSpPr/>
          <p:nvPr/>
        </p:nvSpPr>
        <p:spPr>
          <a:xfrm>
            <a:off x="0" y="-1"/>
            <a:ext cx="9144000" cy="1189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1231C8-FF70-425C-B2F4-9F79A6CB92D6}"/>
              </a:ext>
            </a:extLst>
          </p:cNvPr>
          <p:cNvSpPr txBox="1"/>
          <p:nvPr/>
        </p:nvSpPr>
        <p:spPr>
          <a:xfrm>
            <a:off x="2315465" y="219409"/>
            <a:ext cx="458343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Mis-understanding Why Some Are Spared God’s Wrath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4BD274-BC8B-482C-947F-4FD949026BE7}"/>
              </a:ext>
            </a:extLst>
          </p:cNvPr>
          <p:cNvSpPr txBox="1"/>
          <p:nvPr/>
        </p:nvSpPr>
        <p:spPr>
          <a:xfrm>
            <a:off x="4526280" y="9936041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US" sz="2700" b="1" i="1" dirty="0">
                <a:solidFill>
                  <a:srgbClr val="000000"/>
                </a:solidFill>
                <a:latin typeface="Calibri" panose="020F0502020204030204"/>
              </a:rPr>
              <a:t>BUT THEN WHAT ABOUT GOD’S RIGHTEOUS WRATH?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F0455F-FBBF-4D39-9FC5-BAC6B0606F89}"/>
              </a:ext>
            </a:extLst>
          </p:cNvPr>
          <p:cNvSpPr txBox="1"/>
          <p:nvPr/>
        </p:nvSpPr>
        <p:spPr>
          <a:xfrm>
            <a:off x="217170" y="2671964"/>
            <a:ext cx="8698230" cy="3854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endParaRPr lang="en-US" sz="1350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defTabSz="685800"/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21 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But now apart from the Law the righteousness of God has been revealed, being witnessed by the Law and the Prophets,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22 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but it is the righteousness of God through faith in Jesus Christ for all those who believe; for there is no distinction,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23 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for all have sinned and fall short of the glory of God,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24 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being justified as a gift by His grace through the redemption which is in Christ Jesus 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25 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whom God displayed publicly as a propitiation in His blood through faith. This was to demonstrate His righteousness, because in God’s merciful restraint He let the sins previously committed go unpunished;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26 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for the demonstration, that is, of His righteousness at the present time, </a:t>
            </a:r>
            <a:r>
              <a:rPr lang="en-US" sz="2100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so that He would be just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100" u="sng" dirty="0">
                <a:solidFill>
                  <a:srgbClr val="000000"/>
                </a:solidFill>
                <a:latin typeface="Palatino Linotype" panose="02040502050505030304" pitchFamily="18" charset="0"/>
              </a:rPr>
              <a:t>and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100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the justifier of the one who has faith in Jesus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.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A0406F-E6CB-4F5A-8D94-5CF1DF1D2DEA}"/>
              </a:ext>
            </a:extLst>
          </p:cNvPr>
          <p:cNvSpPr/>
          <p:nvPr/>
        </p:nvSpPr>
        <p:spPr>
          <a:xfrm>
            <a:off x="778553" y="3090788"/>
            <a:ext cx="3017520" cy="36576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669C77F-6463-4AEE-96B1-9E0D76337D22}"/>
              </a:ext>
            </a:extLst>
          </p:cNvPr>
          <p:cNvSpPr/>
          <p:nvPr/>
        </p:nvSpPr>
        <p:spPr>
          <a:xfrm>
            <a:off x="5681485" y="3989947"/>
            <a:ext cx="295637" cy="41597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1</a:t>
            </a:r>
            <a:endParaRPr lang="en-US" sz="135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9A9F29D-DD3D-408A-B185-A685B7665139}"/>
              </a:ext>
            </a:extLst>
          </p:cNvPr>
          <p:cNvSpPr/>
          <p:nvPr/>
        </p:nvSpPr>
        <p:spPr>
          <a:xfrm>
            <a:off x="28313" y="4329099"/>
            <a:ext cx="295637" cy="41597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2</a:t>
            </a:r>
            <a:endParaRPr lang="en-US" sz="135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B2E660-57FC-4D6C-8655-2087B8A8A6C7}"/>
              </a:ext>
            </a:extLst>
          </p:cNvPr>
          <p:cNvSpPr txBox="1"/>
          <p:nvPr/>
        </p:nvSpPr>
        <p:spPr>
          <a:xfrm>
            <a:off x="300788" y="3537287"/>
            <a:ext cx="5029199" cy="83099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Our Sins Don’t Escape God’s Wrath</a:t>
            </a:r>
          </a:p>
          <a:p>
            <a:pPr defTabSz="685800"/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They are Punished in Jesus’ Suffering</a:t>
            </a:r>
          </a:p>
        </p:txBody>
      </p:sp>
    </p:spTree>
    <p:extLst>
      <p:ext uri="{BB962C8B-B14F-4D97-AF65-F5344CB8AC3E}">
        <p14:creationId xmlns:p14="http://schemas.microsoft.com/office/powerpoint/2010/main" val="264599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L 0.00065 -0.336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3" grpId="0" animBg="1"/>
      <p:bldP spid="10" grpId="0" animBg="1"/>
      <p:bldP spid="4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13FC7-0B97-48F7-86D5-5E72392BA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35BA576A-B621-4323-9CD5-0104E41426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406" y="-195442"/>
            <a:ext cx="10338380" cy="5815340"/>
          </a:xfrm>
        </p:spPr>
      </p:pic>
    </p:spTree>
    <p:extLst>
      <p:ext uri="{BB962C8B-B14F-4D97-AF65-F5344CB8AC3E}">
        <p14:creationId xmlns:p14="http://schemas.microsoft.com/office/powerpoint/2010/main" val="39356667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4039AD8-F46C-422A-8BB6-E754F0EFDFCB}"/>
              </a:ext>
            </a:extLst>
          </p:cNvPr>
          <p:cNvSpPr/>
          <p:nvPr/>
        </p:nvSpPr>
        <p:spPr>
          <a:xfrm>
            <a:off x="0" y="-1"/>
            <a:ext cx="9144000" cy="1189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1231C8-FF70-425C-B2F4-9F79A6CB92D6}"/>
              </a:ext>
            </a:extLst>
          </p:cNvPr>
          <p:cNvSpPr txBox="1"/>
          <p:nvPr/>
        </p:nvSpPr>
        <p:spPr>
          <a:xfrm>
            <a:off x="2315465" y="219409"/>
            <a:ext cx="458343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Mis-understanding Why Some Are Spared God’s Wrath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4BD274-BC8B-482C-947F-4FD949026BE7}"/>
              </a:ext>
            </a:extLst>
          </p:cNvPr>
          <p:cNvSpPr txBox="1"/>
          <p:nvPr/>
        </p:nvSpPr>
        <p:spPr>
          <a:xfrm>
            <a:off x="4526280" y="9936041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US" sz="2700" b="1" i="1" dirty="0">
                <a:solidFill>
                  <a:srgbClr val="000000"/>
                </a:solidFill>
                <a:latin typeface="Calibri" panose="020F0502020204030204"/>
              </a:rPr>
              <a:t>BUT THEN WHAT ABOUT GOD’S RIGHTEOUS WRATH?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B2E660-57FC-4D6C-8655-2087B8A8A6C7}"/>
              </a:ext>
            </a:extLst>
          </p:cNvPr>
          <p:cNvSpPr txBox="1"/>
          <p:nvPr/>
        </p:nvSpPr>
        <p:spPr>
          <a:xfrm>
            <a:off x="300788" y="3537287"/>
            <a:ext cx="5029199" cy="83099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Our Sins Don’t Escape God’s Wrath</a:t>
            </a:r>
          </a:p>
          <a:p>
            <a:pPr defTabSz="685800"/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They are Punished in Jesus’ Suffering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9CC088-8F54-47B5-AA96-6F8743C50A32}"/>
              </a:ext>
            </a:extLst>
          </p:cNvPr>
          <p:cNvSpPr txBox="1"/>
          <p:nvPr/>
        </p:nvSpPr>
        <p:spPr>
          <a:xfrm>
            <a:off x="5438271" y="2610852"/>
            <a:ext cx="351322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000" b="1" dirty="0">
                <a:solidFill>
                  <a:prstClr val="black"/>
                </a:solidFill>
                <a:latin typeface="Calibri" panose="020F0502020204030204"/>
              </a:rPr>
              <a:t>Two Populations</a:t>
            </a:r>
          </a:p>
          <a:p>
            <a:pPr defTabSz="685800"/>
            <a:endParaRPr lang="en-US" sz="3000" b="1" dirty="0">
              <a:solidFill>
                <a:prstClr val="black"/>
              </a:solidFill>
              <a:latin typeface="Calibri" panose="020F0502020204030204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prstClr val="black"/>
                </a:solidFill>
                <a:latin typeface="Calibri" panose="020F0502020204030204"/>
              </a:rPr>
              <a:t>Those in Christ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endParaRPr lang="en-US" sz="3000" b="1" dirty="0">
              <a:solidFill>
                <a:prstClr val="black"/>
              </a:solidFill>
              <a:latin typeface="Calibri" panose="020F0502020204030204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prstClr val="black"/>
                </a:solidFill>
                <a:latin typeface="Calibri" panose="020F0502020204030204"/>
              </a:rPr>
              <a:t>Those not in Christ</a:t>
            </a:r>
          </a:p>
        </p:txBody>
      </p:sp>
    </p:spTree>
    <p:extLst>
      <p:ext uri="{BB962C8B-B14F-4D97-AF65-F5344CB8AC3E}">
        <p14:creationId xmlns:p14="http://schemas.microsoft.com/office/powerpoint/2010/main" val="368768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4039AD8-F46C-422A-8BB6-E754F0EFDFCB}"/>
              </a:ext>
            </a:extLst>
          </p:cNvPr>
          <p:cNvSpPr/>
          <p:nvPr/>
        </p:nvSpPr>
        <p:spPr>
          <a:xfrm>
            <a:off x="0" y="-1"/>
            <a:ext cx="9144000" cy="1189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1231C8-FF70-425C-B2F4-9F79A6CB92D6}"/>
              </a:ext>
            </a:extLst>
          </p:cNvPr>
          <p:cNvSpPr txBox="1"/>
          <p:nvPr/>
        </p:nvSpPr>
        <p:spPr>
          <a:xfrm>
            <a:off x="2315465" y="219409"/>
            <a:ext cx="458343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Mis-understanding Why Some Are Spared God’s Wrath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5F94D8-0DEE-48F9-93BD-FDC99A3C7882}"/>
              </a:ext>
            </a:extLst>
          </p:cNvPr>
          <p:cNvSpPr txBox="1"/>
          <p:nvPr/>
        </p:nvSpPr>
        <p:spPr>
          <a:xfrm>
            <a:off x="800100" y="1402229"/>
            <a:ext cx="646938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100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Ephesians 2</a:t>
            </a:r>
          </a:p>
          <a:p>
            <a:pPr defTabSz="685800"/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5 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even when we were dead in our wrongdoings, made us alive together with Christ (by grace you have been saved), 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6 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and raised us up with Him, and </a:t>
            </a:r>
            <a:r>
              <a:rPr lang="en-US" sz="2100" b="1" u="sng" dirty="0">
                <a:solidFill>
                  <a:srgbClr val="000000"/>
                </a:solidFill>
                <a:latin typeface="Palatino Linotype" panose="02040502050505030304" pitchFamily="18" charset="0"/>
              </a:rPr>
              <a:t>seated us with Him in the heavenly places 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in Christ Jesus</a:t>
            </a:r>
            <a:endParaRPr lang="en-US" sz="2100" b="1" u="sng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2077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4039AD8-F46C-422A-8BB6-E754F0EFDFCB}"/>
              </a:ext>
            </a:extLst>
          </p:cNvPr>
          <p:cNvSpPr/>
          <p:nvPr/>
        </p:nvSpPr>
        <p:spPr>
          <a:xfrm>
            <a:off x="0" y="-1"/>
            <a:ext cx="9144000" cy="1189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1231C8-FF70-425C-B2F4-9F79A6CB92D6}"/>
              </a:ext>
            </a:extLst>
          </p:cNvPr>
          <p:cNvSpPr txBox="1"/>
          <p:nvPr/>
        </p:nvSpPr>
        <p:spPr>
          <a:xfrm>
            <a:off x="2315465" y="219409"/>
            <a:ext cx="458343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Mis-understanding Why Some Are Spared God’s Wrath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4BD274-BC8B-482C-947F-4FD949026BE7}"/>
              </a:ext>
            </a:extLst>
          </p:cNvPr>
          <p:cNvSpPr txBox="1"/>
          <p:nvPr/>
        </p:nvSpPr>
        <p:spPr>
          <a:xfrm>
            <a:off x="4526280" y="9936041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US" sz="2700" b="1" i="1" dirty="0">
                <a:solidFill>
                  <a:srgbClr val="000000"/>
                </a:solidFill>
                <a:latin typeface="Calibri" panose="020F0502020204030204"/>
              </a:rPr>
              <a:t>BUT THEN WHAT ABOUT GOD’S RIGHTEOUS WRATH?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5F94D8-0DEE-48F9-93BD-FDC99A3C7882}"/>
              </a:ext>
            </a:extLst>
          </p:cNvPr>
          <p:cNvSpPr txBox="1"/>
          <p:nvPr/>
        </p:nvSpPr>
        <p:spPr>
          <a:xfrm>
            <a:off x="800100" y="1402229"/>
            <a:ext cx="6469380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100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Ephesians 2</a:t>
            </a:r>
          </a:p>
          <a:p>
            <a:pPr defTabSz="685800"/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5 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even when we were dead in our wrongdoings, made us alive together with Christ (by grace you have been saved), 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6 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and raised us up with Him, and </a:t>
            </a:r>
            <a:r>
              <a:rPr lang="en-US" sz="2100" b="1" u="sng" dirty="0">
                <a:solidFill>
                  <a:srgbClr val="000000"/>
                </a:solidFill>
                <a:latin typeface="Palatino Linotype" panose="02040502050505030304" pitchFamily="18" charset="0"/>
              </a:rPr>
              <a:t>seated us with Him in the heavenly places 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in Christ Jesus, 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7 </a:t>
            </a:r>
            <a:r>
              <a:rPr lang="en-US" sz="2100" dirty="0">
                <a:solidFill>
                  <a:srgbClr val="000000"/>
                </a:solidFill>
                <a:latin typeface="Palatino Linotype" panose="02040502050505030304" pitchFamily="18" charset="0"/>
              </a:rPr>
              <a:t>so that in the ages to come He might show the boundless riches of His grace in kindness toward us in Christ Jesus. </a:t>
            </a:r>
            <a:r>
              <a:rPr lang="en-US" sz="2100" b="1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8 </a:t>
            </a:r>
            <a:r>
              <a:rPr lang="en-US" sz="2100" b="1" u="sng" dirty="0">
                <a:solidFill>
                  <a:srgbClr val="000000"/>
                </a:solidFill>
                <a:latin typeface="Palatino Linotype" panose="02040502050505030304" pitchFamily="18" charset="0"/>
              </a:rPr>
              <a:t>For by grace you have been saved through faith; and this is not of yourselves, it is the gift of God; </a:t>
            </a:r>
            <a:r>
              <a:rPr lang="en-US" sz="2100" b="1" u="sng" baseline="30000" dirty="0">
                <a:solidFill>
                  <a:srgbClr val="000000"/>
                </a:solidFill>
                <a:latin typeface="Palatino Linotype" panose="02040502050505030304" pitchFamily="18" charset="0"/>
              </a:rPr>
              <a:t>9 </a:t>
            </a:r>
            <a:r>
              <a:rPr lang="en-US" sz="2100" b="1" u="sng" dirty="0">
                <a:solidFill>
                  <a:srgbClr val="000000"/>
                </a:solidFill>
                <a:latin typeface="Palatino Linotype" panose="02040502050505030304" pitchFamily="18" charset="0"/>
              </a:rPr>
              <a:t>not a result of works, so that no one may boast.</a:t>
            </a:r>
            <a:endParaRPr lang="en-US" sz="2100" b="1" u="sng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7785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4039AD8-F46C-422A-8BB6-E754F0EFDFCB}"/>
              </a:ext>
            </a:extLst>
          </p:cNvPr>
          <p:cNvSpPr/>
          <p:nvPr/>
        </p:nvSpPr>
        <p:spPr>
          <a:xfrm>
            <a:off x="0" y="-1"/>
            <a:ext cx="9144000" cy="1189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1231C8-FF70-425C-B2F4-9F79A6CB92D6}"/>
              </a:ext>
            </a:extLst>
          </p:cNvPr>
          <p:cNvSpPr txBox="1"/>
          <p:nvPr/>
        </p:nvSpPr>
        <p:spPr>
          <a:xfrm>
            <a:off x="2315465" y="219410"/>
            <a:ext cx="458343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Don’t Be Among those Subject to Wrath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4BD274-BC8B-482C-947F-4FD949026BE7}"/>
              </a:ext>
            </a:extLst>
          </p:cNvPr>
          <p:cNvSpPr txBox="1"/>
          <p:nvPr/>
        </p:nvSpPr>
        <p:spPr>
          <a:xfrm>
            <a:off x="4526280" y="9936041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US" sz="2700" b="1" i="1" dirty="0">
                <a:solidFill>
                  <a:srgbClr val="000000"/>
                </a:solidFill>
                <a:latin typeface="Calibri" panose="020F0502020204030204"/>
              </a:rPr>
              <a:t>BUT THEN WHAT ABOUT GOD’S RIGHTEOUS WRATH?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749CA0-198B-4B21-A508-8E1041298442}"/>
              </a:ext>
            </a:extLst>
          </p:cNvPr>
          <p:cNvSpPr txBox="1"/>
          <p:nvPr/>
        </p:nvSpPr>
        <p:spPr>
          <a:xfrm>
            <a:off x="2286000" y="1410266"/>
            <a:ext cx="4572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Be One of Those in Christ</a:t>
            </a:r>
            <a:endParaRPr lang="en-US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38BAB1-31C2-4A17-8246-4B821221B8BA}"/>
              </a:ext>
            </a:extLst>
          </p:cNvPr>
          <p:cNvSpPr txBox="1"/>
          <p:nvPr/>
        </p:nvSpPr>
        <p:spPr>
          <a:xfrm>
            <a:off x="1247927" y="1988993"/>
            <a:ext cx="669386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400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2 Thessalonians 1:7-8</a:t>
            </a:r>
          </a:p>
          <a:p>
            <a:pPr defTabSz="685800"/>
            <a:r>
              <a:rPr lang="en-US" sz="2400" dirty="0">
                <a:solidFill>
                  <a:srgbClr val="000000"/>
                </a:solidFill>
                <a:latin typeface="Palatino Linotype" panose="02040502050505030304" pitchFamily="18" charset="0"/>
              </a:rPr>
              <a:t>…when the Lord Jesus will be revealed from heaven with His mighty angels in flaming fire, </a:t>
            </a:r>
            <a:r>
              <a:rPr lang="en-US" sz="2400" b="1" dirty="0">
                <a:solidFill>
                  <a:srgbClr val="000000"/>
                </a:solidFill>
                <a:latin typeface="Palatino Linotype" panose="02040502050505030304" pitchFamily="18" charset="0"/>
              </a:rPr>
              <a:t>dealing out retribution to those who do not know God, and to those who do not obey the gospel of our Lord Jesus</a:t>
            </a:r>
            <a:r>
              <a:rPr lang="en-US" sz="2400" dirty="0">
                <a:solidFill>
                  <a:srgbClr val="000000"/>
                </a:solidFill>
                <a:latin typeface="Palatino Linotype" panose="0204050205050503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45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B9255E-7DC4-47F9-BC8C-79645EBBB58C}"/>
              </a:ext>
            </a:extLst>
          </p:cNvPr>
          <p:cNvSpPr txBox="1"/>
          <p:nvPr/>
        </p:nvSpPr>
        <p:spPr>
          <a:xfrm>
            <a:off x="2209800" y="1276350"/>
            <a:ext cx="426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Calibri"/>
              </a:rPr>
              <a:t>Prayer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solidFill>
                <a:prstClr val="white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 err="1">
                <a:solidFill>
                  <a:prstClr val="white"/>
                </a:solidFill>
                <a:latin typeface="Calibri"/>
              </a:rPr>
              <a:t>Thoma</a:t>
            </a:r>
            <a:r>
              <a:rPr lang="en-US" sz="3600" b="1" i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b="1" i="1" dirty="0" err="1">
                <a:solidFill>
                  <a:prstClr val="white"/>
                </a:solidFill>
                <a:latin typeface="Calibri"/>
              </a:rPr>
              <a:t>Cobo</a:t>
            </a:r>
            <a:endParaRPr lang="en-US" sz="3600" b="1" i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3934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90F01A-438A-4ECC-91C2-2734C95138D9}"/>
              </a:ext>
            </a:extLst>
          </p:cNvPr>
          <p:cNvSpPr txBox="1"/>
          <p:nvPr/>
        </p:nvSpPr>
        <p:spPr>
          <a:xfrm>
            <a:off x="1143000" y="2143126"/>
            <a:ext cx="6858000" cy="45012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 defTabSz="685800"/>
            <a:r>
              <a:rPr lang="en-US" sz="2325" b="1">
                <a:solidFill>
                  <a:srgbClr val="FFFFFF"/>
                </a:solidFill>
                <a:latin typeface="Palatino Linotype" panose="02040502050505030304" pitchFamily="18" charset="0"/>
              </a:rPr>
              <a:t>The Power of the Cross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38A9B4-17EB-46B2-82C3-35F37780FB2B}"/>
              </a:ext>
            </a:extLst>
          </p:cNvPr>
          <p:cNvSpPr txBox="1"/>
          <p:nvPr/>
        </p:nvSpPr>
        <p:spPr>
          <a:xfrm>
            <a:off x="1143000" y="2571751"/>
            <a:ext cx="6858000" cy="39241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 defTabSz="685800"/>
            <a:r>
              <a:rPr lang="en-US" sz="1950">
                <a:solidFill>
                  <a:srgbClr val="FFFFFF"/>
                </a:solidFill>
                <a:latin typeface="Palatino Linotype" panose="02040502050505030304" pitchFamily="18" charset="0"/>
              </a:rPr>
              <a:t>236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8BAD20-5FBD-424C-83E5-3F23CEE009FF}"/>
              </a:ext>
            </a:extLst>
          </p:cNvPr>
          <p:cNvSpPr txBox="1"/>
          <p:nvPr/>
        </p:nvSpPr>
        <p:spPr>
          <a:xfrm>
            <a:off x="1219200" y="4619626"/>
            <a:ext cx="6858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defTabSz="685800"/>
            <a:r>
              <a:rPr lang="en-US" sz="1200">
                <a:solidFill>
                  <a:srgbClr val="FFFFFF"/>
                </a:solidFill>
                <a:latin typeface="Arial Narrow" panose="020B0606020202030204" pitchFamily="34" charset="0"/>
              </a:rPr>
              <a:t>© 2005 Thankyou Music (admin. by EMI Christian Music Publishing)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932F71-BA71-4D50-89CD-E75455C6E2DA}"/>
              </a:ext>
            </a:extLst>
          </p:cNvPr>
          <p:cNvSpPr txBox="1"/>
          <p:nvPr/>
        </p:nvSpPr>
        <p:spPr>
          <a:xfrm>
            <a:off x="1219200" y="4429126"/>
            <a:ext cx="6858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defTabSz="685800"/>
            <a:r>
              <a:rPr lang="en-US" sz="1200">
                <a:solidFill>
                  <a:srgbClr val="FFFFFF"/>
                </a:solidFill>
                <a:latin typeface="Arial Narrow" panose="020B0606020202030204" pitchFamily="34" charset="0"/>
              </a:rPr>
              <a:t>Tune: Keith Getty (2003); Stuart Townend (2003); arr. Charles L. Willis (2011)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6002B1-15AC-41B1-ABEA-438A0FB1C9F4}"/>
              </a:ext>
            </a:extLst>
          </p:cNvPr>
          <p:cNvSpPr txBox="1"/>
          <p:nvPr/>
        </p:nvSpPr>
        <p:spPr>
          <a:xfrm>
            <a:off x="1219200" y="4238626"/>
            <a:ext cx="6858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defTabSz="685800"/>
            <a:r>
              <a:rPr lang="en-US" sz="1200">
                <a:solidFill>
                  <a:srgbClr val="FFFFFF"/>
                </a:solidFill>
                <a:latin typeface="Arial Narrow" panose="020B0606020202030204" pitchFamily="34" charset="0"/>
              </a:rPr>
              <a:t>Hymn: Keith Getty (2003); Stuart Townend (2003)</a:t>
            </a:r>
          </a:p>
        </p:txBody>
      </p:sp>
    </p:spTree>
    <p:extLst>
      <p:ext uri="{BB962C8B-B14F-4D97-AF65-F5344CB8AC3E}">
        <p14:creationId xmlns:p14="http://schemas.microsoft.com/office/powerpoint/2010/main" val="18878090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6170D-38B7-40D4-91CD-48B7893E0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ThePowerOfTheCross_st1_a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CC4B3A-BDDD-4AF1-A524-22C51E64D77B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" y="0"/>
            <a:ext cx="9127998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B23E34-3FDD-4FC3-83A7-4333751D36FA}"/>
              </a:ext>
            </a:extLst>
          </p:cNvPr>
          <p:cNvSpPr txBox="1"/>
          <p:nvPr/>
        </p:nvSpPr>
        <p:spPr>
          <a:xfrm>
            <a:off x="1238250" y="4805363"/>
            <a:ext cx="19050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defTabSz="685800"/>
            <a:r>
              <a:rPr lang="en-US" sz="1500">
                <a:solidFill>
                  <a:prstClr val="black"/>
                </a:solidFill>
                <a:latin typeface="Palatino Linotype" panose="02040502050505030304" pitchFamily="18" charset="0"/>
              </a:rPr>
              <a:t>Vs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C51EDD-B4AF-4201-94E4-D51CD7719210}"/>
              </a:ext>
            </a:extLst>
          </p:cNvPr>
          <p:cNvSpPr txBox="1"/>
          <p:nvPr/>
        </p:nvSpPr>
        <p:spPr>
          <a:xfrm>
            <a:off x="3076575" y="4876800"/>
            <a:ext cx="3333750" cy="230832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defTabSz="685800"/>
            <a:r>
              <a:rPr lang="en-US" sz="900">
                <a:solidFill>
                  <a:prstClr val="black">
                    <a:tint val="50000"/>
                  </a:prst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31610550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8174A-8FD5-4F7A-9709-92C2AA4D8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ThePowerOfTheCross_st1_b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0AB4B1-AC34-4DC6-BAAA-1930769F0B06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" y="0"/>
            <a:ext cx="9127998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9C77FD-22C9-444D-BB47-C9093639A969}"/>
              </a:ext>
            </a:extLst>
          </p:cNvPr>
          <p:cNvSpPr txBox="1"/>
          <p:nvPr/>
        </p:nvSpPr>
        <p:spPr>
          <a:xfrm>
            <a:off x="1238250" y="4805363"/>
            <a:ext cx="19050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defTabSz="685800"/>
            <a:r>
              <a:rPr lang="en-US" sz="1500">
                <a:solidFill>
                  <a:prstClr val="black"/>
                </a:solidFill>
                <a:latin typeface="Palatino Linotype" panose="02040502050505030304" pitchFamily="18" charset="0"/>
              </a:rPr>
              <a:t>Vs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F38EAC-2DC0-4523-A29F-FF163A1D0F20}"/>
              </a:ext>
            </a:extLst>
          </p:cNvPr>
          <p:cNvSpPr txBox="1"/>
          <p:nvPr/>
        </p:nvSpPr>
        <p:spPr>
          <a:xfrm>
            <a:off x="3076575" y="4876800"/>
            <a:ext cx="3333750" cy="230832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defTabSz="685800"/>
            <a:r>
              <a:rPr lang="en-US" sz="900">
                <a:solidFill>
                  <a:prstClr val="black">
                    <a:tint val="50000"/>
                  </a:prst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353239221"/>
      </p:ext>
    </p:extLst>
  </p:cSld>
  <p:clrMapOvr>
    <a:masterClrMapping/>
  </p:clrMapOvr>
  <p:transition spd="med">
    <p:wipe dir="r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2FE17-9FD7-4CD5-9EF2-064C28876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ThePowerOfTheCross_st1_c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9C3D97-119D-41E8-9904-D2A703BBDFF7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" y="0"/>
            <a:ext cx="9127998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90E398-FD32-4A88-B4BC-E7CC3552ED3B}"/>
              </a:ext>
            </a:extLst>
          </p:cNvPr>
          <p:cNvSpPr txBox="1"/>
          <p:nvPr/>
        </p:nvSpPr>
        <p:spPr>
          <a:xfrm>
            <a:off x="1238250" y="4805363"/>
            <a:ext cx="19050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defTabSz="685800"/>
            <a:r>
              <a:rPr lang="en-US" sz="1500">
                <a:solidFill>
                  <a:prstClr val="black"/>
                </a:solidFill>
                <a:latin typeface="Palatino Linotype" panose="02040502050505030304" pitchFamily="18" charset="0"/>
              </a:rPr>
              <a:t>Vs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722504-6417-4BA1-94FA-E18B3FE97526}"/>
              </a:ext>
            </a:extLst>
          </p:cNvPr>
          <p:cNvSpPr txBox="1"/>
          <p:nvPr/>
        </p:nvSpPr>
        <p:spPr>
          <a:xfrm>
            <a:off x="3076575" y="4876800"/>
            <a:ext cx="3333750" cy="230832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defTabSz="685800"/>
            <a:r>
              <a:rPr lang="en-US" sz="900">
                <a:solidFill>
                  <a:prstClr val="black">
                    <a:tint val="50000"/>
                  </a:prst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3548423803"/>
      </p:ext>
    </p:extLst>
  </p:cSld>
  <p:clrMapOvr>
    <a:masterClrMapping/>
  </p:clrMapOvr>
  <p:transition spd="med">
    <p:wipe dir="r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F1683-9C59-4393-9105-F1B2CCB0C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ThePowerOfTheCross_st1_d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2B5888-71DB-456B-8080-3C70E9A3B15E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" y="0"/>
            <a:ext cx="9127998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878EB9-E733-4888-8FB1-EC67D303D352}"/>
              </a:ext>
            </a:extLst>
          </p:cNvPr>
          <p:cNvSpPr txBox="1"/>
          <p:nvPr/>
        </p:nvSpPr>
        <p:spPr>
          <a:xfrm>
            <a:off x="1238250" y="4805363"/>
            <a:ext cx="19050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defTabSz="685800"/>
            <a:r>
              <a:rPr lang="en-US" sz="1500">
                <a:solidFill>
                  <a:prstClr val="black"/>
                </a:solidFill>
                <a:latin typeface="Palatino Linotype" panose="02040502050505030304" pitchFamily="18" charset="0"/>
              </a:rPr>
              <a:t>Vs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E93BBF-80E9-4CA5-9F98-200BFC767302}"/>
              </a:ext>
            </a:extLst>
          </p:cNvPr>
          <p:cNvSpPr txBox="1"/>
          <p:nvPr/>
        </p:nvSpPr>
        <p:spPr>
          <a:xfrm>
            <a:off x="3076575" y="4876800"/>
            <a:ext cx="3333750" cy="230832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defTabSz="685800"/>
            <a:r>
              <a:rPr lang="en-US" sz="900">
                <a:solidFill>
                  <a:prstClr val="black">
                    <a:tint val="50000"/>
                  </a:prst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3706891650"/>
      </p:ext>
    </p:extLst>
  </p:cSld>
  <p:clrMapOvr>
    <a:masterClrMapping/>
  </p:clrMapOvr>
  <p:transition spd="med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ADA2B-ABAB-413B-B46B-35FFBAA41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, people, group, nature&#10;&#10;Description automatically generated">
            <a:extLst>
              <a:ext uri="{FF2B5EF4-FFF2-40B4-BE49-F238E27FC236}">
                <a16:creationId xmlns:a16="http://schemas.microsoft.com/office/drawing/2014/main" id="{AF247A38-E6EC-4245-98F3-F96840E5B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52" y="171450"/>
            <a:ext cx="6400800" cy="4800600"/>
          </a:xfrm>
        </p:spPr>
      </p:pic>
    </p:spTree>
    <p:extLst>
      <p:ext uri="{BB962C8B-B14F-4D97-AF65-F5344CB8AC3E}">
        <p14:creationId xmlns:p14="http://schemas.microsoft.com/office/powerpoint/2010/main" val="377968525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C1533-E89F-4CE9-9213-2D4E464B2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ThePowerOfTheCross_st2_a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ECD9C7-DD91-439E-8C33-EFD2BCD85245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" y="0"/>
            <a:ext cx="9127998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358036-6A59-41A1-A1B7-88EA856EC2D4}"/>
              </a:ext>
            </a:extLst>
          </p:cNvPr>
          <p:cNvSpPr txBox="1"/>
          <p:nvPr/>
        </p:nvSpPr>
        <p:spPr>
          <a:xfrm>
            <a:off x="1238250" y="4805363"/>
            <a:ext cx="19050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defTabSz="685800"/>
            <a:r>
              <a:rPr lang="en-US" sz="1500">
                <a:solidFill>
                  <a:prstClr val="black"/>
                </a:solidFill>
                <a:latin typeface="Palatino Linotype" panose="02040502050505030304" pitchFamily="18" charset="0"/>
              </a:rPr>
              <a:t>Vs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68E124-9508-439C-9209-FF3ADA3EEE84}"/>
              </a:ext>
            </a:extLst>
          </p:cNvPr>
          <p:cNvSpPr txBox="1"/>
          <p:nvPr/>
        </p:nvSpPr>
        <p:spPr>
          <a:xfrm>
            <a:off x="3076575" y="4876800"/>
            <a:ext cx="3333750" cy="230832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defTabSz="685800"/>
            <a:r>
              <a:rPr lang="en-US" sz="900">
                <a:solidFill>
                  <a:prstClr val="black">
                    <a:tint val="50000"/>
                  </a:prst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4028747547"/>
      </p:ext>
    </p:extLst>
  </p:cSld>
  <p:clrMapOvr>
    <a:masterClrMapping/>
  </p:clrMapOvr>
  <p:transition spd="med">
    <p:wipe dir="r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1E80F-7F06-4826-A9CB-942502594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ThePowerOfTheCross_st2_b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44F49F-5737-4BE9-A0BE-BA0644A06933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" y="0"/>
            <a:ext cx="9127998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AF765D-2D48-4C3F-B354-F15E1994DE94}"/>
              </a:ext>
            </a:extLst>
          </p:cNvPr>
          <p:cNvSpPr txBox="1"/>
          <p:nvPr/>
        </p:nvSpPr>
        <p:spPr>
          <a:xfrm>
            <a:off x="1238250" y="4805363"/>
            <a:ext cx="19050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defTabSz="685800"/>
            <a:r>
              <a:rPr lang="en-US" sz="1500">
                <a:solidFill>
                  <a:prstClr val="black"/>
                </a:solidFill>
                <a:latin typeface="Palatino Linotype" panose="02040502050505030304" pitchFamily="18" charset="0"/>
              </a:rPr>
              <a:t>Vs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AB3324-8473-4E6A-9885-1A8142DA1B51}"/>
              </a:ext>
            </a:extLst>
          </p:cNvPr>
          <p:cNvSpPr txBox="1"/>
          <p:nvPr/>
        </p:nvSpPr>
        <p:spPr>
          <a:xfrm>
            <a:off x="3076575" y="4876800"/>
            <a:ext cx="3333750" cy="230832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defTabSz="685800"/>
            <a:r>
              <a:rPr lang="en-US" sz="900">
                <a:solidFill>
                  <a:prstClr val="black">
                    <a:tint val="50000"/>
                  </a:prst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2306190516"/>
      </p:ext>
    </p:extLst>
  </p:cSld>
  <p:clrMapOvr>
    <a:masterClrMapping/>
  </p:clrMapOvr>
  <p:transition spd="med">
    <p:wipe dir="r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2D1F7-E72E-4C9E-AEAF-A9B07EE90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ThePowerOfTheCross_st2_c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17EAA7-3A5B-4EE2-B1E1-D3D085158929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" y="0"/>
            <a:ext cx="9127998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BC1109-7B0D-4504-98AF-09FA1D9E6EFE}"/>
              </a:ext>
            </a:extLst>
          </p:cNvPr>
          <p:cNvSpPr txBox="1"/>
          <p:nvPr/>
        </p:nvSpPr>
        <p:spPr>
          <a:xfrm>
            <a:off x="1238250" y="4805363"/>
            <a:ext cx="19050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defTabSz="685800"/>
            <a:r>
              <a:rPr lang="en-US" sz="1500">
                <a:solidFill>
                  <a:prstClr val="black"/>
                </a:solidFill>
                <a:latin typeface="Palatino Linotype" panose="02040502050505030304" pitchFamily="18" charset="0"/>
              </a:rPr>
              <a:t>Vs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181E53-FAAC-4428-BB84-B4D5A900D262}"/>
              </a:ext>
            </a:extLst>
          </p:cNvPr>
          <p:cNvSpPr txBox="1"/>
          <p:nvPr/>
        </p:nvSpPr>
        <p:spPr>
          <a:xfrm>
            <a:off x="3076575" y="4876800"/>
            <a:ext cx="3333750" cy="230832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defTabSz="685800"/>
            <a:r>
              <a:rPr lang="en-US" sz="900">
                <a:solidFill>
                  <a:prstClr val="black">
                    <a:tint val="50000"/>
                  </a:prst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3287467006"/>
      </p:ext>
    </p:extLst>
  </p:cSld>
  <p:clrMapOvr>
    <a:masterClrMapping/>
  </p:clrMapOvr>
  <p:transition spd="med">
    <p:wipe dir="r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1B653-AEE2-47B2-92E4-4BE14826E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ThePowerOfTheCross_st2_d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7448AD-AEE0-4ACF-924B-BFADBDC0A4FB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" y="0"/>
            <a:ext cx="9127998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767AA8-B159-42E9-B309-EFD63EAB2159}"/>
              </a:ext>
            </a:extLst>
          </p:cNvPr>
          <p:cNvSpPr txBox="1"/>
          <p:nvPr/>
        </p:nvSpPr>
        <p:spPr>
          <a:xfrm>
            <a:off x="1238250" y="4805363"/>
            <a:ext cx="19050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defTabSz="685800"/>
            <a:r>
              <a:rPr lang="en-US" sz="1500">
                <a:solidFill>
                  <a:prstClr val="black"/>
                </a:solidFill>
                <a:latin typeface="Palatino Linotype" panose="02040502050505030304" pitchFamily="18" charset="0"/>
              </a:rPr>
              <a:t>Vs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B15035-0F7B-4221-AF17-671A574E4D9C}"/>
              </a:ext>
            </a:extLst>
          </p:cNvPr>
          <p:cNvSpPr txBox="1"/>
          <p:nvPr/>
        </p:nvSpPr>
        <p:spPr>
          <a:xfrm>
            <a:off x="3076575" y="4876800"/>
            <a:ext cx="3333750" cy="230832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defTabSz="685800"/>
            <a:r>
              <a:rPr lang="en-US" sz="900">
                <a:solidFill>
                  <a:prstClr val="black">
                    <a:tint val="50000"/>
                  </a:prst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3912508218"/>
      </p:ext>
    </p:extLst>
  </p:cSld>
  <p:clrMapOvr>
    <a:masterClrMapping/>
  </p:clrMapOvr>
  <p:transition spd="med">
    <p:wipe dir="r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0DCE5-A3BC-49A0-AED6-E32716790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ThePowerOfTheCross_st3_a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D3A666-EA13-4107-AA95-104E539466E8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" y="0"/>
            <a:ext cx="9127998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D88637-100A-4CC9-9252-AE641B768A7F}"/>
              </a:ext>
            </a:extLst>
          </p:cNvPr>
          <p:cNvSpPr txBox="1"/>
          <p:nvPr/>
        </p:nvSpPr>
        <p:spPr>
          <a:xfrm>
            <a:off x="1238250" y="4805363"/>
            <a:ext cx="19050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defTabSz="685800"/>
            <a:r>
              <a:rPr lang="en-US" sz="1500">
                <a:solidFill>
                  <a:prstClr val="black"/>
                </a:solidFill>
                <a:latin typeface="Palatino Linotype" panose="02040502050505030304" pitchFamily="18" charset="0"/>
              </a:rPr>
              <a:t>Vs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B1163B-47EE-4EE2-8FF3-766E212ACED9}"/>
              </a:ext>
            </a:extLst>
          </p:cNvPr>
          <p:cNvSpPr txBox="1"/>
          <p:nvPr/>
        </p:nvSpPr>
        <p:spPr>
          <a:xfrm>
            <a:off x="3076575" y="4876800"/>
            <a:ext cx="3333750" cy="230832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defTabSz="685800"/>
            <a:r>
              <a:rPr lang="en-US" sz="900">
                <a:solidFill>
                  <a:prstClr val="black">
                    <a:tint val="50000"/>
                  </a:prst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1864330795"/>
      </p:ext>
    </p:extLst>
  </p:cSld>
  <p:clrMapOvr>
    <a:masterClrMapping/>
  </p:clrMapOvr>
  <p:transition spd="med">
    <p:wipe dir="r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9F391-D253-499B-B06A-3024D4EF7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ThePowerOfTheCross_st3_b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928B88-3A82-418A-8490-9DF99CE95601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" y="0"/>
            <a:ext cx="9127998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3F47AA-5FF5-48E8-B32D-AB0FC12ADEB6}"/>
              </a:ext>
            </a:extLst>
          </p:cNvPr>
          <p:cNvSpPr txBox="1"/>
          <p:nvPr/>
        </p:nvSpPr>
        <p:spPr>
          <a:xfrm>
            <a:off x="1238250" y="4805363"/>
            <a:ext cx="19050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defTabSz="685800"/>
            <a:r>
              <a:rPr lang="en-US" sz="1500">
                <a:solidFill>
                  <a:prstClr val="black"/>
                </a:solidFill>
                <a:latin typeface="Palatino Linotype" panose="02040502050505030304" pitchFamily="18" charset="0"/>
              </a:rPr>
              <a:t>Vs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2C7474-C97D-4881-844C-DB7B2C859CCD}"/>
              </a:ext>
            </a:extLst>
          </p:cNvPr>
          <p:cNvSpPr txBox="1"/>
          <p:nvPr/>
        </p:nvSpPr>
        <p:spPr>
          <a:xfrm>
            <a:off x="3076575" y="4876800"/>
            <a:ext cx="3333750" cy="230832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defTabSz="685800"/>
            <a:r>
              <a:rPr lang="en-US" sz="900">
                <a:solidFill>
                  <a:prstClr val="black">
                    <a:tint val="50000"/>
                  </a:prst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2751778871"/>
      </p:ext>
    </p:extLst>
  </p:cSld>
  <p:clrMapOvr>
    <a:masterClrMapping/>
  </p:clrMapOvr>
  <p:transition spd="med">
    <p:wipe dir="r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7F2FA-E054-4331-B921-097F2F88F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ThePowerOfTheCross_st3_c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8665A-E496-4F47-84B9-B0EAB8AEE22A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" y="0"/>
            <a:ext cx="9127998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AA358B-2E71-44AF-8B39-E772756E29F3}"/>
              </a:ext>
            </a:extLst>
          </p:cNvPr>
          <p:cNvSpPr txBox="1"/>
          <p:nvPr/>
        </p:nvSpPr>
        <p:spPr>
          <a:xfrm>
            <a:off x="1238250" y="4805363"/>
            <a:ext cx="19050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defTabSz="685800"/>
            <a:r>
              <a:rPr lang="en-US" sz="1500">
                <a:solidFill>
                  <a:prstClr val="black"/>
                </a:solidFill>
                <a:latin typeface="Palatino Linotype" panose="02040502050505030304" pitchFamily="18" charset="0"/>
              </a:rPr>
              <a:t>Vs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3F0B2B-4ED2-4747-A035-4E5AFBF1E748}"/>
              </a:ext>
            </a:extLst>
          </p:cNvPr>
          <p:cNvSpPr txBox="1"/>
          <p:nvPr/>
        </p:nvSpPr>
        <p:spPr>
          <a:xfrm>
            <a:off x="3076575" y="4876800"/>
            <a:ext cx="3333750" cy="230832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defTabSz="685800"/>
            <a:r>
              <a:rPr lang="en-US" sz="900">
                <a:solidFill>
                  <a:prstClr val="black">
                    <a:tint val="50000"/>
                  </a:prst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3347855588"/>
      </p:ext>
    </p:extLst>
  </p:cSld>
  <p:clrMapOvr>
    <a:masterClrMapping/>
  </p:clrMapOvr>
  <p:transition spd="med">
    <p:wipe dir="r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753E3-0631-42CA-A430-1CE046ECA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ThePowerOfTheCross_st3_d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68AEAC-3620-4E89-BB83-DDFEC8C2C4BD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" y="0"/>
            <a:ext cx="9127998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C7455A-728A-4F16-AF7A-4FFF36C82269}"/>
              </a:ext>
            </a:extLst>
          </p:cNvPr>
          <p:cNvSpPr txBox="1"/>
          <p:nvPr/>
        </p:nvSpPr>
        <p:spPr>
          <a:xfrm>
            <a:off x="1238250" y="4805363"/>
            <a:ext cx="19050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defTabSz="685800"/>
            <a:r>
              <a:rPr lang="en-US" sz="1500">
                <a:solidFill>
                  <a:prstClr val="black"/>
                </a:solidFill>
                <a:latin typeface="Palatino Linotype" panose="02040502050505030304" pitchFamily="18" charset="0"/>
              </a:rPr>
              <a:t>Vs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2E0E63-E87D-4C48-A105-B483BC60FFE3}"/>
              </a:ext>
            </a:extLst>
          </p:cNvPr>
          <p:cNvSpPr txBox="1"/>
          <p:nvPr/>
        </p:nvSpPr>
        <p:spPr>
          <a:xfrm>
            <a:off x="3076575" y="4876800"/>
            <a:ext cx="3333750" cy="230832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defTabSz="685800"/>
            <a:r>
              <a:rPr lang="en-US" sz="900">
                <a:solidFill>
                  <a:prstClr val="black">
                    <a:tint val="50000"/>
                  </a:prst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799645920"/>
      </p:ext>
    </p:extLst>
  </p:cSld>
  <p:clrMapOvr>
    <a:masterClrMapping/>
  </p:clrMapOvr>
  <p:transition spd="med">
    <p:wipe dir="r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C44B5-1342-4952-8EF6-D966BA96C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ThePowerOfTheCross_st4_a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0B20B5-ED18-407E-9291-F051610F5165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" y="0"/>
            <a:ext cx="9127998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CF6EF6-1B4A-49F1-B2AD-661852E20757}"/>
              </a:ext>
            </a:extLst>
          </p:cNvPr>
          <p:cNvSpPr txBox="1"/>
          <p:nvPr/>
        </p:nvSpPr>
        <p:spPr>
          <a:xfrm>
            <a:off x="1238250" y="4805363"/>
            <a:ext cx="19050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defTabSz="685800"/>
            <a:r>
              <a:rPr lang="en-US" sz="1500">
                <a:solidFill>
                  <a:prstClr val="black"/>
                </a:solidFill>
                <a:latin typeface="Palatino Linotype" panose="02040502050505030304" pitchFamily="18" charset="0"/>
              </a:rPr>
              <a:t>Vs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30048F-D321-4CED-8219-3617D9173ABB}"/>
              </a:ext>
            </a:extLst>
          </p:cNvPr>
          <p:cNvSpPr txBox="1"/>
          <p:nvPr/>
        </p:nvSpPr>
        <p:spPr>
          <a:xfrm>
            <a:off x="3076575" y="4876800"/>
            <a:ext cx="3333750" cy="230832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defTabSz="685800"/>
            <a:r>
              <a:rPr lang="en-US" sz="900">
                <a:solidFill>
                  <a:prstClr val="black">
                    <a:tint val="50000"/>
                  </a:prst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585107024"/>
      </p:ext>
    </p:extLst>
  </p:cSld>
  <p:clrMapOvr>
    <a:masterClrMapping/>
  </p:clrMapOvr>
  <p:transition spd="med">
    <p:wipe dir="r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58A91-DF1C-4547-86F9-21203B8E1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ThePowerOfTheCross_st4_b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7B173A-6E61-469A-A4AD-1F202B174AF3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" y="0"/>
            <a:ext cx="9127998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107333-C77E-4868-B52E-F5BC9BA7D52A}"/>
              </a:ext>
            </a:extLst>
          </p:cNvPr>
          <p:cNvSpPr txBox="1"/>
          <p:nvPr/>
        </p:nvSpPr>
        <p:spPr>
          <a:xfrm>
            <a:off x="1238250" y="4805363"/>
            <a:ext cx="19050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defTabSz="685800"/>
            <a:r>
              <a:rPr lang="en-US" sz="1500">
                <a:solidFill>
                  <a:prstClr val="black"/>
                </a:solidFill>
                <a:latin typeface="Palatino Linotype" panose="02040502050505030304" pitchFamily="18" charset="0"/>
              </a:rPr>
              <a:t>Vs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B498E6-B7F0-471E-B8D6-45067577AC4B}"/>
              </a:ext>
            </a:extLst>
          </p:cNvPr>
          <p:cNvSpPr txBox="1"/>
          <p:nvPr/>
        </p:nvSpPr>
        <p:spPr>
          <a:xfrm>
            <a:off x="3076575" y="4876800"/>
            <a:ext cx="3333750" cy="230832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defTabSz="685800"/>
            <a:r>
              <a:rPr lang="en-US" sz="900">
                <a:solidFill>
                  <a:prstClr val="black">
                    <a:tint val="50000"/>
                  </a:prst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3448379544"/>
      </p:ext>
    </p:extLst>
  </p:cSld>
  <p:clrMapOvr>
    <a:masterClrMapping/>
  </p:clrMapOvr>
  <p:transition spd="med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2B3EE7-6731-4A2F-A672-BE85712CC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27" y="0"/>
            <a:ext cx="8736546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7A5929-672C-4677-B26A-B84112043989}"/>
              </a:ext>
            </a:extLst>
          </p:cNvPr>
          <p:cNvSpPr txBox="1"/>
          <p:nvPr/>
        </p:nvSpPr>
        <p:spPr>
          <a:xfrm>
            <a:off x="762000" y="3855988"/>
            <a:ext cx="35052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TRANSLATION CODE</a:t>
            </a:r>
          </a:p>
          <a:p>
            <a:pPr algn="ctr">
              <a:defRPr/>
            </a:pPr>
            <a:r>
              <a:rPr kumimoji="0" lang="es-ES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CÓDIGO DE TRADUCCIÓN</a:t>
            </a:r>
            <a:r>
              <a:rPr kumimoji="0" lang="es-ES" altLang="en-US" sz="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endParaRPr kumimoji="0" lang="es-ES" altLang="en-US" sz="11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000" b="0" i="0" dirty="0">
                <a:solidFill>
                  <a:schemeClr val="bg1"/>
                </a:solidFill>
                <a:effectLst/>
                <a:latin typeface="Google Sans"/>
              </a:rPr>
              <a:t>รหัสการแปล</a:t>
            </a:r>
            <a:endParaRPr lang="en-US" sz="2000" b="0" i="0" dirty="0">
              <a:solidFill>
                <a:schemeClr val="bg1"/>
              </a:solidFill>
              <a:effectLst/>
              <a:latin typeface="Google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  <a:latin typeface="Palatino Linotype" panose="02040502050505030304" pitchFamily="18" charset="0"/>
              </a:rPr>
              <a:t>PEZUX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691451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77ED8-4547-443E-8748-F1C4A91BF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ThePowerOfTheCross_st4_c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ECAAD2-D2ED-4CED-8F00-BFCA4AF188CC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" y="0"/>
            <a:ext cx="9127998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8A3081-D1CD-485C-80AF-0DED5F5DCE27}"/>
              </a:ext>
            </a:extLst>
          </p:cNvPr>
          <p:cNvSpPr txBox="1"/>
          <p:nvPr/>
        </p:nvSpPr>
        <p:spPr>
          <a:xfrm>
            <a:off x="1238250" y="4805363"/>
            <a:ext cx="19050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defTabSz="685800"/>
            <a:r>
              <a:rPr lang="en-US" sz="1500">
                <a:solidFill>
                  <a:prstClr val="black"/>
                </a:solidFill>
                <a:latin typeface="Palatino Linotype" panose="02040502050505030304" pitchFamily="18" charset="0"/>
              </a:rPr>
              <a:t>Vs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B29537-DE31-4CDF-BDB9-AA12EE072EC6}"/>
              </a:ext>
            </a:extLst>
          </p:cNvPr>
          <p:cNvSpPr txBox="1"/>
          <p:nvPr/>
        </p:nvSpPr>
        <p:spPr>
          <a:xfrm>
            <a:off x="3076575" y="4876800"/>
            <a:ext cx="3333750" cy="230832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defTabSz="685800"/>
            <a:r>
              <a:rPr lang="en-US" sz="900">
                <a:solidFill>
                  <a:prstClr val="black">
                    <a:tint val="50000"/>
                  </a:prst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</p:spTree>
    <p:extLst>
      <p:ext uri="{BB962C8B-B14F-4D97-AF65-F5344CB8AC3E}">
        <p14:creationId xmlns:p14="http://schemas.microsoft.com/office/powerpoint/2010/main" val="1436045718"/>
      </p:ext>
    </p:extLst>
  </p:cSld>
  <p:clrMapOvr>
    <a:masterClrMapping/>
  </p:clrMapOvr>
  <p:transition spd="med">
    <p:wipe dir="r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FBF0C-6DA3-4564-AA3A-E4ED56E19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ThePowerOfTheCross_st4_d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274A24-DD70-4A42-A844-292BD9BA5185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" y="0"/>
            <a:ext cx="9127998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08B5E8-724A-4EC4-B3F9-688BFFEC369C}"/>
              </a:ext>
            </a:extLst>
          </p:cNvPr>
          <p:cNvSpPr txBox="1"/>
          <p:nvPr/>
        </p:nvSpPr>
        <p:spPr>
          <a:xfrm>
            <a:off x="1238250" y="4805363"/>
            <a:ext cx="19050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defTabSz="685800"/>
            <a:r>
              <a:rPr lang="en-US" sz="1500">
                <a:solidFill>
                  <a:prstClr val="black"/>
                </a:solidFill>
                <a:latin typeface="Palatino Linotype" panose="02040502050505030304" pitchFamily="18" charset="0"/>
              </a:rPr>
              <a:t>Vs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318CBD-6BC4-41F1-B088-DB4D91273F0A}"/>
              </a:ext>
            </a:extLst>
          </p:cNvPr>
          <p:cNvSpPr txBox="1"/>
          <p:nvPr/>
        </p:nvSpPr>
        <p:spPr>
          <a:xfrm>
            <a:off x="3076575" y="4876800"/>
            <a:ext cx="3333750" cy="230832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pPr defTabSz="685800"/>
            <a:r>
              <a:rPr lang="en-US" sz="900">
                <a:solidFill>
                  <a:prstClr val="black">
                    <a:tint val="50000"/>
                  </a:prstClr>
                </a:solidFill>
                <a:latin typeface="Palatino Linotype" panose="02040502050505030304" pitchFamily="18" charset="0"/>
              </a:rPr>
              <a:t>© 2014 Sumphonia Productions, LLC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B8730E-2914-4A4F-AF04-AEF59B726469}"/>
              </a:ext>
            </a:extLst>
          </p:cNvPr>
          <p:cNvSpPr txBox="1"/>
          <p:nvPr/>
        </p:nvSpPr>
        <p:spPr>
          <a:xfrm>
            <a:off x="7358562" y="4695004"/>
            <a:ext cx="570501" cy="283790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rtlCol="0">
            <a:spAutoFit/>
          </a:bodyPr>
          <a:lstStyle/>
          <a:p>
            <a:pPr defTabSz="685800"/>
            <a:r>
              <a:rPr lang="en-US" sz="105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3267830337"/>
      </p:ext>
    </p:extLst>
  </p:cSld>
  <p:clrMapOvr>
    <a:masterClrMapping/>
  </p:clrMapOvr>
  <p:transition spd="med">
    <p:wipe dir="r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B9255E-7DC4-47F9-BC8C-79645EBBB58C}"/>
              </a:ext>
            </a:extLst>
          </p:cNvPr>
          <p:cNvSpPr txBox="1"/>
          <p:nvPr/>
        </p:nvSpPr>
        <p:spPr>
          <a:xfrm>
            <a:off x="1761744" y="1276350"/>
            <a:ext cx="51633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Comments in Preparation for the Lord’s Supper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Dale Smelser</a:t>
            </a:r>
          </a:p>
        </p:txBody>
      </p:sp>
    </p:spTree>
    <p:extLst>
      <p:ext uri="{BB962C8B-B14F-4D97-AF65-F5344CB8AC3E}">
        <p14:creationId xmlns:p14="http://schemas.microsoft.com/office/powerpoint/2010/main" val="271366725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B9255E-7DC4-47F9-BC8C-79645EBBB58C}"/>
              </a:ext>
            </a:extLst>
          </p:cNvPr>
          <p:cNvSpPr txBox="1"/>
          <p:nvPr/>
        </p:nvSpPr>
        <p:spPr>
          <a:xfrm>
            <a:off x="228600" y="1276350"/>
            <a:ext cx="8458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The Lord’s Supper</a:t>
            </a:r>
          </a:p>
          <a:p>
            <a:pPr algn="ctr"/>
            <a:endParaRPr lang="en-US" sz="3600" b="1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Give thanks for the bread: Tim </a:t>
            </a:r>
            <a:r>
              <a:rPr lang="en-US" sz="2800" dirty="0" err="1">
                <a:solidFill>
                  <a:schemeClr val="bg1"/>
                </a:solidFill>
              </a:rPr>
              <a:t>Driedger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Give thanks for the cup: Marty Lewis</a:t>
            </a:r>
          </a:p>
        </p:txBody>
      </p:sp>
    </p:spTree>
    <p:extLst>
      <p:ext uri="{BB962C8B-B14F-4D97-AF65-F5344CB8AC3E}">
        <p14:creationId xmlns:p14="http://schemas.microsoft.com/office/powerpoint/2010/main" val="173125822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B9255E-7DC4-47F9-BC8C-79645EBBB58C}"/>
              </a:ext>
            </a:extLst>
          </p:cNvPr>
          <p:cNvSpPr txBox="1"/>
          <p:nvPr/>
        </p:nvSpPr>
        <p:spPr>
          <a:xfrm>
            <a:off x="1761744" y="1276350"/>
            <a:ext cx="51633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Closing Prayer</a:t>
            </a:r>
          </a:p>
          <a:p>
            <a:pPr algn="ctr"/>
            <a:endParaRPr lang="en-US" sz="3600" b="1" dirty="0">
              <a:solidFill>
                <a:schemeClr val="bg1"/>
              </a:solidFill>
            </a:endParaRPr>
          </a:p>
          <a:p>
            <a:pPr algn="ctr"/>
            <a:r>
              <a:rPr lang="en-US" sz="3600" i="1" dirty="0">
                <a:solidFill>
                  <a:schemeClr val="bg1"/>
                </a:solidFill>
              </a:rPr>
              <a:t>Tyrone Reynolds</a:t>
            </a:r>
          </a:p>
        </p:txBody>
      </p:sp>
    </p:spTree>
    <p:extLst>
      <p:ext uri="{BB962C8B-B14F-4D97-AF65-F5344CB8AC3E}">
        <p14:creationId xmlns:p14="http://schemas.microsoft.com/office/powerpoint/2010/main" val="332705121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2467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EA20E6-CBC4-48BF-87CC-13AB10094A93}"/>
              </a:ext>
            </a:extLst>
          </p:cNvPr>
          <p:cNvSpPr txBox="1"/>
          <p:nvPr/>
        </p:nvSpPr>
        <p:spPr>
          <a:xfrm>
            <a:off x="838200" y="133350"/>
            <a:ext cx="762000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Please silence your cell phone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i="1" dirty="0">
              <a:solidFill>
                <a:prstClr val="white"/>
              </a:solidFill>
              <a:latin typeface="Palatino Linotype" panose="0204050205050503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TRANSLATION CODE</a:t>
            </a:r>
          </a:p>
          <a:p>
            <a:pPr algn="ctr">
              <a:defRPr/>
            </a:pPr>
            <a:r>
              <a:rPr kumimoji="0" lang="es-ES" alt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ogle Sans"/>
              </a:rPr>
              <a:t>CÓDIGO DE TRADUCCIÓN</a:t>
            </a:r>
            <a:r>
              <a:rPr kumimoji="0" lang="es-ES" altLang="en-US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endParaRPr kumimoji="0" lang="es-ES" altLang="en-US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b="0" i="0" dirty="0">
                <a:solidFill>
                  <a:schemeClr val="bg1"/>
                </a:solidFill>
                <a:effectLst/>
                <a:latin typeface="Google Sans"/>
              </a:rPr>
              <a:t>รหัสการแปล</a:t>
            </a:r>
            <a:endParaRPr lang="en-US" sz="5400" b="0" i="0" dirty="0">
              <a:solidFill>
                <a:schemeClr val="bg1"/>
              </a:solidFill>
              <a:effectLst/>
              <a:latin typeface="Google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Palatino Linotype" panose="02040502050505030304" pitchFamily="18" charset="0"/>
              </a:rPr>
              <a:t>PEZUX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0873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16117</TotalTime>
  <Words>3711</Words>
  <Application>Microsoft Office PowerPoint</Application>
  <PresentationFormat>On-screen Show (16:9)</PresentationFormat>
  <Paragraphs>308</Paragraphs>
  <Slides>85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85</vt:i4>
      </vt:variant>
    </vt:vector>
  </HeadingPairs>
  <TitlesOfParts>
    <vt:vector size="97" baseType="lpstr">
      <vt:lpstr>Arial</vt:lpstr>
      <vt:lpstr>Arial Black</vt:lpstr>
      <vt:lpstr>Arial Narrow</vt:lpstr>
      <vt:lpstr>Calibri</vt:lpstr>
      <vt:lpstr>Calibri Light</vt:lpstr>
      <vt:lpstr>Google Sans</vt:lpstr>
      <vt:lpstr>Palatino Linotype</vt:lpstr>
      <vt:lpstr>system-ui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021 - Praise The Lord - Title</vt:lpstr>
      <vt:lpstr>021 - Praise The Lord - 1.1</vt:lpstr>
      <vt:lpstr>021 - Praise The Lord - 1.2</vt:lpstr>
      <vt:lpstr>021 - Praise The Lord - 1.3</vt:lpstr>
      <vt:lpstr>021 - Praise The Lord - C.1</vt:lpstr>
      <vt:lpstr>021 - Praise The Lord - 2.1</vt:lpstr>
      <vt:lpstr>021 - Praise The Lord - 2.2</vt:lpstr>
      <vt:lpstr>021 - Praise The Lord - 2.3</vt:lpstr>
      <vt:lpstr>021 - Praise The Lord - C.1</vt:lpstr>
      <vt:lpstr>021 - Praise The Lord - 3.1</vt:lpstr>
      <vt:lpstr>021 - Praise The Lord - 3.2</vt:lpstr>
      <vt:lpstr>021 - Praise The Lord - 3.3</vt:lpstr>
      <vt:lpstr>021 - Praise The Lord - C.1</vt:lpstr>
      <vt:lpstr>021 - Praise The Lord - 4.1</vt:lpstr>
      <vt:lpstr>021 - Praise The Lord - 4.2</vt:lpstr>
      <vt:lpstr>021 - Praise The Lord - 4.3</vt:lpstr>
      <vt:lpstr>021 - Praise The Lord - C.1</vt:lpstr>
      <vt:lpstr>1145 - Highest Place - Title</vt:lpstr>
      <vt:lpstr>1145 - Highest Place - 1.1</vt:lpstr>
      <vt:lpstr>1145 - Highest Place - 1.2</vt:lpstr>
      <vt:lpstr>1145 - Highest Place - 1.3</vt:lpstr>
      <vt:lpstr>1145 - Highest Place - C.1</vt:lpstr>
      <vt:lpstr>1145 - Highest Place - C.2</vt:lpstr>
      <vt:lpstr>1145 - Highest Place - C.3</vt:lpstr>
      <vt:lpstr>1145 - Highest Place - C.4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ThePowerOfTheCross_st1_a</vt:lpstr>
      <vt:lpstr>ThePowerOfTheCross_st1_b</vt:lpstr>
      <vt:lpstr>ThePowerOfTheCross_st1_c</vt:lpstr>
      <vt:lpstr>ThePowerOfTheCross_st1_d</vt:lpstr>
      <vt:lpstr>ThePowerOfTheCross_st2_a</vt:lpstr>
      <vt:lpstr>ThePowerOfTheCross_st2_b</vt:lpstr>
      <vt:lpstr>ThePowerOfTheCross_st2_c</vt:lpstr>
      <vt:lpstr>ThePowerOfTheCross_st2_d</vt:lpstr>
      <vt:lpstr>ThePowerOfTheCross_st3_a</vt:lpstr>
      <vt:lpstr>ThePowerOfTheCross_st3_b</vt:lpstr>
      <vt:lpstr>ThePowerOfTheCross_st3_c</vt:lpstr>
      <vt:lpstr>ThePowerOfTheCross_st3_d</vt:lpstr>
      <vt:lpstr>ThePowerOfTheCross_st4_a</vt:lpstr>
      <vt:lpstr>ThePowerOfTheCross_st4_b</vt:lpstr>
      <vt:lpstr>ThePowerOfTheCross_st4_c</vt:lpstr>
      <vt:lpstr>ThePowerOfTheCross_st4_d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Smelser</dc:creator>
  <cp:lastModifiedBy>Jeff Smelser</cp:lastModifiedBy>
  <cp:revision>135</cp:revision>
  <dcterms:created xsi:type="dcterms:W3CDTF">2020-10-03T18:44:39Z</dcterms:created>
  <dcterms:modified xsi:type="dcterms:W3CDTF">2021-08-15T16:25:56Z</dcterms:modified>
</cp:coreProperties>
</file>