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04" r:id="rId2"/>
    <p:sldId id="605" r:id="rId3"/>
    <p:sldId id="606" r:id="rId4"/>
    <p:sldId id="607" r:id="rId5"/>
    <p:sldId id="608" r:id="rId6"/>
    <p:sldId id="270" r:id="rId7"/>
    <p:sldId id="609" r:id="rId8"/>
    <p:sldId id="610" r:id="rId9"/>
    <p:sldId id="611" r:id="rId10"/>
    <p:sldId id="612" r:id="rId11"/>
    <p:sldId id="613" r:id="rId12"/>
    <p:sldId id="614" r:id="rId13"/>
    <p:sldId id="61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E9E4B-CBB7-4ED6-8682-A2B11ACA7B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885B17-5468-4232-98C8-BB113C0D9046}"/>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6B638D-A786-48F7-BDF5-2FB17BB33898}"/>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5" name="Footer Placeholder 4">
            <a:extLst>
              <a:ext uri="{FF2B5EF4-FFF2-40B4-BE49-F238E27FC236}">
                <a16:creationId xmlns:a16="http://schemas.microsoft.com/office/drawing/2014/main" id="{C5905267-62C4-4E28-A08E-62345FDBE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BA848-2C6F-4A1E-A4A7-C7BBA32B265E}"/>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200745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4E34-07DD-49FE-8DB4-B443A3D79A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D924EB-2AF5-453E-8E7E-27FA6F40E6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FE679-A51A-4B99-ADCA-B4AFF5B5F25D}"/>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5" name="Footer Placeholder 4">
            <a:extLst>
              <a:ext uri="{FF2B5EF4-FFF2-40B4-BE49-F238E27FC236}">
                <a16:creationId xmlns:a16="http://schemas.microsoft.com/office/drawing/2014/main" id="{AE304FCF-AB68-4FD5-86D1-AB7191CDA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C3A74-1F88-4EFC-9860-440284C1F6A3}"/>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2997113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E70055-CC2C-4D48-856F-00F05261CA7B}"/>
              </a:ext>
            </a:extLst>
          </p:cNvPr>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8C8768-70D5-4F17-87CD-B732643DE068}"/>
              </a:ext>
            </a:extLst>
          </p:cNvPr>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3919E1-7F39-4C57-98B2-5AA9B7169A5F}"/>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5" name="Footer Placeholder 4">
            <a:extLst>
              <a:ext uri="{FF2B5EF4-FFF2-40B4-BE49-F238E27FC236}">
                <a16:creationId xmlns:a16="http://schemas.microsoft.com/office/drawing/2014/main" id="{178F9533-01E1-4D03-9502-04E251530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5FEE1-8171-4788-B57E-E61859CE93E4}"/>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121519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1118-7B5A-4CEC-A81C-7FD1C4D9A3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C709D1-6D09-4020-9C04-672D84E4F6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6F0D5-61A5-4208-A7A9-6E314F2A0708}"/>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5" name="Footer Placeholder 4">
            <a:extLst>
              <a:ext uri="{FF2B5EF4-FFF2-40B4-BE49-F238E27FC236}">
                <a16:creationId xmlns:a16="http://schemas.microsoft.com/office/drawing/2014/main" id="{89EB59B5-1947-458E-B232-250BB2670D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433FB-83E6-4010-BBC7-4FA47C1810CF}"/>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6769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7572C-FCDE-4452-96DE-D458B2C484D6}"/>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1728F5-02BC-4B35-93EB-A524003E6A78}"/>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A2D646-E4B4-420B-A5D8-CF736139F083}"/>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5" name="Footer Placeholder 4">
            <a:extLst>
              <a:ext uri="{FF2B5EF4-FFF2-40B4-BE49-F238E27FC236}">
                <a16:creationId xmlns:a16="http://schemas.microsoft.com/office/drawing/2014/main" id="{834D3B9B-E61C-4286-83E2-3A7847B92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3C916-F435-4DA0-BA95-8267FEFA3801}"/>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1320771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430E2-042B-4805-85C9-4D6F4CB052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675ED5-49F1-4F25-AC59-13BF3443D00A}"/>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73067A-EE7A-4CFE-B1B3-D3511EED3E4E}"/>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5EB847-1139-465B-9757-67D37BDEF4F3}"/>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6" name="Footer Placeholder 5">
            <a:extLst>
              <a:ext uri="{FF2B5EF4-FFF2-40B4-BE49-F238E27FC236}">
                <a16:creationId xmlns:a16="http://schemas.microsoft.com/office/drawing/2014/main" id="{2ED6FC36-ACCE-42D5-A724-6145028B33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27459A-6A53-4E05-84E5-3FB4C5165958}"/>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280950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C5761-8C18-4F83-916B-589C5983CB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F2D1E9-10C5-4BA8-A409-EF871E80E7E8}"/>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3B426E-2531-4A8E-AD2E-B9EA98F48310}"/>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1C7131-68F3-41C3-8953-A9AA007B9185}"/>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6EF96F-D7C8-4463-94E8-4446C827F155}"/>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834968-74BE-4720-80D4-C460F5AB8FE9}"/>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8" name="Footer Placeholder 7">
            <a:extLst>
              <a:ext uri="{FF2B5EF4-FFF2-40B4-BE49-F238E27FC236}">
                <a16:creationId xmlns:a16="http://schemas.microsoft.com/office/drawing/2014/main" id="{44F09FAE-C2AC-4ABC-BA9E-FA2A67D606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D4EFD7-D439-494F-A067-CC31955DC305}"/>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3979465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49732-866E-4811-AA28-D7722E69FF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67E136-25D0-41A0-9DEF-4F59823B0CA3}"/>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4" name="Footer Placeholder 3">
            <a:extLst>
              <a:ext uri="{FF2B5EF4-FFF2-40B4-BE49-F238E27FC236}">
                <a16:creationId xmlns:a16="http://schemas.microsoft.com/office/drawing/2014/main" id="{3C8E1B71-3137-46AB-AF30-8C74925131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B22089-99C8-4450-A225-BB92D97E4115}"/>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85281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5E6B0-B2AE-4A84-B985-FBA4C10B63CF}"/>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3" name="Footer Placeholder 2">
            <a:extLst>
              <a:ext uri="{FF2B5EF4-FFF2-40B4-BE49-F238E27FC236}">
                <a16:creationId xmlns:a16="http://schemas.microsoft.com/office/drawing/2014/main" id="{2CB8AA83-D21C-4FFE-B7E3-9D402656F4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017608-6773-4502-AB5D-5F2572DCAA6E}"/>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373193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1D41E-20EC-48C2-9420-5B0977A09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124FF4-1D0D-4C27-84A6-E814E6C8A918}"/>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812493-9FCE-4EFA-BFFF-1C22126373F1}"/>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940E0C-D3DA-4B68-8DA3-951258D31B83}"/>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6" name="Footer Placeholder 5">
            <a:extLst>
              <a:ext uri="{FF2B5EF4-FFF2-40B4-BE49-F238E27FC236}">
                <a16:creationId xmlns:a16="http://schemas.microsoft.com/office/drawing/2014/main" id="{2E4E731A-CF99-486D-BD15-F283A08E3D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38BA1-3C1D-4BFE-B6A4-E84F65C6AC90}"/>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27337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77806-9E5E-4F84-AEE4-AF9A25559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4CB002-33C5-4D75-929F-D9A8940229B7}"/>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806542A4-6A4A-4383-BE8B-5FE8E1518C8A}"/>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EBB97F-6CBE-4A70-A885-5D8082EB5DD7}"/>
              </a:ext>
            </a:extLst>
          </p:cNvPr>
          <p:cNvSpPr>
            <a:spLocks noGrp="1"/>
          </p:cNvSpPr>
          <p:nvPr>
            <p:ph type="dt" sz="half" idx="10"/>
          </p:nvPr>
        </p:nvSpPr>
        <p:spPr/>
        <p:txBody>
          <a:bodyPr/>
          <a:lstStyle/>
          <a:p>
            <a:fld id="{A35C3377-023C-4436-A6DF-59290EF8AC33}" type="datetimeFigureOut">
              <a:rPr lang="en-US" smtClean="0"/>
              <a:t>2/27/2021</a:t>
            </a:fld>
            <a:endParaRPr lang="en-US"/>
          </a:p>
        </p:txBody>
      </p:sp>
      <p:sp>
        <p:nvSpPr>
          <p:cNvPr id="6" name="Footer Placeholder 5">
            <a:extLst>
              <a:ext uri="{FF2B5EF4-FFF2-40B4-BE49-F238E27FC236}">
                <a16:creationId xmlns:a16="http://schemas.microsoft.com/office/drawing/2014/main" id="{B5A1E484-B67D-4F49-9693-DEFACC7F65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A7E85-B5E7-4F31-8C60-EDA7A82F8BC0}"/>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19399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203C19-F460-4EEE-91AC-4C5E294665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5B0606-4672-4EA9-95F6-91D6DE3C0DFA}"/>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65F5E-F90C-400E-93AE-E52B20B79A84}"/>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C3377-023C-4436-A6DF-59290EF8AC33}" type="datetimeFigureOut">
              <a:rPr lang="en-US" smtClean="0"/>
              <a:t>2/27/2021</a:t>
            </a:fld>
            <a:endParaRPr lang="en-US"/>
          </a:p>
        </p:txBody>
      </p:sp>
      <p:sp>
        <p:nvSpPr>
          <p:cNvPr id="5" name="Footer Placeholder 4">
            <a:extLst>
              <a:ext uri="{FF2B5EF4-FFF2-40B4-BE49-F238E27FC236}">
                <a16:creationId xmlns:a16="http://schemas.microsoft.com/office/drawing/2014/main" id="{E3E89C2B-F90A-436D-A277-F0E0852D7310}"/>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C1D112-F170-4928-BA9D-8568C413BFB7}"/>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5C0AB-D18B-472D-AE1E-FBF57F2F13F8}" type="slidenum">
              <a:rPr lang="en-US" smtClean="0"/>
              <a:t>‹#›</a:t>
            </a:fld>
            <a:endParaRPr lang="en-US"/>
          </a:p>
        </p:txBody>
      </p:sp>
    </p:spTree>
    <p:extLst>
      <p:ext uri="{BB962C8B-B14F-4D97-AF65-F5344CB8AC3E}">
        <p14:creationId xmlns:p14="http://schemas.microsoft.com/office/powerpoint/2010/main" val="1675850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CF0C05B-166B-4408-BC3C-202DDE61F865}"/>
              </a:ext>
            </a:extLst>
          </p:cNvPr>
          <p:cNvSpPr txBox="1"/>
          <p:nvPr/>
        </p:nvSpPr>
        <p:spPr>
          <a:xfrm>
            <a:off x="3961907" y="2225042"/>
            <a:ext cx="4419600" cy="830997"/>
          </a:xfrm>
          <a:prstGeom prst="rect">
            <a:avLst/>
          </a:prstGeom>
          <a:noFill/>
        </p:spPr>
        <p:txBody>
          <a:bodyPr wrap="square" rtlCol="0">
            <a:spAutoFit/>
          </a:bodyPr>
          <a:lstStyle/>
          <a:p>
            <a:pPr algn="ctr" defTabSz="914377"/>
            <a:r>
              <a:rPr lang="en-US" sz="4800" b="1" i="1" dirty="0">
                <a:solidFill>
                  <a:prstClr val="white">
                    <a:lumMod val="50000"/>
                  </a:prstClr>
                </a:solidFill>
                <a:latin typeface="High Tower Text" panose="02040502050506030303" pitchFamily="18" charset="0"/>
                <a:cs typeface="JasmineUPC" panose="020B0502040204020203" pitchFamily="18" charset="-34"/>
              </a:rPr>
              <a:t>“On a Tree”</a:t>
            </a:r>
          </a:p>
        </p:txBody>
      </p:sp>
    </p:spTree>
    <p:extLst>
      <p:ext uri="{BB962C8B-B14F-4D97-AF65-F5344CB8AC3E}">
        <p14:creationId xmlns:p14="http://schemas.microsoft.com/office/powerpoint/2010/main" val="2035220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66CA8628-F28F-427D-92D2-E869CD254AF0}"/>
              </a:ext>
            </a:extLst>
          </p:cNvPr>
          <p:cNvSpPr/>
          <p:nvPr/>
        </p:nvSpPr>
        <p:spPr>
          <a:xfrm>
            <a:off x="1181687" y="1477109"/>
            <a:ext cx="8940800" cy="717452"/>
          </a:xfrm>
          <a:prstGeom prst="round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4B139E14-4B0D-4A2D-83A1-8AD9513D121C}"/>
              </a:ext>
            </a:extLst>
          </p:cNvPr>
          <p:cNvSpPr txBox="1"/>
          <p:nvPr/>
        </p:nvSpPr>
        <p:spPr>
          <a:xfrm>
            <a:off x="1388531" y="711197"/>
            <a:ext cx="8940800" cy="5262979"/>
          </a:xfrm>
          <a:prstGeom prst="rect">
            <a:avLst/>
          </a:prstGeom>
          <a:noFill/>
        </p:spPr>
        <p:txBody>
          <a:bodyPr wrap="square">
            <a:spAutoFit/>
          </a:bodyPr>
          <a:lstStyle/>
          <a:p>
            <a:pPr marL="914377" lvl="2" defTabSz="914377"/>
            <a:r>
              <a:rPr lang="en-US" sz="2400" b="1" baseline="30000" dirty="0">
                <a:solidFill>
                  <a:srgbClr val="000000"/>
                </a:solidFill>
                <a:latin typeface="system-ui"/>
              </a:rPr>
              <a:t>10 </a:t>
            </a:r>
            <a:r>
              <a:rPr lang="en-US" sz="2400" dirty="0">
                <a:solidFill>
                  <a:srgbClr val="000000"/>
                </a:solidFill>
                <a:latin typeface="system-ui"/>
              </a:rPr>
              <a:t>For all who are of works of the Law are under a curse; for it is written: </a:t>
            </a:r>
          </a:p>
          <a:p>
            <a:pPr defTabSz="914377"/>
            <a:r>
              <a:rPr lang="en-US" sz="2400" b="1"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does not abide by all the things written in the book of the Law, to do them</a:t>
            </a:r>
            <a:r>
              <a:rPr lang="en-US" sz="2400" dirty="0">
                <a:solidFill>
                  <a:srgbClr val="000000"/>
                </a:solidFill>
                <a:latin typeface="system-ui"/>
              </a:rPr>
              <a:t>.”</a:t>
            </a:r>
          </a:p>
          <a:p>
            <a:pPr marL="914377" lvl="2" defTabSz="914377"/>
            <a:r>
              <a:rPr lang="en-US" sz="2400" b="1" baseline="30000" dirty="0">
                <a:solidFill>
                  <a:srgbClr val="000000"/>
                </a:solidFill>
                <a:latin typeface="system-ui"/>
              </a:rPr>
              <a:t>11 </a:t>
            </a:r>
            <a:r>
              <a:rPr lang="en-US" sz="2400" dirty="0">
                <a:solidFill>
                  <a:srgbClr val="000000"/>
                </a:solidFill>
                <a:latin typeface="system-ui"/>
              </a:rPr>
              <a:t>Now, that no one is justified by the Law before God is evident; for, “</a:t>
            </a:r>
            <a:r>
              <a:rPr lang="en-US" sz="2400" cap="small" dirty="0">
                <a:solidFill>
                  <a:srgbClr val="000000"/>
                </a:solidFill>
                <a:latin typeface="system-ui"/>
              </a:rPr>
              <a:t>the righteous one will live by faith</a:t>
            </a:r>
            <a:r>
              <a:rPr lang="en-US" sz="2400" dirty="0">
                <a:solidFill>
                  <a:srgbClr val="000000"/>
                </a:solidFill>
                <a:latin typeface="system-ui"/>
              </a:rPr>
              <a:t>.” </a:t>
            </a:r>
            <a:r>
              <a:rPr lang="en-US" sz="2400" b="1" baseline="30000" dirty="0">
                <a:solidFill>
                  <a:srgbClr val="000000"/>
                </a:solidFill>
                <a:latin typeface="system-ui"/>
              </a:rPr>
              <a:t>12 </a:t>
            </a:r>
            <a:r>
              <a:rPr lang="en-US" sz="2400" dirty="0">
                <a:solidFill>
                  <a:srgbClr val="000000"/>
                </a:solidFill>
                <a:latin typeface="system-ui"/>
              </a:rPr>
              <a:t>However, the Law is not of faith; on the contrary, “</a:t>
            </a:r>
            <a:r>
              <a:rPr lang="en-US" sz="2400" cap="small" dirty="0">
                <a:solidFill>
                  <a:srgbClr val="000000"/>
                </a:solidFill>
                <a:latin typeface="system-ui"/>
              </a:rPr>
              <a:t>The person who performs</a:t>
            </a:r>
            <a:r>
              <a:rPr lang="en-US" sz="2400" dirty="0">
                <a:solidFill>
                  <a:srgbClr val="000000"/>
                </a:solidFill>
                <a:latin typeface="system-ui"/>
              </a:rPr>
              <a:t> </a:t>
            </a:r>
            <a:r>
              <a:rPr lang="en-US" sz="2400" cap="small" dirty="0">
                <a:solidFill>
                  <a:srgbClr val="000000"/>
                </a:solidFill>
                <a:latin typeface="system-ui"/>
              </a:rPr>
              <a:t>them will live by</a:t>
            </a:r>
            <a:r>
              <a:rPr lang="en-US" sz="2400" dirty="0">
                <a:solidFill>
                  <a:srgbClr val="000000"/>
                </a:solidFill>
                <a:latin typeface="system-ui"/>
              </a:rPr>
              <a:t> </a:t>
            </a:r>
            <a:r>
              <a:rPr lang="en-US" sz="2400" cap="small" dirty="0">
                <a:solidFill>
                  <a:srgbClr val="000000"/>
                </a:solidFill>
                <a:latin typeface="system-ui"/>
              </a:rPr>
              <a:t>them</a:t>
            </a:r>
            <a:r>
              <a:rPr lang="en-US" sz="2400" dirty="0">
                <a:solidFill>
                  <a:srgbClr val="000000"/>
                </a:solidFill>
                <a:latin typeface="system-ui"/>
              </a:rPr>
              <a:t>.” </a:t>
            </a:r>
            <a:r>
              <a:rPr lang="en-US" sz="2400" b="1" baseline="30000" dirty="0">
                <a:solidFill>
                  <a:srgbClr val="000000"/>
                </a:solidFill>
                <a:latin typeface="system-ui"/>
              </a:rPr>
              <a:t>13 </a:t>
            </a:r>
            <a:r>
              <a:rPr lang="en-US" sz="2400" b="1" u="sng" dirty="0">
                <a:solidFill>
                  <a:srgbClr val="000000"/>
                </a:solidFill>
                <a:latin typeface="system-ui"/>
              </a:rPr>
              <a:t>Christ redeemed us from the curse of the Law</a:t>
            </a:r>
            <a:r>
              <a:rPr lang="en-US" sz="2400" dirty="0">
                <a:solidFill>
                  <a:srgbClr val="000000"/>
                </a:solidFill>
                <a:latin typeface="system-ui"/>
              </a:rPr>
              <a:t>, having become a curse for us—for it is written:</a:t>
            </a:r>
          </a:p>
          <a:p>
            <a:pPr defTabSz="914377"/>
            <a:r>
              <a:rPr lang="en-US" sz="2400" b="1" dirty="0">
                <a:solidFill>
                  <a:srgbClr val="000000"/>
                </a:solidFill>
                <a:latin typeface="system-ui"/>
              </a:rPr>
              <a:t>“</a:t>
            </a:r>
            <a:r>
              <a:rPr lang="en-US" sz="2400" b="1" cap="small" dirty="0">
                <a:solidFill>
                  <a:srgbClr val="000000"/>
                </a:solidFill>
                <a:latin typeface="system-ui"/>
              </a:rPr>
              <a:t>Cursed is everyone</a:t>
            </a:r>
            <a:r>
              <a:rPr lang="en-US" sz="2400" cap="small" dirty="0">
                <a:solidFill>
                  <a:srgbClr val="000000"/>
                </a:solidFill>
                <a:latin typeface="system-ui"/>
              </a:rPr>
              <a:t> who hangs on</a:t>
            </a:r>
            <a:r>
              <a:rPr lang="en-US" sz="2400" dirty="0">
                <a:solidFill>
                  <a:srgbClr val="000000"/>
                </a:solidFill>
                <a:latin typeface="system-ui"/>
              </a:rPr>
              <a:t> </a:t>
            </a:r>
            <a:r>
              <a:rPr lang="en-US" sz="2400" cap="small" dirty="0">
                <a:solidFill>
                  <a:srgbClr val="000000"/>
                </a:solidFill>
                <a:latin typeface="system-ui"/>
              </a:rPr>
              <a:t>a</a:t>
            </a:r>
            <a:r>
              <a:rPr lang="en-US" sz="2400" dirty="0">
                <a:solidFill>
                  <a:srgbClr val="000000"/>
                </a:solidFill>
                <a:latin typeface="system-ui"/>
              </a:rPr>
              <a:t> </a:t>
            </a:r>
            <a:r>
              <a:rPr lang="en-US" sz="2400" cap="small" dirty="0">
                <a:solidFill>
                  <a:srgbClr val="000000"/>
                </a:solidFill>
                <a:latin typeface="system-ui"/>
              </a:rPr>
              <a:t>tree</a:t>
            </a:r>
            <a:r>
              <a:rPr lang="en-US" sz="2400" dirty="0">
                <a:solidFill>
                  <a:srgbClr val="000000"/>
                </a:solidFill>
                <a:latin typeface="system-ui"/>
              </a:rPr>
              <a:t>”</a:t>
            </a:r>
          </a:p>
          <a:p>
            <a:pPr marL="914377" lvl="2" defTabSz="914377"/>
            <a:r>
              <a:rPr lang="en-US" sz="2400" dirty="0">
                <a:solidFill>
                  <a:srgbClr val="000000"/>
                </a:solidFill>
                <a:latin typeface="system-ui"/>
              </a:rPr>
              <a:t>— </a:t>
            </a:r>
            <a:r>
              <a:rPr lang="en-US" sz="2400" b="1" baseline="30000" dirty="0">
                <a:solidFill>
                  <a:srgbClr val="000000"/>
                </a:solidFill>
                <a:latin typeface="system-ui"/>
              </a:rPr>
              <a:t>14 </a:t>
            </a:r>
            <a:r>
              <a:rPr lang="en-US" sz="2400" dirty="0">
                <a:solidFill>
                  <a:srgbClr val="000000"/>
                </a:solidFill>
                <a:latin typeface="system-ui"/>
              </a:rPr>
              <a:t>in order that in Christ Jesus the blessing of Abraham would come to the Gentiles, so that we would receive the promise of the Spirit through faith.</a:t>
            </a:r>
            <a:endParaRPr lang="en-US" sz="2400" dirty="0">
              <a:solidFill>
                <a:prstClr val="black"/>
              </a:solidFill>
              <a:latin typeface="Calibri" panose="020F0502020204030204"/>
            </a:endParaRPr>
          </a:p>
        </p:txBody>
      </p:sp>
      <p:sp>
        <p:nvSpPr>
          <p:cNvPr id="2" name="Arrow: Curved Left 1">
            <a:extLst>
              <a:ext uri="{FF2B5EF4-FFF2-40B4-BE49-F238E27FC236}">
                <a16:creationId xmlns:a16="http://schemas.microsoft.com/office/drawing/2014/main" id="{1D6EF1BC-04A0-4F6F-ABC7-737707F8958F}"/>
              </a:ext>
            </a:extLst>
          </p:cNvPr>
          <p:cNvSpPr/>
          <p:nvPr/>
        </p:nvSpPr>
        <p:spPr>
          <a:xfrm rot="10621592" flipH="1">
            <a:off x="5062075" y="1710721"/>
            <a:ext cx="718483" cy="2216275"/>
          </a:xfrm>
          <a:prstGeom prst="curvedLeftArrow">
            <a:avLst/>
          </a:prstGeom>
          <a:solidFill>
            <a:srgbClr val="C00000"/>
          </a:solidFill>
          <a:ln>
            <a:noFill/>
          </a:ln>
          <a:effectLst>
            <a:outerShdw blurRad="508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black"/>
              </a:solidFill>
              <a:latin typeface="Calibri" panose="020F0502020204030204"/>
            </a:endParaRPr>
          </a:p>
        </p:txBody>
      </p:sp>
      <p:sp>
        <p:nvSpPr>
          <p:cNvPr id="6" name="Arrow: Left 5">
            <a:extLst>
              <a:ext uri="{FF2B5EF4-FFF2-40B4-BE49-F238E27FC236}">
                <a16:creationId xmlns:a16="http://schemas.microsoft.com/office/drawing/2014/main" id="{FD217742-A464-43F5-BFB5-27FECE3A3620}"/>
              </a:ext>
            </a:extLst>
          </p:cNvPr>
          <p:cNvSpPr/>
          <p:nvPr/>
        </p:nvSpPr>
        <p:spPr>
          <a:xfrm>
            <a:off x="10043653" y="111547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That’s Us!</a:t>
            </a:r>
          </a:p>
        </p:txBody>
      </p:sp>
      <p:sp>
        <p:nvSpPr>
          <p:cNvPr id="7" name="Arrow: Left 6">
            <a:extLst>
              <a:ext uri="{FF2B5EF4-FFF2-40B4-BE49-F238E27FC236}">
                <a16:creationId xmlns:a16="http://schemas.microsoft.com/office/drawing/2014/main" id="{507ED030-F68D-445E-AA04-0F559CA5BC3F}"/>
              </a:ext>
            </a:extLst>
          </p:cNvPr>
          <p:cNvSpPr/>
          <p:nvPr/>
        </p:nvSpPr>
        <p:spPr>
          <a:xfrm>
            <a:off x="10054159" y="386919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Jesus</a:t>
            </a:r>
          </a:p>
        </p:txBody>
      </p:sp>
      <p:sp>
        <p:nvSpPr>
          <p:cNvPr id="8" name="TextBox 7">
            <a:extLst>
              <a:ext uri="{FF2B5EF4-FFF2-40B4-BE49-F238E27FC236}">
                <a16:creationId xmlns:a16="http://schemas.microsoft.com/office/drawing/2014/main" id="{7B9981DD-29E8-4DBB-BFAB-464F335DBDF1}"/>
              </a:ext>
            </a:extLst>
          </p:cNvPr>
          <p:cNvSpPr txBox="1"/>
          <p:nvPr/>
        </p:nvSpPr>
        <p:spPr>
          <a:xfrm>
            <a:off x="548640" y="198120"/>
            <a:ext cx="2296160" cy="584775"/>
          </a:xfrm>
          <a:prstGeom prst="rect">
            <a:avLst/>
          </a:prstGeom>
          <a:noFill/>
        </p:spPr>
        <p:txBody>
          <a:bodyPr wrap="square" rtlCol="0">
            <a:spAutoFit/>
          </a:bodyPr>
          <a:lstStyle/>
          <a:p>
            <a:pPr defTabSz="914377"/>
            <a:r>
              <a:rPr lang="en-US" sz="3200" b="1" dirty="0">
                <a:solidFill>
                  <a:prstClr val="black"/>
                </a:solidFill>
                <a:latin typeface="Calibri" panose="020F0502020204030204"/>
              </a:rPr>
              <a:t>Galatians 2</a:t>
            </a:r>
          </a:p>
        </p:txBody>
      </p:sp>
    </p:spTree>
    <p:extLst>
      <p:ext uri="{BB962C8B-B14F-4D97-AF65-F5344CB8AC3E}">
        <p14:creationId xmlns:p14="http://schemas.microsoft.com/office/powerpoint/2010/main" val="255067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4F9BD84-4849-4C25-9F5D-A155D74373A6}"/>
              </a:ext>
            </a:extLst>
          </p:cNvPr>
          <p:cNvSpPr/>
          <p:nvPr/>
        </p:nvSpPr>
        <p:spPr>
          <a:xfrm>
            <a:off x="1181687" y="1477109"/>
            <a:ext cx="8940800" cy="717452"/>
          </a:xfrm>
          <a:prstGeom prst="round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4B139E14-4B0D-4A2D-83A1-8AD9513D121C}"/>
              </a:ext>
            </a:extLst>
          </p:cNvPr>
          <p:cNvSpPr txBox="1"/>
          <p:nvPr/>
        </p:nvSpPr>
        <p:spPr>
          <a:xfrm>
            <a:off x="1388531" y="711197"/>
            <a:ext cx="8940800" cy="5262979"/>
          </a:xfrm>
          <a:prstGeom prst="rect">
            <a:avLst/>
          </a:prstGeom>
          <a:noFill/>
        </p:spPr>
        <p:txBody>
          <a:bodyPr wrap="square">
            <a:spAutoFit/>
          </a:bodyPr>
          <a:lstStyle/>
          <a:p>
            <a:pPr marL="914377" lvl="2" defTabSz="914377"/>
            <a:r>
              <a:rPr lang="en-US" sz="2400" b="1" baseline="30000" dirty="0">
                <a:solidFill>
                  <a:srgbClr val="000000"/>
                </a:solidFill>
                <a:latin typeface="system-ui"/>
              </a:rPr>
              <a:t>10 </a:t>
            </a:r>
            <a:r>
              <a:rPr lang="en-US" sz="2400" dirty="0">
                <a:solidFill>
                  <a:srgbClr val="000000"/>
                </a:solidFill>
                <a:latin typeface="system-ui"/>
              </a:rPr>
              <a:t>For all who are of works of the Law are under a curse; for it is written: </a:t>
            </a:r>
          </a:p>
          <a:p>
            <a:pPr defTabSz="914377"/>
            <a:r>
              <a:rPr lang="en-US" sz="2400" b="1"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does not abide by all the things written in the book of the Law, to do them</a:t>
            </a:r>
            <a:r>
              <a:rPr lang="en-US" sz="2400" dirty="0">
                <a:solidFill>
                  <a:srgbClr val="000000"/>
                </a:solidFill>
                <a:latin typeface="system-ui"/>
              </a:rPr>
              <a:t>.”</a:t>
            </a:r>
          </a:p>
          <a:p>
            <a:pPr marL="914377" lvl="2" defTabSz="914377"/>
            <a:r>
              <a:rPr lang="en-US" sz="2400" b="1" baseline="30000" dirty="0">
                <a:solidFill>
                  <a:srgbClr val="000000"/>
                </a:solidFill>
                <a:latin typeface="system-ui"/>
              </a:rPr>
              <a:t>11 </a:t>
            </a:r>
            <a:r>
              <a:rPr lang="en-US" sz="2400" dirty="0">
                <a:solidFill>
                  <a:srgbClr val="000000"/>
                </a:solidFill>
                <a:latin typeface="system-ui"/>
              </a:rPr>
              <a:t>Now, that no one is justified by the Law before God is evident; for, “</a:t>
            </a:r>
            <a:r>
              <a:rPr lang="en-US" sz="2400" cap="small" dirty="0">
                <a:solidFill>
                  <a:srgbClr val="000000"/>
                </a:solidFill>
                <a:latin typeface="system-ui"/>
              </a:rPr>
              <a:t>the righteous one will live by faith</a:t>
            </a:r>
            <a:r>
              <a:rPr lang="en-US" sz="2400" dirty="0">
                <a:solidFill>
                  <a:srgbClr val="000000"/>
                </a:solidFill>
                <a:latin typeface="system-ui"/>
              </a:rPr>
              <a:t>.” </a:t>
            </a:r>
            <a:r>
              <a:rPr lang="en-US" sz="2400" b="1" baseline="30000" dirty="0">
                <a:solidFill>
                  <a:srgbClr val="000000"/>
                </a:solidFill>
                <a:latin typeface="system-ui"/>
              </a:rPr>
              <a:t>12 </a:t>
            </a:r>
            <a:r>
              <a:rPr lang="en-US" sz="2400" dirty="0">
                <a:solidFill>
                  <a:srgbClr val="000000"/>
                </a:solidFill>
                <a:latin typeface="system-ui"/>
              </a:rPr>
              <a:t>However, the Law is not of faith; on the contrary, “</a:t>
            </a:r>
            <a:r>
              <a:rPr lang="en-US" sz="2400" cap="small" dirty="0">
                <a:solidFill>
                  <a:srgbClr val="000000"/>
                </a:solidFill>
                <a:latin typeface="system-ui"/>
              </a:rPr>
              <a:t>The person who performs</a:t>
            </a:r>
            <a:r>
              <a:rPr lang="en-US" sz="2400" dirty="0">
                <a:solidFill>
                  <a:srgbClr val="000000"/>
                </a:solidFill>
                <a:latin typeface="system-ui"/>
              </a:rPr>
              <a:t> </a:t>
            </a:r>
            <a:r>
              <a:rPr lang="en-US" sz="2400" cap="small" dirty="0">
                <a:solidFill>
                  <a:srgbClr val="000000"/>
                </a:solidFill>
                <a:latin typeface="system-ui"/>
              </a:rPr>
              <a:t>them will live by</a:t>
            </a:r>
            <a:r>
              <a:rPr lang="en-US" sz="2400" dirty="0">
                <a:solidFill>
                  <a:srgbClr val="000000"/>
                </a:solidFill>
                <a:latin typeface="system-ui"/>
              </a:rPr>
              <a:t> </a:t>
            </a:r>
            <a:r>
              <a:rPr lang="en-US" sz="2400" cap="small" dirty="0">
                <a:solidFill>
                  <a:srgbClr val="000000"/>
                </a:solidFill>
                <a:latin typeface="system-ui"/>
              </a:rPr>
              <a:t>them</a:t>
            </a:r>
            <a:r>
              <a:rPr lang="en-US" sz="2400" dirty="0">
                <a:solidFill>
                  <a:srgbClr val="000000"/>
                </a:solidFill>
                <a:latin typeface="system-ui"/>
              </a:rPr>
              <a:t>.” </a:t>
            </a:r>
            <a:r>
              <a:rPr lang="en-US" sz="2400" b="1" baseline="30000" dirty="0">
                <a:solidFill>
                  <a:srgbClr val="000000"/>
                </a:solidFill>
                <a:latin typeface="system-ui"/>
              </a:rPr>
              <a:t>13 </a:t>
            </a:r>
            <a:r>
              <a:rPr lang="en-US" sz="2400" b="1" dirty="0">
                <a:solidFill>
                  <a:srgbClr val="000000"/>
                </a:solidFill>
                <a:latin typeface="system-ui"/>
              </a:rPr>
              <a:t>Christ redeemed us from the curse of the Law, </a:t>
            </a:r>
            <a:r>
              <a:rPr lang="en-US" sz="2400" b="1" u="sng" dirty="0">
                <a:solidFill>
                  <a:srgbClr val="000000"/>
                </a:solidFill>
                <a:latin typeface="system-ui"/>
              </a:rPr>
              <a:t>having become a curse for us</a:t>
            </a:r>
            <a:r>
              <a:rPr lang="en-US" sz="2400" dirty="0">
                <a:solidFill>
                  <a:srgbClr val="000000"/>
                </a:solidFill>
                <a:latin typeface="system-ui"/>
              </a:rPr>
              <a:t>—for it is written:</a:t>
            </a:r>
          </a:p>
          <a:p>
            <a:pPr defTabSz="914377"/>
            <a:r>
              <a:rPr lang="en-US" sz="2400" b="1"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hangs on</a:t>
            </a:r>
            <a:r>
              <a:rPr lang="en-US" sz="2400" dirty="0">
                <a:solidFill>
                  <a:srgbClr val="000000"/>
                </a:solidFill>
                <a:latin typeface="system-ui"/>
              </a:rPr>
              <a:t> </a:t>
            </a:r>
            <a:r>
              <a:rPr lang="en-US" sz="2400" cap="small" dirty="0">
                <a:solidFill>
                  <a:srgbClr val="000000"/>
                </a:solidFill>
                <a:latin typeface="system-ui"/>
              </a:rPr>
              <a:t>a</a:t>
            </a:r>
            <a:r>
              <a:rPr lang="en-US" sz="2400" dirty="0">
                <a:solidFill>
                  <a:srgbClr val="000000"/>
                </a:solidFill>
                <a:latin typeface="system-ui"/>
              </a:rPr>
              <a:t> </a:t>
            </a:r>
            <a:r>
              <a:rPr lang="en-US" sz="2400" cap="small" dirty="0">
                <a:solidFill>
                  <a:srgbClr val="000000"/>
                </a:solidFill>
                <a:latin typeface="system-ui"/>
              </a:rPr>
              <a:t>tree</a:t>
            </a:r>
            <a:r>
              <a:rPr lang="en-US" sz="2400" dirty="0">
                <a:solidFill>
                  <a:srgbClr val="000000"/>
                </a:solidFill>
                <a:latin typeface="system-ui"/>
              </a:rPr>
              <a:t>”</a:t>
            </a:r>
          </a:p>
          <a:p>
            <a:pPr marL="914377" lvl="2" defTabSz="914377"/>
            <a:r>
              <a:rPr lang="en-US" sz="2400" dirty="0">
                <a:solidFill>
                  <a:srgbClr val="000000"/>
                </a:solidFill>
                <a:latin typeface="system-ui"/>
              </a:rPr>
              <a:t>— </a:t>
            </a:r>
            <a:r>
              <a:rPr lang="en-US" sz="2400" b="1" baseline="30000" dirty="0">
                <a:solidFill>
                  <a:srgbClr val="000000"/>
                </a:solidFill>
                <a:latin typeface="system-ui"/>
              </a:rPr>
              <a:t>14 </a:t>
            </a:r>
            <a:r>
              <a:rPr lang="en-US" sz="2400" dirty="0">
                <a:solidFill>
                  <a:srgbClr val="000000"/>
                </a:solidFill>
                <a:latin typeface="system-ui"/>
              </a:rPr>
              <a:t>in order that in Christ Jesus the blessing of Abraham would come to the Gentiles, so that we would receive the promise of the Spirit through faith.</a:t>
            </a:r>
            <a:endParaRPr lang="en-US" sz="2400" dirty="0">
              <a:solidFill>
                <a:prstClr val="black"/>
              </a:solidFill>
              <a:latin typeface="Calibri" panose="020F0502020204030204"/>
            </a:endParaRPr>
          </a:p>
        </p:txBody>
      </p:sp>
      <p:sp>
        <p:nvSpPr>
          <p:cNvPr id="2" name="Arrow: Curved Left 1">
            <a:extLst>
              <a:ext uri="{FF2B5EF4-FFF2-40B4-BE49-F238E27FC236}">
                <a16:creationId xmlns:a16="http://schemas.microsoft.com/office/drawing/2014/main" id="{1D6EF1BC-04A0-4F6F-ABC7-737707F8958F}"/>
              </a:ext>
            </a:extLst>
          </p:cNvPr>
          <p:cNvSpPr/>
          <p:nvPr/>
        </p:nvSpPr>
        <p:spPr>
          <a:xfrm rot="3428868">
            <a:off x="6756293" y="3924631"/>
            <a:ext cx="564675" cy="1370123"/>
          </a:xfrm>
          <a:prstGeom prst="curvedLeftArrow">
            <a:avLst/>
          </a:prstGeom>
          <a:solidFill>
            <a:srgbClr val="C00000"/>
          </a:solidFill>
          <a:ln>
            <a:noFill/>
          </a:ln>
          <a:effectLst>
            <a:outerShdw blurRad="50800" dist="254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black"/>
              </a:solidFill>
              <a:latin typeface="Calibri" panose="020F0502020204030204"/>
            </a:endParaRPr>
          </a:p>
        </p:txBody>
      </p:sp>
      <p:sp>
        <p:nvSpPr>
          <p:cNvPr id="6" name="Rectangle: Rounded Corners 5">
            <a:extLst>
              <a:ext uri="{FF2B5EF4-FFF2-40B4-BE49-F238E27FC236}">
                <a16:creationId xmlns:a16="http://schemas.microsoft.com/office/drawing/2014/main" id="{34A3D026-8B6F-4188-9EAB-DB1DAF5E6FDB}"/>
              </a:ext>
            </a:extLst>
          </p:cNvPr>
          <p:cNvSpPr/>
          <p:nvPr/>
        </p:nvSpPr>
        <p:spPr>
          <a:xfrm>
            <a:off x="1193407" y="4386575"/>
            <a:ext cx="8940800" cy="404983"/>
          </a:xfrm>
          <a:prstGeom prst="round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dirty="0">
              <a:solidFill>
                <a:prstClr val="white"/>
              </a:solidFill>
              <a:latin typeface="Calibri" panose="020F0502020204030204"/>
            </a:endParaRPr>
          </a:p>
        </p:txBody>
      </p:sp>
      <p:sp>
        <p:nvSpPr>
          <p:cNvPr id="7" name="Arrow: Left 6">
            <a:extLst>
              <a:ext uri="{FF2B5EF4-FFF2-40B4-BE49-F238E27FC236}">
                <a16:creationId xmlns:a16="http://schemas.microsoft.com/office/drawing/2014/main" id="{511A1B1F-5DE4-4681-98E3-92C3322DE96A}"/>
              </a:ext>
            </a:extLst>
          </p:cNvPr>
          <p:cNvSpPr/>
          <p:nvPr/>
        </p:nvSpPr>
        <p:spPr>
          <a:xfrm>
            <a:off x="10043653" y="111547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That’s Us!</a:t>
            </a:r>
          </a:p>
        </p:txBody>
      </p:sp>
      <p:sp>
        <p:nvSpPr>
          <p:cNvPr id="8" name="Arrow: Left 7">
            <a:extLst>
              <a:ext uri="{FF2B5EF4-FFF2-40B4-BE49-F238E27FC236}">
                <a16:creationId xmlns:a16="http://schemas.microsoft.com/office/drawing/2014/main" id="{D5638D4F-C1A9-4BBE-A134-017874733522}"/>
              </a:ext>
            </a:extLst>
          </p:cNvPr>
          <p:cNvSpPr/>
          <p:nvPr/>
        </p:nvSpPr>
        <p:spPr>
          <a:xfrm>
            <a:off x="10054159" y="386919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Jesus</a:t>
            </a:r>
          </a:p>
        </p:txBody>
      </p:sp>
      <p:sp>
        <p:nvSpPr>
          <p:cNvPr id="9" name="TextBox 8">
            <a:extLst>
              <a:ext uri="{FF2B5EF4-FFF2-40B4-BE49-F238E27FC236}">
                <a16:creationId xmlns:a16="http://schemas.microsoft.com/office/drawing/2014/main" id="{F2440DDD-3552-46A7-954B-4714D8616016}"/>
              </a:ext>
            </a:extLst>
          </p:cNvPr>
          <p:cNvSpPr txBox="1"/>
          <p:nvPr/>
        </p:nvSpPr>
        <p:spPr>
          <a:xfrm>
            <a:off x="548640" y="198120"/>
            <a:ext cx="2296160" cy="584775"/>
          </a:xfrm>
          <a:prstGeom prst="rect">
            <a:avLst/>
          </a:prstGeom>
          <a:noFill/>
        </p:spPr>
        <p:txBody>
          <a:bodyPr wrap="square" rtlCol="0">
            <a:spAutoFit/>
          </a:bodyPr>
          <a:lstStyle/>
          <a:p>
            <a:pPr defTabSz="914377"/>
            <a:r>
              <a:rPr lang="en-US" sz="3200" b="1" dirty="0">
                <a:solidFill>
                  <a:prstClr val="black"/>
                </a:solidFill>
                <a:latin typeface="Calibri" panose="020F0502020204030204"/>
              </a:rPr>
              <a:t>Galatians 2</a:t>
            </a:r>
          </a:p>
        </p:txBody>
      </p:sp>
      <p:sp>
        <p:nvSpPr>
          <p:cNvPr id="10" name="TextBox 9">
            <a:extLst>
              <a:ext uri="{FF2B5EF4-FFF2-40B4-BE49-F238E27FC236}">
                <a16:creationId xmlns:a16="http://schemas.microsoft.com/office/drawing/2014/main" id="{52B02C3E-1FD9-4BB0-A8E7-1DCE7D750A89}"/>
              </a:ext>
            </a:extLst>
          </p:cNvPr>
          <p:cNvSpPr txBox="1"/>
          <p:nvPr/>
        </p:nvSpPr>
        <p:spPr>
          <a:xfrm>
            <a:off x="9447517" y="2359084"/>
            <a:ext cx="2661683" cy="3693319"/>
          </a:xfrm>
          <a:prstGeom prst="rect">
            <a:avLst/>
          </a:prstGeom>
          <a:solidFill>
            <a:schemeClr val="tx1"/>
          </a:solidFill>
        </p:spPr>
        <p:txBody>
          <a:bodyPr wrap="square" rtlCol="0">
            <a:spAutoFit/>
          </a:bodyPr>
          <a:lstStyle/>
          <a:p>
            <a:pPr defTabSz="914377"/>
            <a:r>
              <a:rPr lang="en-US" sz="2600" b="1" dirty="0">
                <a:solidFill>
                  <a:prstClr val="white"/>
                </a:solidFill>
                <a:latin typeface="Calibri" panose="020F0502020204030204"/>
              </a:rPr>
              <a:t>1 Peter 2:24 (ESV)</a:t>
            </a:r>
          </a:p>
          <a:p>
            <a:pPr defTabSz="914377"/>
            <a:r>
              <a:rPr lang="en-US" sz="2600" dirty="0">
                <a:solidFill>
                  <a:prstClr val="white"/>
                </a:solidFill>
                <a:latin typeface="Calibri" panose="020F0502020204030204"/>
              </a:rPr>
              <a:t>He himself bore our sins in his body on the </a:t>
            </a:r>
            <a:r>
              <a:rPr lang="en-US" sz="2600" b="1" dirty="0">
                <a:solidFill>
                  <a:prstClr val="white"/>
                </a:solidFill>
                <a:latin typeface="Calibri" panose="020F0502020204030204"/>
              </a:rPr>
              <a:t>tree</a:t>
            </a:r>
            <a:r>
              <a:rPr lang="en-US" sz="2600" dirty="0">
                <a:solidFill>
                  <a:prstClr val="white"/>
                </a:solidFill>
                <a:latin typeface="Calibri" panose="020F0502020204030204"/>
              </a:rPr>
              <a:t>, that we might die to sin and live to righteousness. By his wounds you have been healed.</a:t>
            </a:r>
          </a:p>
        </p:txBody>
      </p:sp>
    </p:spTree>
    <p:extLst>
      <p:ext uri="{BB962C8B-B14F-4D97-AF65-F5344CB8AC3E}">
        <p14:creationId xmlns:p14="http://schemas.microsoft.com/office/powerpoint/2010/main" val="368434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DDDCEF4-4D14-4B53-B41E-177787107028}"/>
              </a:ext>
            </a:extLst>
          </p:cNvPr>
          <p:cNvSpPr txBox="1"/>
          <p:nvPr/>
        </p:nvSpPr>
        <p:spPr>
          <a:xfrm>
            <a:off x="3048000" y="1533436"/>
            <a:ext cx="7391400" cy="3395801"/>
          </a:xfrm>
          <a:prstGeom prst="rect">
            <a:avLst/>
          </a:prstGeom>
          <a:noFill/>
        </p:spPr>
        <p:txBody>
          <a:bodyPr wrap="square">
            <a:spAutoFit/>
          </a:bodyPr>
          <a:lstStyle/>
          <a:p>
            <a:pPr defTabSz="914377"/>
            <a:r>
              <a:rPr lang="en-US" sz="2800" b="1" dirty="0">
                <a:solidFill>
                  <a:srgbClr val="001320"/>
                </a:solidFill>
                <a:latin typeface="Roboto"/>
              </a:rPr>
              <a:t>Acts 5:30-31</a:t>
            </a:r>
            <a:r>
              <a:rPr lang="en-US" sz="2800" dirty="0">
                <a:solidFill>
                  <a:srgbClr val="001320"/>
                </a:solidFill>
                <a:latin typeface="Roboto"/>
              </a:rPr>
              <a:t> (ESV) </a:t>
            </a:r>
            <a:endParaRPr lang="en-US" sz="2800" b="1" baseline="30000" dirty="0">
              <a:solidFill>
                <a:srgbClr val="000000"/>
              </a:solidFill>
              <a:latin typeface="system-ui"/>
            </a:endParaRPr>
          </a:p>
          <a:p>
            <a:pPr defTabSz="914377"/>
            <a:endParaRPr lang="en-US" sz="2800" b="1" baseline="30000" dirty="0">
              <a:solidFill>
                <a:srgbClr val="000000"/>
              </a:solidFill>
              <a:latin typeface="system-ui"/>
            </a:endParaRPr>
          </a:p>
          <a:p>
            <a:pPr defTabSz="914377"/>
            <a:r>
              <a:rPr lang="en-US" sz="2800" b="1" baseline="30000" dirty="0">
                <a:solidFill>
                  <a:srgbClr val="000000"/>
                </a:solidFill>
                <a:latin typeface="system-ui"/>
              </a:rPr>
              <a:t>30 </a:t>
            </a:r>
            <a:r>
              <a:rPr lang="en-US" sz="2800" dirty="0">
                <a:solidFill>
                  <a:srgbClr val="001320"/>
                </a:solidFill>
                <a:latin typeface="Roboto"/>
              </a:rPr>
              <a:t>The God of our fathers raised Jesus, whom you killed by hanging him on a tree.</a:t>
            </a:r>
            <a:endParaRPr lang="en-US" sz="2800" dirty="0">
              <a:solidFill>
                <a:srgbClr val="000000"/>
              </a:solidFill>
              <a:latin typeface="system-ui"/>
            </a:endParaRPr>
          </a:p>
          <a:p>
            <a:pPr defTabSz="914377"/>
            <a:endParaRPr lang="en-US" sz="2800" dirty="0">
              <a:solidFill>
                <a:srgbClr val="000000"/>
              </a:solidFill>
              <a:latin typeface="system-ui"/>
            </a:endParaRPr>
          </a:p>
          <a:p>
            <a:pPr defTabSz="914377"/>
            <a:r>
              <a:rPr lang="en-US" sz="2800" b="1" baseline="30000" dirty="0">
                <a:solidFill>
                  <a:srgbClr val="000000"/>
                </a:solidFill>
                <a:latin typeface="system-ui"/>
              </a:rPr>
              <a:t>31 </a:t>
            </a:r>
            <a:r>
              <a:rPr lang="en-US" sz="2800" dirty="0">
                <a:solidFill>
                  <a:srgbClr val="001320"/>
                </a:solidFill>
                <a:latin typeface="Roboto"/>
              </a:rPr>
              <a:t>God exalted him at his right hand as Leader and Savior, to give repentance to Israel and forgiveness of sins.</a:t>
            </a:r>
            <a:endParaRPr lang="en-US" sz="2800" dirty="0">
              <a:solidFill>
                <a:prstClr val="black"/>
              </a:solidFill>
              <a:latin typeface="Calibri" panose="020F0502020204030204"/>
            </a:endParaRPr>
          </a:p>
        </p:txBody>
      </p:sp>
      <p:sp>
        <p:nvSpPr>
          <p:cNvPr id="6" name="TextBox 5">
            <a:extLst>
              <a:ext uri="{FF2B5EF4-FFF2-40B4-BE49-F238E27FC236}">
                <a16:creationId xmlns:a16="http://schemas.microsoft.com/office/drawing/2014/main" id="{DAA8927E-363C-47F0-AF37-9CBE35C59C18}"/>
              </a:ext>
            </a:extLst>
          </p:cNvPr>
          <p:cNvSpPr txBox="1"/>
          <p:nvPr/>
        </p:nvSpPr>
        <p:spPr>
          <a:xfrm>
            <a:off x="335280" y="2676436"/>
            <a:ext cx="2407920" cy="1384995"/>
          </a:xfrm>
          <a:prstGeom prst="rect">
            <a:avLst/>
          </a:prstGeom>
          <a:noFill/>
        </p:spPr>
        <p:txBody>
          <a:bodyPr wrap="square">
            <a:spAutoFit/>
          </a:bodyPr>
          <a:lstStyle/>
          <a:p>
            <a:pPr defTabSz="914377"/>
            <a:r>
              <a:rPr lang="en-US" sz="2800" b="1" dirty="0">
                <a:solidFill>
                  <a:srgbClr val="000000"/>
                </a:solidFill>
                <a:latin typeface="system-ui"/>
              </a:rPr>
              <a:t>Humiliation</a:t>
            </a:r>
          </a:p>
          <a:p>
            <a:pPr defTabSz="914377"/>
            <a:endParaRPr lang="en-US" sz="2800" dirty="0">
              <a:solidFill>
                <a:srgbClr val="000000"/>
              </a:solidFill>
              <a:latin typeface="system-ui"/>
            </a:endParaRPr>
          </a:p>
          <a:p>
            <a:pPr defTabSz="914377"/>
            <a:r>
              <a:rPr lang="en-US" sz="2800" b="1" dirty="0">
                <a:solidFill>
                  <a:srgbClr val="000000"/>
                </a:solidFill>
                <a:latin typeface="system-ui"/>
              </a:rPr>
              <a:t>Exaltation</a:t>
            </a:r>
            <a:endParaRPr lang="en-US" sz="2800" b="1"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AA90C76F-6B08-4D70-8986-27647FED0C83}"/>
              </a:ext>
            </a:extLst>
          </p:cNvPr>
          <p:cNvSpPr txBox="1"/>
          <p:nvPr/>
        </p:nvSpPr>
        <p:spPr>
          <a:xfrm>
            <a:off x="7040881" y="683293"/>
            <a:ext cx="5053647" cy="5693866"/>
          </a:xfrm>
          <a:prstGeom prst="rect">
            <a:avLst/>
          </a:prstGeom>
          <a:solidFill>
            <a:schemeClr val="tx1"/>
          </a:solidFill>
        </p:spPr>
        <p:txBody>
          <a:bodyPr wrap="square">
            <a:spAutoFit/>
          </a:bodyPr>
          <a:lstStyle/>
          <a:p>
            <a:pPr defTabSz="914377"/>
            <a:r>
              <a:rPr lang="en-US" sz="2800" b="1" dirty="0">
                <a:solidFill>
                  <a:prstClr val="white"/>
                </a:solidFill>
                <a:latin typeface="system-ui"/>
              </a:rPr>
              <a:t>1 Corinthians 1</a:t>
            </a:r>
            <a:endParaRPr lang="en-US" sz="2800" b="1" baseline="30000" dirty="0">
              <a:solidFill>
                <a:prstClr val="white"/>
              </a:solidFill>
              <a:latin typeface="system-ui"/>
            </a:endParaRPr>
          </a:p>
          <a:p>
            <a:pPr defTabSz="914377"/>
            <a:r>
              <a:rPr lang="en-US" sz="2800" b="1" baseline="30000" dirty="0">
                <a:solidFill>
                  <a:prstClr val="white"/>
                </a:solidFill>
                <a:latin typeface="Calibri" panose="020F0502020204030204"/>
              </a:rPr>
              <a:t>27 </a:t>
            </a:r>
            <a:r>
              <a:rPr lang="en-US" sz="2800" dirty="0">
                <a:solidFill>
                  <a:prstClr val="white"/>
                </a:solidFill>
                <a:latin typeface="Calibri" panose="020F0502020204030204"/>
              </a:rPr>
              <a:t>but God has chosen the foolish things of the world to shame the wise, and God has chosen the weak things of the world to shame the things which are strong, </a:t>
            </a:r>
            <a:r>
              <a:rPr lang="en-US" sz="2800" b="1" baseline="30000" dirty="0">
                <a:solidFill>
                  <a:prstClr val="white"/>
                </a:solidFill>
                <a:latin typeface="Calibri" panose="020F0502020204030204"/>
              </a:rPr>
              <a:t>28 </a:t>
            </a:r>
            <a:r>
              <a:rPr lang="en-US" sz="2800" dirty="0">
                <a:solidFill>
                  <a:prstClr val="white"/>
                </a:solidFill>
                <a:latin typeface="Calibri" panose="020F0502020204030204"/>
              </a:rPr>
              <a:t>and the insignificant things of the world and the despised God has chosen, the things that are not, so that He may nullify the things that are, </a:t>
            </a:r>
            <a:r>
              <a:rPr lang="en-US" sz="2800" b="1" baseline="30000" dirty="0">
                <a:solidFill>
                  <a:prstClr val="white"/>
                </a:solidFill>
                <a:latin typeface="Calibri" panose="020F0502020204030204"/>
              </a:rPr>
              <a:t>29 </a:t>
            </a:r>
            <a:r>
              <a:rPr lang="en-US" sz="2800" dirty="0">
                <a:solidFill>
                  <a:prstClr val="white"/>
                </a:solidFill>
                <a:latin typeface="Calibri" panose="020F0502020204030204"/>
              </a:rPr>
              <a:t>so that no human may boast before God. </a:t>
            </a:r>
          </a:p>
        </p:txBody>
      </p:sp>
    </p:spTree>
    <p:extLst>
      <p:ext uri="{BB962C8B-B14F-4D97-AF65-F5344CB8AC3E}">
        <p14:creationId xmlns:p14="http://schemas.microsoft.com/office/powerpoint/2010/main" val="111546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AFC1C2-B6FA-4E7A-A648-D22DF1ADCD26}"/>
              </a:ext>
            </a:extLst>
          </p:cNvPr>
          <p:cNvSpPr txBox="1"/>
          <p:nvPr/>
        </p:nvSpPr>
        <p:spPr>
          <a:xfrm>
            <a:off x="521208" y="243840"/>
            <a:ext cx="10997184" cy="4524315"/>
          </a:xfrm>
          <a:prstGeom prst="rect">
            <a:avLst/>
          </a:prstGeom>
          <a:noFill/>
        </p:spPr>
        <p:txBody>
          <a:bodyPr wrap="square" rtlCol="0">
            <a:spAutoFit/>
          </a:bodyPr>
          <a:lstStyle/>
          <a:p>
            <a:pPr defTabSz="914377"/>
            <a:r>
              <a:rPr lang="en-US" sz="3200" b="1" dirty="0">
                <a:solidFill>
                  <a:prstClr val="white"/>
                </a:solidFill>
                <a:latin typeface="Calibri" panose="020F0502020204030204"/>
              </a:rPr>
              <a:t>The Two-Year Old Who Asserts His Independence</a:t>
            </a:r>
          </a:p>
          <a:p>
            <a:pPr defTabSz="914377"/>
            <a:endParaRPr lang="en-US" sz="3200" b="1" dirty="0">
              <a:solidFill>
                <a:prstClr val="white"/>
              </a:solidFill>
              <a:latin typeface="Calibri" panose="020F0502020204030204"/>
            </a:endParaRPr>
          </a:p>
          <a:p>
            <a:pPr defTabSz="914377"/>
            <a:endParaRPr lang="en-US" sz="3200" b="1" dirty="0">
              <a:solidFill>
                <a:prstClr val="white"/>
              </a:solidFill>
              <a:latin typeface="Calibri" panose="020F0502020204030204"/>
            </a:endParaRPr>
          </a:p>
          <a:p>
            <a:pPr algn="ctr" defTabSz="914377"/>
            <a:r>
              <a:rPr lang="en-US" sz="3200" b="1" dirty="0">
                <a:solidFill>
                  <a:prstClr val="white"/>
                </a:solidFill>
                <a:latin typeface="Calibri" panose="020F0502020204030204"/>
              </a:rPr>
              <a:t>The problem is</a:t>
            </a:r>
          </a:p>
          <a:p>
            <a:pPr algn="ctr" defTabSz="914377"/>
            <a:r>
              <a:rPr lang="en-US" sz="3200" b="1" dirty="0">
                <a:solidFill>
                  <a:prstClr val="white"/>
                </a:solidFill>
                <a:latin typeface="Calibri" panose="020F0502020204030204"/>
              </a:rPr>
              <a:t>We don’t see our biggest problem!</a:t>
            </a:r>
          </a:p>
          <a:p>
            <a:pPr algn="ctr" defTabSz="914377"/>
            <a:r>
              <a:rPr lang="en-US" sz="3200" b="1" dirty="0">
                <a:solidFill>
                  <a:prstClr val="white"/>
                </a:solidFill>
                <a:latin typeface="Calibri" panose="020F0502020204030204"/>
              </a:rPr>
              <a:t>Sin</a:t>
            </a:r>
          </a:p>
          <a:p>
            <a:pPr defTabSz="914377"/>
            <a:endParaRPr lang="en-US" sz="3200" b="1" dirty="0">
              <a:solidFill>
                <a:prstClr val="white"/>
              </a:solidFill>
              <a:latin typeface="Calibri" panose="020F0502020204030204"/>
            </a:endParaRPr>
          </a:p>
          <a:p>
            <a:pPr algn="ctr" defTabSz="914377"/>
            <a:r>
              <a:rPr lang="en-US" sz="3200" b="1" dirty="0">
                <a:solidFill>
                  <a:prstClr val="white"/>
                </a:solidFill>
                <a:latin typeface="Calibri" panose="020F0502020204030204"/>
              </a:rPr>
              <a:t>To see it, and see the solution,</a:t>
            </a:r>
          </a:p>
          <a:p>
            <a:pPr algn="ctr" defTabSz="914377"/>
            <a:r>
              <a:rPr lang="en-US" sz="3200" b="1" dirty="0">
                <a:solidFill>
                  <a:prstClr val="white"/>
                </a:solidFill>
                <a:latin typeface="Calibri" panose="020F0502020204030204"/>
              </a:rPr>
              <a:t>we have to humble ourselves</a:t>
            </a:r>
            <a:endParaRPr lang="en-US" sz="2800" b="1" dirty="0">
              <a:solidFill>
                <a:prstClr val="white"/>
              </a:solidFill>
              <a:latin typeface="Calibri" panose="020F0502020204030204"/>
            </a:endParaRPr>
          </a:p>
        </p:txBody>
      </p:sp>
    </p:spTree>
    <p:extLst>
      <p:ext uri="{BB962C8B-B14F-4D97-AF65-F5344CB8AC3E}">
        <p14:creationId xmlns:p14="http://schemas.microsoft.com/office/powerpoint/2010/main" val="130742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8A5D9B-1C8A-4571-8EE5-DE7C893DC75D}"/>
              </a:ext>
            </a:extLst>
          </p:cNvPr>
          <p:cNvSpPr txBox="1"/>
          <p:nvPr/>
        </p:nvSpPr>
        <p:spPr>
          <a:xfrm>
            <a:off x="350520" y="1066801"/>
            <a:ext cx="6903720" cy="5293757"/>
          </a:xfrm>
          <a:prstGeom prst="rect">
            <a:avLst/>
          </a:prstGeom>
          <a:noFill/>
        </p:spPr>
        <p:txBody>
          <a:bodyPr wrap="square" rtlCol="0">
            <a:spAutoFit/>
          </a:bodyPr>
          <a:lstStyle/>
          <a:p>
            <a:pPr defTabSz="914377"/>
            <a:r>
              <a:rPr lang="en-US" sz="2600" dirty="0">
                <a:solidFill>
                  <a:prstClr val="black"/>
                </a:solidFill>
                <a:latin typeface="Calibri" panose="020F0502020204030204"/>
              </a:rPr>
              <a:t>Acts 5:30 (ESV)</a:t>
            </a:r>
          </a:p>
          <a:p>
            <a:pPr defTabSz="914377"/>
            <a:r>
              <a:rPr lang="en-US" sz="2600" dirty="0">
                <a:solidFill>
                  <a:srgbClr val="001320"/>
                </a:solidFill>
                <a:latin typeface="Calibri" panose="020F0502020204030204"/>
              </a:rPr>
              <a:t>The God of our fathers raised Jesus, whom you killed by hanging him on a </a:t>
            </a:r>
            <a:r>
              <a:rPr lang="en-US" sz="2600" b="1" dirty="0">
                <a:solidFill>
                  <a:srgbClr val="001320"/>
                </a:solidFill>
                <a:latin typeface="Calibri" panose="020F0502020204030204"/>
              </a:rPr>
              <a:t>tree</a:t>
            </a:r>
            <a:r>
              <a:rPr lang="en-US" sz="2600" dirty="0">
                <a:solidFill>
                  <a:srgbClr val="001320"/>
                </a:solidFill>
                <a:latin typeface="Calibri" panose="020F0502020204030204"/>
              </a:rPr>
              <a:t>.</a:t>
            </a:r>
          </a:p>
          <a:p>
            <a:pPr defTabSz="914377"/>
            <a:endParaRPr lang="en-US" sz="2600" dirty="0">
              <a:solidFill>
                <a:srgbClr val="001320"/>
              </a:solidFill>
              <a:latin typeface="Calibri" panose="020F0502020204030204"/>
            </a:endParaRPr>
          </a:p>
          <a:p>
            <a:pPr defTabSz="914377"/>
            <a:r>
              <a:rPr lang="en-US" sz="2600" dirty="0">
                <a:solidFill>
                  <a:prstClr val="black"/>
                </a:solidFill>
                <a:latin typeface="Calibri" panose="020F0502020204030204"/>
              </a:rPr>
              <a:t>Acts 10:39 (ESV)</a:t>
            </a:r>
          </a:p>
          <a:p>
            <a:pPr defTabSz="914377"/>
            <a:r>
              <a:rPr lang="en-US" sz="2600" dirty="0">
                <a:solidFill>
                  <a:srgbClr val="001320"/>
                </a:solidFill>
                <a:latin typeface="Calibri" panose="020F0502020204030204"/>
              </a:rPr>
              <a:t>And we are witnesses of all that he did both in the country of the Jews and in Jerusalem. They put him to death by hanging him on a </a:t>
            </a:r>
            <a:r>
              <a:rPr lang="en-US" sz="2600" b="1" dirty="0">
                <a:solidFill>
                  <a:srgbClr val="001320"/>
                </a:solidFill>
                <a:latin typeface="Calibri" panose="020F0502020204030204"/>
              </a:rPr>
              <a:t>tree</a:t>
            </a:r>
          </a:p>
          <a:p>
            <a:pPr defTabSz="914377"/>
            <a:endParaRPr lang="en-US" sz="2600" dirty="0">
              <a:solidFill>
                <a:srgbClr val="001320"/>
              </a:solidFill>
              <a:latin typeface="Calibri" panose="020F0502020204030204"/>
            </a:endParaRPr>
          </a:p>
          <a:p>
            <a:pPr defTabSz="914377"/>
            <a:r>
              <a:rPr lang="en-US" sz="2600" dirty="0">
                <a:solidFill>
                  <a:prstClr val="black"/>
                </a:solidFill>
                <a:latin typeface="Calibri" panose="020F0502020204030204"/>
              </a:rPr>
              <a:t>1 Peter 2:24 (ESV)</a:t>
            </a:r>
          </a:p>
          <a:p>
            <a:pPr defTabSz="914377"/>
            <a:r>
              <a:rPr lang="en-US" sz="2600" dirty="0">
                <a:solidFill>
                  <a:srgbClr val="001320"/>
                </a:solidFill>
                <a:latin typeface="Calibri" panose="020F0502020204030204"/>
              </a:rPr>
              <a:t>He himself bore our sins in his body on the </a:t>
            </a:r>
            <a:r>
              <a:rPr lang="en-US" sz="2600" b="1" dirty="0">
                <a:solidFill>
                  <a:srgbClr val="001320"/>
                </a:solidFill>
                <a:latin typeface="Calibri" panose="020F0502020204030204"/>
              </a:rPr>
              <a:t>tree</a:t>
            </a:r>
            <a:r>
              <a:rPr lang="en-US" sz="2600" dirty="0">
                <a:solidFill>
                  <a:srgbClr val="001320"/>
                </a:solidFill>
                <a:latin typeface="Calibri" panose="020F0502020204030204"/>
              </a:rPr>
              <a:t>, that we might die to sin and live to righteousness. By his wounds you have been healed.</a:t>
            </a:r>
          </a:p>
        </p:txBody>
      </p:sp>
      <p:sp>
        <p:nvSpPr>
          <p:cNvPr id="5" name="TextBox 4">
            <a:extLst>
              <a:ext uri="{FF2B5EF4-FFF2-40B4-BE49-F238E27FC236}">
                <a16:creationId xmlns:a16="http://schemas.microsoft.com/office/drawing/2014/main" id="{7F41DC2B-EE97-4CB8-89EC-121DBA953CAF}"/>
              </a:ext>
            </a:extLst>
          </p:cNvPr>
          <p:cNvSpPr txBox="1"/>
          <p:nvPr/>
        </p:nvSpPr>
        <p:spPr>
          <a:xfrm>
            <a:off x="7574280" y="1066801"/>
            <a:ext cx="4251960" cy="5293757"/>
          </a:xfrm>
          <a:prstGeom prst="rect">
            <a:avLst/>
          </a:prstGeom>
          <a:noFill/>
        </p:spPr>
        <p:txBody>
          <a:bodyPr wrap="square" rtlCol="0">
            <a:spAutoFit/>
          </a:bodyPr>
          <a:lstStyle/>
          <a:p>
            <a:pPr defTabSz="914377"/>
            <a:r>
              <a:rPr lang="en-US" sz="2600" dirty="0">
                <a:solidFill>
                  <a:prstClr val="black"/>
                </a:solidFill>
                <a:latin typeface="Calibri" panose="020F0502020204030204"/>
              </a:rPr>
              <a:t>Acts 13:29 (ESV)</a:t>
            </a:r>
          </a:p>
          <a:p>
            <a:pPr defTabSz="914377"/>
            <a:r>
              <a:rPr lang="en-US" sz="2600" dirty="0">
                <a:solidFill>
                  <a:srgbClr val="001320"/>
                </a:solidFill>
                <a:latin typeface="Calibri" panose="020F0502020204030204"/>
              </a:rPr>
              <a:t>And when they had carried out all that was written of him, they took him down from the </a:t>
            </a:r>
            <a:r>
              <a:rPr lang="en-US" sz="2600" b="1" dirty="0">
                <a:solidFill>
                  <a:srgbClr val="001320"/>
                </a:solidFill>
                <a:latin typeface="Calibri" panose="020F0502020204030204"/>
              </a:rPr>
              <a:t>tree </a:t>
            </a:r>
            <a:r>
              <a:rPr lang="en-US" sz="2600" dirty="0">
                <a:solidFill>
                  <a:srgbClr val="001320"/>
                </a:solidFill>
                <a:latin typeface="Calibri" panose="020F0502020204030204"/>
              </a:rPr>
              <a:t>and laid him in a tomb.</a:t>
            </a:r>
          </a:p>
          <a:p>
            <a:pPr defTabSz="914377"/>
            <a:endParaRPr lang="en-US" sz="2600" dirty="0">
              <a:solidFill>
                <a:srgbClr val="001320"/>
              </a:solidFill>
              <a:latin typeface="Calibri" panose="020F0502020204030204"/>
            </a:endParaRPr>
          </a:p>
          <a:p>
            <a:pPr defTabSz="914377"/>
            <a:r>
              <a:rPr lang="en-US" sz="2600" dirty="0">
                <a:solidFill>
                  <a:srgbClr val="001320"/>
                </a:solidFill>
                <a:latin typeface="Calibri" panose="020F0502020204030204"/>
              </a:rPr>
              <a:t>Galatians 2:13 (ESV)</a:t>
            </a:r>
          </a:p>
          <a:p>
            <a:pPr defTabSz="914377"/>
            <a:r>
              <a:rPr lang="en-US" sz="2600" dirty="0">
                <a:solidFill>
                  <a:srgbClr val="001320"/>
                </a:solidFill>
                <a:latin typeface="Calibri" panose="020F0502020204030204"/>
              </a:rPr>
              <a:t>Christ redeemed us from the curse of the law by becoming a curse for us—for it is written, “Cursed is everyone who is hanged on a </a:t>
            </a:r>
            <a:r>
              <a:rPr lang="en-US" sz="2600" b="1" dirty="0">
                <a:solidFill>
                  <a:srgbClr val="001320"/>
                </a:solidFill>
                <a:latin typeface="Calibri" panose="020F0502020204030204"/>
              </a:rPr>
              <a:t>tree</a:t>
            </a:r>
            <a:r>
              <a:rPr lang="en-US" sz="2600" dirty="0">
                <a:solidFill>
                  <a:srgbClr val="001320"/>
                </a:solidFill>
                <a:latin typeface="Calibri" panose="020F0502020204030204"/>
              </a:rPr>
              <a:t>”—</a:t>
            </a:r>
          </a:p>
        </p:txBody>
      </p:sp>
      <p:sp>
        <p:nvSpPr>
          <p:cNvPr id="6" name="TextBox 5">
            <a:extLst>
              <a:ext uri="{FF2B5EF4-FFF2-40B4-BE49-F238E27FC236}">
                <a16:creationId xmlns:a16="http://schemas.microsoft.com/office/drawing/2014/main" id="{315D25F1-62E5-4410-8E70-42078C470F11}"/>
              </a:ext>
            </a:extLst>
          </p:cNvPr>
          <p:cNvSpPr txBox="1"/>
          <p:nvPr/>
        </p:nvSpPr>
        <p:spPr>
          <a:xfrm>
            <a:off x="1996441" y="441960"/>
            <a:ext cx="2621281" cy="523220"/>
          </a:xfrm>
          <a:prstGeom prst="rect">
            <a:avLst/>
          </a:prstGeom>
          <a:noFill/>
        </p:spPr>
        <p:txBody>
          <a:bodyPr wrap="square" rtlCol="0">
            <a:spAutoFit/>
          </a:bodyPr>
          <a:lstStyle/>
          <a:p>
            <a:pPr algn="ctr" defTabSz="914377"/>
            <a:r>
              <a:rPr lang="en-US" sz="2800" b="1" dirty="0">
                <a:solidFill>
                  <a:prstClr val="black"/>
                </a:solidFill>
                <a:latin typeface="Calibri" panose="020F0502020204030204"/>
              </a:rPr>
              <a:t>Peter</a:t>
            </a:r>
          </a:p>
        </p:txBody>
      </p:sp>
      <p:sp>
        <p:nvSpPr>
          <p:cNvPr id="7" name="TextBox 6">
            <a:extLst>
              <a:ext uri="{FF2B5EF4-FFF2-40B4-BE49-F238E27FC236}">
                <a16:creationId xmlns:a16="http://schemas.microsoft.com/office/drawing/2014/main" id="{157F6856-A9C3-48C7-B5FD-66D3A2F67A7B}"/>
              </a:ext>
            </a:extLst>
          </p:cNvPr>
          <p:cNvSpPr txBox="1"/>
          <p:nvPr/>
        </p:nvSpPr>
        <p:spPr>
          <a:xfrm>
            <a:off x="8061961" y="441960"/>
            <a:ext cx="2621281" cy="523220"/>
          </a:xfrm>
          <a:prstGeom prst="rect">
            <a:avLst/>
          </a:prstGeom>
          <a:noFill/>
        </p:spPr>
        <p:txBody>
          <a:bodyPr wrap="square" rtlCol="0">
            <a:spAutoFit/>
          </a:bodyPr>
          <a:lstStyle/>
          <a:p>
            <a:pPr algn="ctr" defTabSz="914377"/>
            <a:r>
              <a:rPr lang="en-US" sz="2800" b="1" dirty="0">
                <a:solidFill>
                  <a:prstClr val="black"/>
                </a:solidFill>
                <a:latin typeface="Calibri" panose="020F0502020204030204"/>
              </a:rPr>
              <a:t>Paul</a:t>
            </a:r>
          </a:p>
        </p:txBody>
      </p:sp>
    </p:spTree>
    <p:extLst>
      <p:ext uri="{BB962C8B-B14F-4D97-AF65-F5344CB8AC3E}">
        <p14:creationId xmlns:p14="http://schemas.microsoft.com/office/powerpoint/2010/main" val="3423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8A5D9B-1C8A-4571-8EE5-DE7C893DC75D}"/>
              </a:ext>
            </a:extLst>
          </p:cNvPr>
          <p:cNvSpPr txBox="1"/>
          <p:nvPr/>
        </p:nvSpPr>
        <p:spPr>
          <a:xfrm>
            <a:off x="350520" y="1066801"/>
            <a:ext cx="6903720" cy="5293757"/>
          </a:xfrm>
          <a:prstGeom prst="rect">
            <a:avLst/>
          </a:prstGeom>
          <a:noFill/>
        </p:spPr>
        <p:txBody>
          <a:bodyPr wrap="square" rtlCol="0">
            <a:spAutoFit/>
          </a:bodyPr>
          <a:lstStyle/>
          <a:p>
            <a:pPr defTabSz="914377"/>
            <a:r>
              <a:rPr lang="en-US" sz="2600" dirty="0">
                <a:solidFill>
                  <a:prstClr val="black"/>
                </a:solidFill>
                <a:latin typeface="Calibri" panose="020F0502020204030204"/>
              </a:rPr>
              <a:t>Acts 5:30 (ESV)</a:t>
            </a:r>
          </a:p>
          <a:p>
            <a:pPr defTabSz="914377"/>
            <a:r>
              <a:rPr lang="en-US" sz="2600" dirty="0">
                <a:solidFill>
                  <a:srgbClr val="001320"/>
                </a:solidFill>
                <a:latin typeface="Calibri" panose="020F0502020204030204"/>
              </a:rPr>
              <a:t>The God of our fathers raised Jesus, whom you killed by hanging him on a </a:t>
            </a:r>
            <a:r>
              <a:rPr lang="en-US" sz="2600" b="1" dirty="0">
                <a:solidFill>
                  <a:srgbClr val="001320"/>
                </a:solidFill>
                <a:latin typeface="Calibri" panose="020F0502020204030204"/>
              </a:rPr>
              <a:t>tree</a:t>
            </a:r>
            <a:r>
              <a:rPr lang="en-US" sz="2600" dirty="0">
                <a:solidFill>
                  <a:srgbClr val="001320"/>
                </a:solidFill>
                <a:latin typeface="Calibri" panose="020F0502020204030204"/>
              </a:rPr>
              <a:t>.</a:t>
            </a:r>
          </a:p>
          <a:p>
            <a:pPr defTabSz="914377"/>
            <a:endParaRPr lang="en-US" sz="2600" dirty="0">
              <a:solidFill>
                <a:srgbClr val="001320"/>
              </a:solidFill>
              <a:latin typeface="Calibri" panose="020F0502020204030204"/>
            </a:endParaRPr>
          </a:p>
          <a:p>
            <a:pPr defTabSz="914377"/>
            <a:r>
              <a:rPr lang="en-US" sz="2600" dirty="0">
                <a:solidFill>
                  <a:prstClr val="white"/>
                </a:solidFill>
                <a:latin typeface="Calibri" panose="020F0502020204030204"/>
              </a:rPr>
              <a:t>Acts 10:39 (ESV)</a:t>
            </a:r>
          </a:p>
          <a:p>
            <a:pPr defTabSz="914377"/>
            <a:r>
              <a:rPr lang="en-US" sz="2600" dirty="0">
                <a:solidFill>
                  <a:prstClr val="white"/>
                </a:solidFill>
                <a:latin typeface="Calibri" panose="020F0502020204030204"/>
              </a:rPr>
              <a:t>And we are witnesses of all that he did both in the country of the Jews and in Jerusalem. They put him to death by hanging him on a </a:t>
            </a:r>
            <a:r>
              <a:rPr lang="en-US" sz="2600" b="1" dirty="0">
                <a:solidFill>
                  <a:prstClr val="white"/>
                </a:solidFill>
                <a:latin typeface="Calibri" panose="020F0502020204030204"/>
              </a:rPr>
              <a:t>tree</a:t>
            </a:r>
          </a:p>
          <a:p>
            <a:pPr defTabSz="914377"/>
            <a:endParaRPr lang="en-US" sz="2600" dirty="0">
              <a:solidFill>
                <a:srgbClr val="001320"/>
              </a:solidFill>
              <a:latin typeface="Calibri" panose="020F0502020204030204"/>
            </a:endParaRPr>
          </a:p>
          <a:p>
            <a:pPr defTabSz="914377"/>
            <a:r>
              <a:rPr lang="en-US" sz="2600" dirty="0">
                <a:solidFill>
                  <a:prstClr val="black"/>
                </a:solidFill>
                <a:latin typeface="Calibri" panose="020F0502020204030204"/>
              </a:rPr>
              <a:t>1 Peter 2:24 (ESV)</a:t>
            </a:r>
          </a:p>
          <a:p>
            <a:pPr defTabSz="914377"/>
            <a:r>
              <a:rPr lang="en-US" sz="2600" dirty="0">
                <a:solidFill>
                  <a:srgbClr val="001320"/>
                </a:solidFill>
                <a:latin typeface="Calibri" panose="020F0502020204030204"/>
              </a:rPr>
              <a:t>He himself bore our sins in his body on the </a:t>
            </a:r>
            <a:r>
              <a:rPr lang="en-US" sz="2600" b="1" dirty="0">
                <a:solidFill>
                  <a:srgbClr val="001320"/>
                </a:solidFill>
                <a:latin typeface="Calibri" panose="020F0502020204030204"/>
              </a:rPr>
              <a:t>tree</a:t>
            </a:r>
            <a:r>
              <a:rPr lang="en-US" sz="2600" dirty="0">
                <a:solidFill>
                  <a:srgbClr val="001320"/>
                </a:solidFill>
                <a:latin typeface="Calibri" panose="020F0502020204030204"/>
              </a:rPr>
              <a:t>, that we might die to sin and live to righteousness. By his wounds you have been healed.</a:t>
            </a:r>
          </a:p>
        </p:txBody>
      </p:sp>
      <p:sp>
        <p:nvSpPr>
          <p:cNvPr id="5" name="TextBox 4">
            <a:extLst>
              <a:ext uri="{FF2B5EF4-FFF2-40B4-BE49-F238E27FC236}">
                <a16:creationId xmlns:a16="http://schemas.microsoft.com/office/drawing/2014/main" id="{7F41DC2B-EE97-4CB8-89EC-121DBA953CAF}"/>
              </a:ext>
            </a:extLst>
          </p:cNvPr>
          <p:cNvSpPr txBox="1"/>
          <p:nvPr/>
        </p:nvSpPr>
        <p:spPr>
          <a:xfrm>
            <a:off x="7574280" y="1066801"/>
            <a:ext cx="4251960" cy="5293757"/>
          </a:xfrm>
          <a:prstGeom prst="rect">
            <a:avLst/>
          </a:prstGeom>
          <a:noFill/>
        </p:spPr>
        <p:txBody>
          <a:bodyPr wrap="square" rtlCol="0">
            <a:spAutoFit/>
          </a:bodyPr>
          <a:lstStyle/>
          <a:p>
            <a:pPr defTabSz="914377"/>
            <a:r>
              <a:rPr lang="en-US" sz="2600" dirty="0">
                <a:solidFill>
                  <a:prstClr val="white"/>
                </a:solidFill>
                <a:latin typeface="Calibri" panose="020F0502020204030204"/>
              </a:rPr>
              <a:t>Acts 13:29 (ESV)</a:t>
            </a:r>
          </a:p>
          <a:p>
            <a:pPr defTabSz="914377"/>
            <a:r>
              <a:rPr lang="en-US" sz="2600" dirty="0">
                <a:solidFill>
                  <a:prstClr val="white"/>
                </a:solidFill>
                <a:latin typeface="Calibri" panose="020F0502020204030204"/>
              </a:rPr>
              <a:t>And when they had carried out all that was written of him, they took him down from the </a:t>
            </a:r>
            <a:r>
              <a:rPr lang="en-US" sz="2600" b="1" dirty="0">
                <a:solidFill>
                  <a:prstClr val="white"/>
                </a:solidFill>
                <a:latin typeface="Calibri" panose="020F0502020204030204"/>
              </a:rPr>
              <a:t>tree </a:t>
            </a:r>
            <a:r>
              <a:rPr lang="en-US" sz="2600" dirty="0">
                <a:solidFill>
                  <a:prstClr val="white"/>
                </a:solidFill>
                <a:latin typeface="Calibri" panose="020F0502020204030204"/>
              </a:rPr>
              <a:t>and laid him in a tomb.</a:t>
            </a:r>
          </a:p>
          <a:p>
            <a:pPr defTabSz="914377"/>
            <a:endParaRPr lang="en-US" sz="2600" dirty="0">
              <a:solidFill>
                <a:srgbClr val="001320"/>
              </a:solidFill>
              <a:latin typeface="Calibri" panose="020F0502020204030204"/>
            </a:endParaRPr>
          </a:p>
          <a:p>
            <a:pPr defTabSz="914377"/>
            <a:r>
              <a:rPr lang="en-US" sz="2600" dirty="0">
                <a:solidFill>
                  <a:srgbClr val="001320"/>
                </a:solidFill>
                <a:latin typeface="Calibri" panose="020F0502020204030204"/>
              </a:rPr>
              <a:t>Galatians 2:13 (ESV)</a:t>
            </a:r>
          </a:p>
          <a:p>
            <a:pPr defTabSz="914377"/>
            <a:r>
              <a:rPr lang="en-US" sz="2600" dirty="0">
                <a:solidFill>
                  <a:srgbClr val="001320"/>
                </a:solidFill>
                <a:latin typeface="Calibri" panose="020F0502020204030204"/>
              </a:rPr>
              <a:t>Christ redeemed us from the curse of the law by becoming a curse for us—for it is written, “Cursed is everyone who is hanged on a </a:t>
            </a:r>
            <a:r>
              <a:rPr lang="en-US" sz="2600" b="1" dirty="0">
                <a:solidFill>
                  <a:srgbClr val="001320"/>
                </a:solidFill>
                <a:latin typeface="Calibri" panose="020F0502020204030204"/>
              </a:rPr>
              <a:t>tree</a:t>
            </a:r>
            <a:r>
              <a:rPr lang="en-US" sz="2600" dirty="0">
                <a:solidFill>
                  <a:srgbClr val="001320"/>
                </a:solidFill>
                <a:latin typeface="Calibri" panose="020F0502020204030204"/>
              </a:rPr>
              <a:t>”—</a:t>
            </a:r>
          </a:p>
        </p:txBody>
      </p:sp>
      <p:sp>
        <p:nvSpPr>
          <p:cNvPr id="6" name="TextBox 5">
            <a:extLst>
              <a:ext uri="{FF2B5EF4-FFF2-40B4-BE49-F238E27FC236}">
                <a16:creationId xmlns:a16="http://schemas.microsoft.com/office/drawing/2014/main" id="{315D25F1-62E5-4410-8E70-42078C470F11}"/>
              </a:ext>
            </a:extLst>
          </p:cNvPr>
          <p:cNvSpPr txBox="1"/>
          <p:nvPr/>
        </p:nvSpPr>
        <p:spPr>
          <a:xfrm>
            <a:off x="1996441" y="441960"/>
            <a:ext cx="2621281" cy="523220"/>
          </a:xfrm>
          <a:prstGeom prst="rect">
            <a:avLst/>
          </a:prstGeom>
          <a:noFill/>
        </p:spPr>
        <p:txBody>
          <a:bodyPr wrap="square" rtlCol="0">
            <a:spAutoFit/>
          </a:bodyPr>
          <a:lstStyle/>
          <a:p>
            <a:pPr algn="ctr" defTabSz="914377"/>
            <a:r>
              <a:rPr lang="en-US" sz="2800" b="1" dirty="0">
                <a:solidFill>
                  <a:prstClr val="black"/>
                </a:solidFill>
                <a:latin typeface="Calibri" panose="020F0502020204030204"/>
              </a:rPr>
              <a:t>Peter</a:t>
            </a:r>
          </a:p>
        </p:txBody>
      </p:sp>
      <p:sp>
        <p:nvSpPr>
          <p:cNvPr id="7" name="TextBox 6">
            <a:extLst>
              <a:ext uri="{FF2B5EF4-FFF2-40B4-BE49-F238E27FC236}">
                <a16:creationId xmlns:a16="http://schemas.microsoft.com/office/drawing/2014/main" id="{157F6856-A9C3-48C7-B5FD-66D3A2F67A7B}"/>
              </a:ext>
            </a:extLst>
          </p:cNvPr>
          <p:cNvSpPr txBox="1"/>
          <p:nvPr/>
        </p:nvSpPr>
        <p:spPr>
          <a:xfrm>
            <a:off x="8061961" y="441960"/>
            <a:ext cx="2621281" cy="523220"/>
          </a:xfrm>
          <a:prstGeom prst="rect">
            <a:avLst/>
          </a:prstGeom>
          <a:noFill/>
        </p:spPr>
        <p:txBody>
          <a:bodyPr wrap="square" rtlCol="0">
            <a:spAutoFit/>
          </a:bodyPr>
          <a:lstStyle/>
          <a:p>
            <a:pPr algn="ctr" defTabSz="914377"/>
            <a:r>
              <a:rPr lang="en-US" sz="2800" b="1" dirty="0">
                <a:solidFill>
                  <a:prstClr val="black"/>
                </a:solidFill>
                <a:latin typeface="Calibri" panose="020F0502020204030204"/>
              </a:rPr>
              <a:t>Paul</a:t>
            </a:r>
          </a:p>
        </p:txBody>
      </p:sp>
    </p:spTree>
    <p:extLst>
      <p:ext uri="{BB962C8B-B14F-4D97-AF65-F5344CB8AC3E}">
        <p14:creationId xmlns:p14="http://schemas.microsoft.com/office/powerpoint/2010/main" val="3591440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E1B3B4-332D-4B12-A1F7-85807B00E004}"/>
              </a:ext>
            </a:extLst>
          </p:cNvPr>
          <p:cNvSpPr txBox="1"/>
          <p:nvPr/>
        </p:nvSpPr>
        <p:spPr>
          <a:xfrm>
            <a:off x="182880" y="479198"/>
            <a:ext cx="7208520" cy="3970318"/>
          </a:xfrm>
          <a:prstGeom prst="rect">
            <a:avLst/>
          </a:prstGeom>
          <a:noFill/>
        </p:spPr>
        <p:txBody>
          <a:bodyPr wrap="square">
            <a:spAutoFit/>
          </a:bodyPr>
          <a:lstStyle/>
          <a:p>
            <a:pPr defTabSz="914377"/>
            <a:r>
              <a:rPr lang="en-US" sz="2800" b="1" dirty="0">
                <a:solidFill>
                  <a:srgbClr val="000000"/>
                </a:solidFill>
                <a:latin typeface="system-ui"/>
              </a:rPr>
              <a:t>Deuteronomy 21</a:t>
            </a:r>
            <a:endParaRPr lang="en-US" sz="2800" b="1" baseline="30000" dirty="0">
              <a:solidFill>
                <a:srgbClr val="000000"/>
              </a:solidFill>
              <a:latin typeface="system-ui"/>
            </a:endParaRPr>
          </a:p>
          <a:p>
            <a:pPr defTabSz="914377"/>
            <a:r>
              <a:rPr lang="en-US" sz="2800" b="1" baseline="30000" dirty="0">
                <a:solidFill>
                  <a:srgbClr val="000000"/>
                </a:solidFill>
                <a:latin typeface="system-ui"/>
              </a:rPr>
              <a:t>22 </a:t>
            </a:r>
            <a:r>
              <a:rPr lang="en-US" sz="2800" dirty="0">
                <a:solidFill>
                  <a:srgbClr val="000000"/>
                </a:solidFill>
                <a:latin typeface="system-ui"/>
              </a:rPr>
              <a:t>“Now if a person has committed a sin carrying a sentence of death and he is put to death, and you hang him on a tree, </a:t>
            </a:r>
            <a:r>
              <a:rPr lang="en-US" sz="2800" b="1" baseline="30000" dirty="0">
                <a:solidFill>
                  <a:srgbClr val="000000"/>
                </a:solidFill>
                <a:latin typeface="system-ui"/>
              </a:rPr>
              <a:t>23 </a:t>
            </a:r>
            <a:r>
              <a:rPr lang="en-US" sz="2800" dirty="0">
                <a:solidFill>
                  <a:srgbClr val="000000"/>
                </a:solidFill>
                <a:latin typeface="system-ui"/>
              </a:rPr>
              <a:t>his body is not to be left overnight on the tree, but you shall certainly bury him on the same day (for he who is hanged is cursed of God), so that you do not defile your land which the </a:t>
            </a:r>
            <a:r>
              <a:rPr lang="en-US" sz="2800" cap="small" dirty="0">
                <a:solidFill>
                  <a:srgbClr val="000000"/>
                </a:solidFill>
                <a:latin typeface="system-ui"/>
              </a:rPr>
              <a:t>Lord</a:t>
            </a:r>
            <a:r>
              <a:rPr lang="en-US" sz="2800" dirty="0">
                <a:solidFill>
                  <a:srgbClr val="000000"/>
                </a:solidFill>
                <a:latin typeface="system-ui"/>
              </a:rPr>
              <a:t> your God is giving you as an inheritance.</a:t>
            </a:r>
            <a:endParaRPr lang="en-US" sz="2800" dirty="0">
              <a:solidFill>
                <a:prstClr val="black"/>
              </a:solidFill>
              <a:latin typeface="Calibri" panose="020F0502020204030204"/>
            </a:endParaRPr>
          </a:p>
        </p:txBody>
      </p:sp>
      <p:sp>
        <p:nvSpPr>
          <p:cNvPr id="6" name="TextBox 5">
            <a:extLst>
              <a:ext uri="{FF2B5EF4-FFF2-40B4-BE49-F238E27FC236}">
                <a16:creationId xmlns:a16="http://schemas.microsoft.com/office/drawing/2014/main" id="{65D37EAF-F5E8-49DF-A81B-806876124FC8}"/>
              </a:ext>
            </a:extLst>
          </p:cNvPr>
          <p:cNvSpPr txBox="1"/>
          <p:nvPr/>
        </p:nvSpPr>
        <p:spPr>
          <a:xfrm>
            <a:off x="7589520" y="228600"/>
            <a:ext cx="4511040" cy="8771632"/>
          </a:xfrm>
          <a:prstGeom prst="rect">
            <a:avLst/>
          </a:prstGeom>
          <a:noFill/>
        </p:spPr>
        <p:txBody>
          <a:bodyPr wrap="square" rtlCol="0">
            <a:spAutoFit/>
          </a:bodyPr>
          <a:lstStyle/>
          <a:p>
            <a:pPr defTabSz="914377"/>
            <a:endParaRPr lang="en-US" sz="2400" dirty="0">
              <a:solidFill>
                <a:prstClr val="black"/>
              </a:solidFill>
              <a:latin typeface="Calibri" panose="020F0502020204030204"/>
            </a:endParaRPr>
          </a:p>
          <a:p>
            <a:pPr defTabSz="914377"/>
            <a:r>
              <a:rPr lang="en-US" sz="2400" b="1" dirty="0">
                <a:solidFill>
                  <a:prstClr val="black"/>
                </a:solidFill>
                <a:latin typeface="Calibri" panose="020F0502020204030204"/>
              </a:rPr>
              <a:t>The Baker whose dream Joseph interpreted</a:t>
            </a:r>
          </a:p>
          <a:p>
            <a:pPr defTabSz="914377"/>
            <a:r>
              <a:rPr lang="en-US" sz="2400" dirty="0">
                <a:solidFill>
                  <a:prstClr val="black"/>
                </a:solidFill>
                <a:latin typeface="Calibri" panose="020F0502020204030204"/>
              </a:rPr>
              <a:t>(Gen 40:19)</a:t>
            </a:r>
          </a:p>
          <a:p>
            <a:pPr defTabSz="914377"/>
            <a:endParaRPr lang="en-US" sz="2400" b="1" dirty="0">
              <a:solidFill>
                <a:prstClr val="black"/>
              </a:solidFill>
              <a:latin typeface="Calibri" panose="020F0502020204030204"/>
            </a:endParaRPr>
          </a:p>
          <a:p>
            <a:pPr defTabSz="914377"/>
            <a:r>
              <a:rPr lang="en-US" sz="2400" b="1" dirty="0">
                <a:solidFill>
                  <a:prstClr val="black"/>
                </a:solidFill>
                <a:latin typeface="Calibri" panose="020F0502020204030204"/>
              </a:rPr>
              <a:t>Saul’s body displayed</a:t>
            </a:r>
          </a:p>
          <a:p>
            <a:pPr defTabSz="914377"/>
            <a:r>
              <a:rPr lang="en-US" sz="2400" dirty="0">
                <a:solidFill>
                  <a:prstClr val="black"/>
                </a:solidFill>
                <a:latin typeface="Calibri" panose="020F0502020204030204"/>
              </a:rPr>
              <a:t>(1 Sam 31:12)</a:t>
            </a:r>
          </a:p>
          <a:p>
            <a:pPr defTabSz="914377"/>
            <a:endParaRPr lang="en-US" sz="2400" dirty="0">
              <a:solidFill>
                <a:prstClr val="black"/>
              </a:solidFill>
              <a:latin typeface="Calibri" panose="020F0502020204030204"/>
            </a:endParaRPr>
          </a:p>
          <a:p>
            <a:pPr defTabSz="914377"/>
            <a:r>
              <a:rPr lang="en-US" sz="2400" b="1" dirty="0">
                <a:solidFill>
                  <a:prstClr val="black"/>
                </a:solidFill>
                <a:latin typeface="Calibri" panose="020F0502020204030204"/>
              </a:rPr>
              <a:t>Jeroboam and his house</a:t>
            </a:r>
          </a:p>
          <a:p>
            <a:pPr defTabSz="914377"/>
            <a:r>
              <a:rPr lang="en-US" sz="2400" dirty="0">
                <a:solidFill>
                  <a:prstClr val="black"/>
                </a:solidFill>
                <a:latin typeface="Calibri" panose="020F0502020204030204"/>
              </a:rPr>
              <a:t>(1 Kings 14:11, cf. 16:4, 21:22-24)</a:t>
            </a:r>
          </a:p>
          <a:p>
            <a:pPr defTabSz="914377"/>
            <a:endParaRPr lang="en-US" sz="2400" dirty="0">
              <a:solidFill>
                <a:prstClr val="black"/>
              </a:solidFill>
              <a:latin typeface="Calibri" panose="020F0502020204030204"/>
            </a:endParaRPr>
          </a:p>
          <a:p>
            <a:pPr defTabSz="914377"/>
            <a:r>
              <a:rPr lang="en-US" sz="2400" b="1" dirty="0">
                <a:solidFill>
                  <a:prstClr val="black"/>
                </a:solidFill>
                <a:latin typeface="Calibri" panose="020F0502020204030204"/>
              </a:rPr>
              <a:t>The King of AI</a:t>
            </a:r>
          </a:p>
          <a:p>
            <a:pPr defTabSz="914377"/>
            <a:r>
              <a:rPr lang="en-US" sz="2400" dirty="0">
                <a:solidFill>
                  <a:prstClr val="black"/>
                </a:solidFill>
                <a:latin typeface="Calibri" panose="020F0502020204030204"/>
              </a:rPr>
              <a:t>(Josh 8:29)</a:t>
            </a:r>
          </a:p>
          <a:p>
            <a:pPr defTabSz="914377"/>
            <a:endParaRPr lang="en-US" sz="2400" dirty="0">
              <a:solidFill>
                <a:prstClr val="black"/>
              </a:solidFill>
              <a:latin typeface="Calibri" panose="020F0502020204030204"/>
            </a:endParaRPr>
          </a:p>
          <a:p>
            <a:pPr defTabSz="914377"/>
            <a:r>
              <a:rPr lang="en-US" sz="2400" b="1" dirty="0">
                <a:solidFill>
                  <a:prstClr val="black"/>
                </a:solidFill>
                <a:latin typeface="Calibri" panose="020F0502020204030204"/>
              </a:rPr>
              <a:t>The Five Amorite Kings</a:t>
            </a:r>
          </a:p>
          <a:p>
            <a:pPr defTabSz="914377"/>
            <a:r>
              <a:rPr lang="en-US" sz="2400" dirty="0">
                <a:solidFill>
                  <a:prstClr val="black"/>
                </a:solidFill>
                <a:latin typeface="Calibri" panose="020F0502020204030204"/>
              </a:rPr>
              <a:t>(Josh 10:26)</a:t>
            </a:r>
          </a:p>
          <a:p>
            <a:pPr defTabSz="914377"/>
            <a:endParaRPr lang="en-US" sz="2400" dirty="0">
              <a:solidFill>
                <a:prstClr val="black"/>
              </a:solidFill>
              <a:latin typeface="Calibri" panose="020F0502020204030204"/>
            </a:endParaRPr>
          </a:p>
          <a:p>
            <a:pPr defTabSz="914377"/>
            <a:r>
              <a:rPr lang="en-US" sz="2400" b="1" dirty="0">
                <a:solidFill>
                  <a:prstClr val="black"/>
                </a:solidFill>
                <a:latin typeface="Calibri" panose="020F0502020204030204"/>
              </a:rPr>
              <a:t>Israelite leaders at Baal-</a:t>
            </a:r>
            <a:r>
              <a:rPr lang="en-US" sz="2400" b="1" dirty="0" err="1">
                <a:solidFill>
                  <a:prstClr val="black"/>
                </a:solidFill>
                <a:latin typeface="Calibri" panose="020F0502020204030204"/>
              </a:rPr>
              <a:t>Peor</a:t>
            </a:r>
            <a:endParaRPr lang="en-US" sz="2400" b="1" dirty="0">
              <a:solidFill>
                <a:prstClr val="black"/>
              </a:solidFill>
              <a:latin typeface="Calibri" panose="020F0502020204030204"/>
            </a:endParaRPr>
          </a:p>
          <a:p>
            <a:pPr defTabSz="914377"/>
            <a:r>
              <a:rPr lang="en-US" sz="2400" dirty="0">
                <a:solidFill>
                  <a:prstClr val="black"/>
                </a:solidFill>
                <a:latin typeface="Calibri" panose="020F0502020204030204"/>
              </a:rPr>
              <a:t>(Numbers 25:4)</a:t>
            </a:r>
          </a:p>
          <a:p>
            <a:pPr defTabSz="914377"/>
            <a:endParaRPr lang="en-US" sz="2400" dirty="0">
              <a:solidFill>
                <a:prstClr val="black"/>
              </a:solidFill>
              <a:latin typeface="Calibri" panose="020F0502020204030204"/>
            </a:endParaRPr>
          </a:p>
          <a:p>
            <a:pPr defTabSz="914377"/>
            <a:r>
              <a:rPr lang="en-US" sz="2400" b="1" dirty="0">
                <a:solidFill>
                  <a:prstClr val="black"/>
                </a:solidFill>
                <a:latin typeface="Calibri" panose="020F0502020204030204"/>
              </a:rPr>
              <a:t>Saul’s sons </a:t>
            </a:r>
          </a:p>
          <a:p>
            <a:pPr defTabSz="914377"/>
            <a:r>
              <a:rPr lang="en-US" sz="2400" dirty="0">
                <a:solidFill>
                  <a:prstClr val="black"/>
                </a:solidFill>
                <a:latin typeface="Calibri" panose="020F0502020204030204"/>
              </a:rPr>
              <a:t>(2 Samuel 21:6, 9)</a:t>
            </a:r>
          </a:p>
          <a:p>
            <a:pPr defTabSz="914377"/>
            <a:endParaRPr lang="en-US" dirty="0">
              <a:solidFill>
                <a:prstClr val="black"/>
              </a:solidFill>
              <a:latin typeface="Calibri" panose="020F0502020204030204"/>
            </a:endParaRPr>
          </a:p>
          <a:p>
            <a:pPr defTabSz="914377"/>
            <a:endParaRPr lang="en-US" dirty="0">
              <a:solidFill>
                <a:prstClr val="black"/>
              </a:solidFill>
              <a:latin typeface="Calibri" panose="020F0502020204030204"/>
            </a:endParaRPr>
          </a:p>
        </p:txBody>
      </p:sp>
      <p:sp>
        <p:nvSpPr>
          <p:cNvPr id="3" name="Rectangle: Rounded Corners 2">
            <a:extLst>
              <a:ext uri="{FF2B5EF4-FFF2-40B4-BE49-F238E27FC236}">
                <a16:creationId xmlns:a16="http://schemas.microsoft.com/office/drawing/2014/main" id="{D94DABB1-B439-4912-B310-26DEF5524A19}"/>
              </a:ext>
            </a:extLst>
          </p:cNvPr>
          <p:cNvSpPr/>
          <p:nvPr/>
        </p:nvSpPr>
        <p:spPr>
          <a:xfrm>
            <a:off x="2858038" y="573897"/>
            <a:ext cx="4558145" cy="1678076"/>
          </a:xfrm>
          <a:prstGeom prst="roundRect">
            <a:avLst/>
          </a:prstGeom>
          <a:solidFill>
            <a:schemeClr val="tx1"/>
          </a:solidFill>
          <a:ln w="12700" cmpd="sng">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US" sz="2600" dirty="0">
                <a:solidFill>
                  <a:prstClr val="white"/>
                </a:solidFill>
                <a:latin typeface="system-ui"/>
              </a:rPr>
              <a:t>Pharaoh…will hang you on a wooden post, and the birds will eat your flesh off you.”</a:t>
            </a:r>
            <a:endParaRPr lang="en-US" sz="2600" dirty="0">
              <a:solidFill>
                <a:prstClr val="white"/>
              </a:solidFill>
              <a:latin typeface="Calibri" panose="020F0502020204030204"/>
            </a:endParaRPr>
          </a:p>
        </p:txBody>
      </p:sp>
      <p:sp>
        <p:nvSpPr>
          <p:cNvPr id="8" name="Rectangle: Rounded Corners 7">
            <a:extLst>
              <a:ext uri="{FF2B5EF4-FFF2-40B4-BE49-F238E27FC236}">
                <a16:creationId xmlns:a16="http://schemas.microsoft.com/office/drawing/2014/main" id="{04536405-E59D-4ED2-9418-9E2735C668EC}"/>
              </a:ext>
            </a:extLst>
          </p:cNvPr>
          <p:cNvSpPr/>
          <p:nvPr/>
        </p:nvSpPr>
        <p:spPr>
          <a:xfrm>
            <a:off x="3673465" y="1879936"/>
            <a:ext cx="3767063" cy="1041955"/>
          </a:xfrm>
          <a:prstGeom prst="roundRect">
            <a:avLst/>
          </a:prstGeom>
          <a:solidFill>
            <a:schemeClr val="tx1"/>
          </a:solidFill>
          <a:ln w="12700" cmpd="sng">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US" sz="2600" dirty="0">
                <a:solidFill>
                  <a:prstClr val="white"/>
                </a:solidFill>
                <a:latin typeface="Calibri" panose="020F0502020204030204"/>
              </a:rPr>
              <a:t>they nailed his body to the wall of Beth-</a:t>
            </a:r>
            <a:r>
              <a:rPr lang="en-US" sz="2600" dirty="0" err="1">
                <a:solidFill>
                  <a:prstClr val="white"/>
                </a:solidFill>
                <a:latin typeface="Calibri" panose="020F0502020204030204"/>
              </a:rPr>
              <a:t>shan</a:t>
            </a:r>
            <a:r>
              <a:rPr lang="en-US" sz="2600" dirty="0">
                <a:solidFill>
                  <a:prstClr val="white"/>
                </a:solidFill>
                <a:latin typeface="Calibri" panose="020F0502020204030204"/>
              </a:rPr>
              <a:t>.</a:t>
            </a:r>
          </a:p>
        </p:txBody>
      </p:sp>
      <p:sp>
        <p:nvSpPr>
          <p:cNvPr id="9" name="Rectangle: Rounded Corners 8">
            <a:extLst>
              <a:ext uri="{FF2B5EF4-FFF2-40B4-BE49-F238E27FC236}">
                <a16:creationId xmlns:a16="http://schemas.microsoft.com/office/drawing/2014/main" id="{E33E56BF-8B79-4449-8740-1E1851DCFD71}"/>
              </a:ext>
            </a:extLst>
          </p:cNvPr>
          <p:cNvSpPr/>
          <p:nvPr/>
        </p:nvSpPr>
        <p:spPr>
          <a:xfrm>
            <a:off x="1358475" y="3054350"/>
            <a:ext cx="6066892" cy="1678076"/>
          </a:xfrm>
          <a:prstGeom prst="roundRect">
            <a:avLst/>
          </a:prstGeom>
          <a:solidFill>
            <a:schemeClr val="tx1"/>
          </a:solidFill>
          <a:ln w="12700" cmpd="sng">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US" sz="2600" dirty="0">
                <a:solidFill>
                  <a:prstClr val="white"/>
                </a:solidFill>
                <a:latin typeface="Calibri" panose="020F0502020204030204"/>
              </a:rPr>
              <a:t>Anyone belonging to Jeroboam who dies in the city, the dogs will eat. And anyone who dies in the field, the birds of the sky will eat; for the </a:t>
            </a:r>
            <a:r>
              <a:rPr lang="en-US" sz="2600" cap="small" dirty="0">
                <a:solidFill>
                  <a:prstClr val="white"/>
                </a:solidFill>
                <a:latin typeface="Calibri" panose="020F0502020204030204"/>
              </a:rPr>
              <a:t>Lord</a:t>
            </a:r>
            <a:r>
              <a:rPr lang="en-US" sz="2600" dirty="0">
                <a:solidFill>
                  <a:prstClr val="white"/>
                </a:solidFill>
                <a:latin typeface="Calibri" panose="020F0502020204030204"/>
              </a:rPr>
              <a:t> has spoken it.”’</a:t>
            </a:r>
          </a:p>
        </p:txBody>
      </p:sp>
      <p:sp>
        <p:nvSpPr>
          <p:cNvPr id="10" name="Rectangle: Rounded Corners 9">
            <a:extLst>
              <a:ext uri="{FF2B5EF4-FFF2-40B4-BE49-F238E27FC236}">
                <a16:creationId xmlns:a16="http://schemas.microsoft.com/office/drawing/2014/main" id="{8EDB4683-6886-4742-831B-8E19878C5078}"/>
              </a:ext>
            </a:extLst>
          </p:cNvPr>
          <p:cNvSpPr/>
          <p:nvPr/>
        </p:nvSpPr>
        <p:spPr>
          <a:xfrm>
            <a:off x="3825859" y="4588530"/>
            <a:ext cx="3767063" cy="947231"/>
          </a:xfrm>
          <a:prstGeom prst="roundRect">
            <a:avLst/>
          </a:prstGeom>
          <a:solidFill>
            <a:schemeClr val="tx1"/>
          </a:solidFill>
          <a:ln w="12700" cmpd="sng">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US" sz="2600" dirty="0">
                <a:solidFill>
                  <a:prstClr val="white"/>
                </a:solidFill>
                <a:latin typeface="Calibri" panose="020F0502020204030204"/>
              </a:rPr>
              <a:t> he hanged the king of Ai on a tree until evening</a:t>
            </a:r>
          </a:p>
        </p:txBody>
      </p:sp>
      <p:sp>
        <p:nvSpPr>
          <p:cNvPr id="11" name="Rectangle: Rounded Corners 10">
            <a:extLst>
              <a:ext uri="{FF2B5EF4-FFF2-40B4-BE49-F238E27FC236}">
                <a16:creationId xmlns:a16="http://schemas.microsoft.com/office/drawing/2014/main" id="{C8BC5916-2585-474C-9A00-3BA902DA7C6E}"/>
              </a:ext>
            </a:extLst>
          </p:cNvPr>
          <p:cNvSpPr/>
          <p:nvPr/>
        </p:nvSpPr>
        <p:spPr>
          <a:xfrm>
            <a:off x="2531851" y="4847946"/>
            <a:ext cx="5013960" cy="1678076"/>
          </a:xfrm>
          <a:prstGeom prst="roundRect">
            <a:avLst/>
          </a:prstGeom>
          <a:solidFill>
            <a:schemeClr val="tx1"/>
          </a:solidFill>
          <a:ln w="12700" cmpd="sng">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US" sz="2600" dirty="0">
                <a:solidFill>
                  <a:prstClr val="white"/>
                </a:solidFill>
                <a:latin typeface="Calibri" panose="020F0502020204030204"/>
              </a:rPr>
              <a:t> Joshua struck them and put them to death, and he hanged them on five trees; and they were hung on the trees until evening.</a:t>
            </a:r>
          </a:p>
        </p:txBody>
      </p:sp>
      <p:sp>
        <p:nvSpPr>
          <p:cNvPr id="12" name="Rectangle: Rounded Corners 11">
            <a:extLst>
              <a:ext uri="{FF2B5EF4-FFF2-40B4-BE49-F238E27FC236}">
                <a16:creationId xmlns:a16="http://schemas.microsoft.com/office/drawing/2014/main" id="{DE676129-DC0F-4BD9-88A0-9AA11BA564DC}"/>
              </a:ext>
            </a:extLst>
          </p:cNvPr>
          <p:cNvSpPr/>
          <p:nvPr/>
        </p:nvSpPr>
        <p:spPr>
          <a:xfrm>
            <a:off x="3505200" y="4340322"/>
            <a:ext cx="4040611" cy="1260764"/>
          </a:xfrm>
          <a:prstGeom prst="roundRect">
            <a:avLst/>
          </a:prstGeom>
          <a:solidFill>
            <a:schemeClr val="tx1"/>
          </a:solidFill>
          <a:ln w="12700" cmpd="sng">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US" sz="2600" dirty="0">
                <a:solidFill>
                  <a:prstClr val="white"/>
                </a:solidFill>
                <a:latin typeface="Calibri" panose="020F0502020204030204"/>
              </a:rPr>
              <a:t>Take all the chiefs of the people and hang them in the sun before the </a:t>
            </a:r>
            <a:r>
              <a:rPr lang="en-US" sz="2600" cap="small" dirty="0">
                <a:solidFill>
                  <a:prstClr val="white"/>
                </a:solidFill>
                <a:latin typeface="Calibri" panose="020F0502020204030204"/>
              </a:rPr>
              <a:t>Lord</a:t>
            </a:r>
            <a:endParaRPr lang="en-US" sz="2600" dirty="0">
              <a:solidFill>
                <a:prstClr val="white"/>
              </a:solidFill>
              <a:latin typeface="Calibri" panose="020F0502020204030204"/>
            </a:endParaRPr>
          </a:p>
        </p:txBody>
      </p:sp>
      <p:sp>
        <p:nvSpPr>
          <p:cNvPr id="14" name="Rectangle: Rounded Corners 13">
            <a:extLst>
              <a:ext uri="{FF2B5EF4-FFF2-40B4-BE49-F238E27FC236}">
                <a16:creationId xmlns:a16="http://schemas.microsoft.com/office/drawing/2014/main" id="{C31262C1-ABD8-48F8-AC71-E410932662D3}"/>
              </a:ext>
            </a:extLst>
          </p:cNvPr>
          <p:cNvSpPr/>
          <p:nvPr/>
        </p:nvSpPr>
        <p:spPr>
          <a:xfrm>
            <a:off x="3535680" y="5483322"/>
            <a:ext cx="4040611" cy="1260764"/>
          </a:xfrm>
          <a:prstGeom prst="roundRect">
            <a:avLst/>
          </a:prstGeom>
          <a:solidFill>
            <a:schemeClr val="tx1"/>
          </a:solidFill>
          <a:ln w="12700" cmpd="sng">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US" sz="2600" b="1" baseline="30000" dirty="0">
                <a:solidFill>
                  <a:prstClr val="white"/>
                </a:solidFill>
                <a:latin typeface="Calibri" panose="020F0502020204030204"/>
              </a:rPr>
              <a:t> </a:t>
            </a:r>
            <a:r>
              <a:rPr lang="en-US" sz="2600" dirty="0">
                <a:solidFill>
                  <a:prstClr val="white"/>
                </a:solidFill>
                <a:latin typeface="Calibri" panose="020F0502020204030204"/>
              </a:rPr>
              <a:t>let seven of his sons be given to us, so that we may hang them before the </a:t>
            </a:r>
            <a:r>
              <a:rPr lang="en-US" sz="2600" cap="small" dirty="0">
                <a:solidFill>
                  <a:prstClr val="white"/>
                </a:solidFill>
                <a:latin typeface="Calibri" panose="020F0502020204030204"/>
              </a:rPr>
              <a:t>Lord</a:t>
            </a:r>
            <a:endParaRPr lang="en-US" sz="2600" dirty="0">
              <a:solidFill>
                <a:prstClr val="white"/>
              </a:solidFill>
              <a:latin typeface="Calibri" panose="020F0502020204030204"/>
            </a:endParaRPr>
          </a:p>
        </p:txBody>
      </p:sp>
    </p:spTree>
    <p:extLst>
      <p:ext uri="{BB962C8B-B14F-4D97-AF65-F5344CB8AC3E}">
        <p14:creationId xmlns:p14="http://schemas.microsoft.com/office/powerpoint/2010/main" val="290680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64" presetClass="path" presetSubtype="0" fill="hold" grpId="0" nodeType="clickEffect">
                                  <p:stCondLst>
                                    <p:cond delay="0"/>
                                  </p:stCondLst>
                                  <p:childTnLst>
                                    <p:animMotion origin="layout" path="M -3.75E-6 2.22222E-6 L -3.75E-6 -0.25 " pathEditMode="relative" rAng="0" ptsTypes="AA">
                                      <p:cBhvr>
                                        <p:cTn id="56" dur="500" fill="hold"/>
                                        <p:tgtEl>
                                          <p:spTgt spid="6">
                                            <p:txEl>
                                              <p:pRg st="1" end="1"/>
                                            </p:txEl>
                                          </p:spTgt>
                                        </p:tgtEl>
                                        <p:attrNameLst>
                                          <p:attrName>ppt_x</p:attrName>
                                          <p:attrName>ppt_y</p:attrName>
                                        </p:attrNameLst>
                                      </p:cBhvr>
                                      <p:rCtr x="0" y="-12500"/>
                                    </p:animMotion>
                                  </p:childTnLst>
                                </p:cTn>
                              </p:par>
                              <p:par>
                                <p:cTn id="57" presetID="64" presetClass="path" presetSubtype="0" fill="hold" grpId="0" nodeType="withEffect">
                                  <p:stCondLst>
                                    <p:cond delay="0"/>
                                  </p:stCondLst>
                                  <p:childTnLst>
                                    <p:animMotion origin="layout" path="M 2.08333E-6 -3.7037E-7 L 2.08333E-6 -0.25 " pathEditMode="relative" rAng="0" ptsTypes="AA">
                                      <p:cBhvr>
                                        <p:cTn id="58" dur="500" fill="hold"/>
                                        <p:tgtEl>
                                          <p:spTgt spid="6">
                                            <p:txEl>
                                              <p:pRg st="2" end="2"/>
                                            </p:txEl>
                                          </p:spTgt>
                                        </p:tgtEl>
                                        <p:attrNameLst>
                                          <p:attrName>ppt_x</p:attrName>
                                          <p:attrName>ppt_y</p:attrName>
                                        </p:attrNameLst>
                                      </p:cBhvr>
                                      <p:rCtr x="0" y="-12500"/>
                                    </p:animMotion>
                                  </p:childTnLst>
                                </p:cTn>
                              </p:par>
                              <p:par>
                                <p:cTn id="59" presetID="64" presetClass="path" presetSubtype="0" fill="hold" grpId="0" nodeType="withEffect">
                                  <p:stCondLst>
                                    <p:cond delay="0"/>
                                  </p:stCondLst>
                                  <p:childTnLst>
                                    <p:animMotion origin="layout" path="M 8.33333E-7 -3.33333E-6 L 8.33333E-7 -0.25 " pathEditMode="relative" rAng="0" ptsTypes="AA">
                                      <p:cBhvr>
                                        <p:cTn id="60" dur="500" fill="hold"/>
                                        <p:tgtEl>
                                          <p:spTgt spid="6">
                                            <p:txEl>
                                              <p:pRg st="4" end="4"/>
                                            </p:txEl>
                                          </p:spTgt>
                                        </p:tgtEl>
                                        <p:attrNameLst>
                                          <p:attrName>ppt_x</p:attrName>
                                          <p:attrName>ppt_y</p:attrName>
                                        </p:attrNameLst>
                                      </p:cBhvr>
                                      <p:rCtr x="0" y="-12500"/>
                                    </p:animMotion>
                                  </p:childTnLst>
                                </p:cTn>
                              </p:par>
                              <p:par>
                                <p:cTn id="61" presetID="64" presetClass="path" presetSubtype="0" fill="hold" grpId="0" nodeType="withEffect">
                                  <p:stCondLst>
                                    <p:cond delay="0"/>
                                  </p:stCondLst>
                                  <p:childTnLst>
                                    <p:animMotion origin="layout" path="M -4.16667E-6 -4.07407E-6 L -4.16667E-6 -0.25 " pathEditMode="relative" rAng="0" ptsTypes="AA">
                                      <p:cBhvr>
                                        <p:cTn id="62" dur="500" fill="hold"/>
                                        <p:tgtEl>
                                          <p:spTgt spid="6">
                                            <p:txEl>
                                              <p:pRg st="5" end="5"/>
                                            </p:txEl>
                                          </p:spTgt>
                                        </p:tgtEl>
                                        <p:attrNameLst>
                                          <p:attrName>ppt_x</p:attrName>
                                          <p:attrName>ppt_y</p:attrName>
                                        </p:attrNameLst>
                                      </p:cBhvr>
                                      <p:rCtr x="0" y="-12500"/>
                                    </p:animMotion>
                                  </p:childTnLst>
                                </p:cTn>
                              </p:par>
                              <p:par>
                                <p:cTn id="63" presetID="64" presetClass="path" presetSubtype="0" fill="hold" grpId="0" nodeType="withEffect">
                                  <p:stCondLst>
                                    <p:cond delay="0"/>
                                  </p:stCondLst>
                                  <p:childTnLst>
                                    <p:animMotion origin="layout" path="M -3.125E-6 2.96296E-6 L -3.125E-6 -0.25 " pathEditMode="relative" rAng="0" ptsTypes="AA">
                                      <p:cBhvr>
                                        <p:cTn id="64" dur="500" fill="hold"/>
                                        <p:tgtEl>
                                          <p:spTgt spid="6">
                                            <p:txEl>
                                              <p:pRg st="7" end="7"/>
                                            </p:txEl>
                                          </p:spTgt>
                                        </p:tgtEl>
                                        <p:attrNameLst>
                                          <p:attrName>ppt_x</p:attrName>
                                          <p:attrName>ppt_y</p:attrName>
                                        </p:attrNameLst>
                                      </p:cBhvr>
                                      <p:rCtr x="0" y="-12500"/>
                                    </p:animMotion>
                                  </p:childTnLst>
                                </p:cTn>
                              </p:par>
                              <p:par>
                                <p:cTn id="65" presetID="64" presetClass="path" presetSubtype="0" fill="hold" grpId="0" nodeType="withEffect">
                                  <p:stCondLst>
                                    <p:cond delay="0"/>
                                  </p:stCondLst>
                                  <p:childTnLst>
                                    <p:animMotion origin="layout" path="M -1.45833E-6 2.22222E-6 L -1.45833E-6 -0.25 " pathEditMode="relative" rAng="0" ptsTypes="AA">
                                      <p:cBhvr>
                                        <p:cTn id="66" dur="500" fill="hold"/>
                                        <p:tgtEl>
                                          <p:spTgt spid="6">
                                            <p:txEl>
                                              <p:pRg st="8" end="8"/>
                                            </p:txEl>
                                          </p:spTgt>
                                        </p:tgtEl>
                                        <p:attrNameLst>
                                          <p:attrName>ppt_x</p:attrName>
                                          <p:attrName>ppt_y</p:attrName>
                                        </p:attrNameLst>
                                      </p:cBhvr>
                                      <p:rCtr x="0" y="-12500"/>
                                    </p:animMotion>
                                  </p:childTnLst>
                                </p:cTn>
                              </p:par>
                              <p:par>
                                <p:cTn id="67" presetID="64" presetClass="path" presetSubtype="0" fill="hold" grpId="0" nodeType="withEffect">
                                  <p:stCondLst>
                                    <p:cond delay="0"/>
                                  </p:stCondLst>
                                  <p:childTnLst>
                                    <p:animMotion origin="layout" path="M 2.70833E-6 -7.40741E-7 L 2.70833E-6 -0.25 " pathEditMode="relative" rAng="0" ptsTypes="AA">
                                      <p:cBhvr>
                                        <p:cTn id="68" dur="500" fill="hold"/>
                                        <p:tgtEl>
                                          <p:spTgt spid="6">
                                            <p:txEl>
                                              <p:pRg st="10" end="10"/>
                                            </p:txEl>
                                          </p:spTgt>
                                        </p:tgtEl>
                                        <p:attrNameLst>
                                          <p:attrName>ppt_x</p:attrName>
                                          <p:attrName>ppt_y</p:attrName>
                                        </p:attrNameLst>
                                      </p:cBhvr>
                                      <p:rCtr x="0" y="-12500"/>
                                    </p:animMotion>
                                  </p:childTnLst>
                                </p:cTn>
                              </p:par>
                              <p:par>
                                <p:cTn id="69" presetID="64" presetClass="path" presetSubtype="0" fill="hold" grpId="0" nodeType="withEffect">
                                  <p:stCondLst>
                                    <p:cond delay="0"/>
                                  </p:stCondLst>
                                  <p:childTnLst>
                                    <p:animMotion origin="layout" path="M 1.11022E-16 -2.96296E-6 L 1.11022E-16 -0.25 " pathEditMode="relative" rAng="0" ptsTypes="AA">
                                      <p:cBhvr>
                                        <p:cTn id="70" dur="500" fill="hold"/>
                                        <p:tgtEl>
                                          <p:spTgt spid="6">
                                            <p:txEl>
                                              <p:pRg st="11" end="11"/>
                                            </p:txEl>
                                          </p:spTgt>
                                        </p:tgtEl>
                                        <p:attrNameLst>
                                          <p:attrName>ppt_x</p:attrName>
                                          <p:attrName>ppt_y</p:attrName>
                                        </p:attrNameLst>
                                      </p:cBhvr>
                                      <p:rCtr x="0" y="-12500"/>
                                    </p:animMotion>
                                  </p:childTnLst>
                                </p:cTn>
                              </p:par>
                              <p:par>
                                <p:cTn id="71" presetID="64" presetClass="path" presetSubtype="0" fill="hold" grpId="0" nodeType="withEffect">
                                  <p:stCondLst>
                                    <p:cond delay="0"/>
                                  </p:stCondLst>
                                  <p:childTnLst>
                                    <p:animMotion origin="layout" path="M -2.08333E-6 -4.44444E-6 L -2.08333E-6 -0.25 " pathEditMode="relative" rAng="0" ptsTypes="AA">
                                      <p:cBhvr>
                                        <p:cTn id="72" dur="500" fill="hold"/>
                                        <p:tgtEl>
                                          <p:spTgt spid="6">
                                            <p:txEl>
                                              <p:pRg st="13" end="13"/>
                                            </p:txEl>
                                          </p:spTgt>
                                        </p:tgtEl>
                                        <p:attrNameLst>
                                          <p:attrName>ppt_x</p:attrName>
                                          <p:attrName>ppt_y</p:attrName>
                                        </p:attrNameLst>
                                      </p:cBhvr>
                                      <p:rCtr x="0" y="-12500"/>
                                    </p:animMotion>
                                  </p:childTnLst>
                                </p:cTn>
                              </p:par>
                              <p:par>
                                <p:cTn id="73" presetID="64" presetClass="path" presetSubtype="0" fill="hold" grpId="0" nodeType="withEffect">
                                  <p:stCondLst>
                                    <p:cond delay="0"/>
                                  </p:stCondLst>
                                  <p:childTnLst>
                                    <p:animMotion origin="layout" path="M 2.22045E-16 3.33333E-6 L 2.22045E-16 -0.25 " pathEditMode="relative" rAng="0" ptsTypes="AA">
                                      <p:cBhvr>
                                        <p:cTn id="74" dur="500" fill="hold"/>
                                        <p:tgtEl>
                                          <p:spTgt spid="6">
                                            <p:txEl>
                                              <p:pRg st="14" end="14"/>
                                            </p:txEl>
                                          </p:spTgt>
                                        </p:tgtEl>
                                        <p:attrNameLst>
                                          <p:attrName>ppt_x</p:attrName>
                                          <p:attrName>ppt_y</p:attrName>
                                        </p:attrNameLst>
                                      </p:cBhvr>
                                      <p:rCtr x="0" y="-12500"/>
                                    </p:animMotion>
                                  </p:childTnLst>
                                </p:cTn>
                              </p:par>
                              <p:par>
                                <p:cTn id="75" presetID="1" presetClass="entr" presetSubtype="0" fill="hold" nodeType="withEffect">
                                  <p:stCondLst>
                                    <p:cond delay="0"/>
                                  </p:stCondLst>
                                  <p:childTnLst>
                                    <p:set>
                                      <p:cBhvr>
                                        <p:cTn id="76" dur="1" fill="hold">
                                          <p:stCondLst>
                                            <p:cond delay="0"/>
                                          </p:stCondLst>
                                        </p:cTn>
                                        <p:tgtEl>
                                          <p:spTgt spid="6">
                                            <p:txEl>
                                              <p:pRg st="16" end="16"/>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
                                            <p:txEl>
                                              <p:pRg st="17" end="17"/>
                                            </p:txEl>
                                          </p:spTgt>
                                        </p:tgtEl>
                                        <p:attrNameLst>
                                          <p:attrName>style.visibility</p:attrName>
                                        </p:attrNameLst>
                                      </p:cBhvr>
                                      <p:to>
                                        <p:strVal val="visible"/>
                                      </p:to>
                                    </p:set>
                                  </p:childTnLst>
                                </p:cTn>
                              </p:par>
                              <p:par>
                                <p:cTn id="79" presetID="64" presetClass="path" presetSubtype="0" fill="hold" grpId="0" nodeType="withEffect">
                                  <p:stCondLst>
                                    <p:cond delay="0"/>
                                  </p:stCondLst>
                                  <p:childTnLst>
                                    <p:animMotion origin="layout" path="M -2.08333E-7 3.7037E-7 L -2.08333E-7 -0.25 " pathEditMode="relative" rAng="0" ptsTypes="AA">
                                      <p:cBhvr>
                                        <p:cTn id="80" dur="500" fill="hold"/>
                                        <p:tgtEl>
                                          <p:spTgt spid="6">
                                            <p:txEl>
                                              <p:pRg st="16" end="16"/>
                                            </p:txEl>
                                          </p:spTgt>
                                        </p:tgtEl>
                                        <p:attrNameLst>
                                          <p:attrName>ppt_x</p:attrName>
                                          <p:attrName>ppt_y</p:attrName>
                                        </p:attrNameLst>
                                      </p:cBhvr>
                                      <p:rCtr x="0" y="-12500"/>
                                    </p:animMotion>
                                  </p:childTnLst>
                                </p:cTn>
                              </p:par>
                              <p:par>
                                <p:cTn id="81" presetID="64" presetClass="path" presetSubtype="0" fill="hold" grpId="0" nodeType="withEffect">
                                  <p:stCondLst>
                                    <p:cond delay="0"/>
                                  </p:stCondLst>
                                  <p:childTnLst>
                                    <p:animMotion origin="layout" path="M 1.04167E-6 -3.7037E-7 L 1.04167E-6 -0.25 " pathEditMode="relative" rAng="0" ptsTypes="AA">
                                      <p:cBhvr>
                                        <p:cTn id="82" dur="500" fill="hold"/>
                                        <p:tgtEl>
                                          <p:spTgt spid="6">
                                            <p:txEl>
                                              <p:pRg st="17" end="17"/>
                                            </p:txEl>
                                          </p:spTgt>
                                        </p:tgtEl>
                                        <p:attrNameLst>
                                          <p:attrName>ppt_x</p:attrName>
                                          <p:attrName>ppt_y</p:attrName>
                                        </p:attrNameLst>
                                      </p:cBhvr>
                                      <p:rCtr x="0" y="-12500"/>
                                    </p:animMotion>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19" end="19"/>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
                                            <p:txEl>
                                              <p:pRg st="20" end="20"/>
                                            </p:txEl>
                                          </p:spTgt>
                                        </p:tgtEl>
                                        <p:attrNameLst>
                                          <p:attrName>style.visibility</p:attrName>
                                        </p:attrNameLst>
                                      </p:cBhvr>
                                      <p:to>
                                        <p:strVal val="visible"/>
                                      </p:to>
                                    </p:set>
                                  </p:childTnLst>
                                </p:cTn>
                              </p:par>
                              <p:par>
                                <p:cTn id="93" presetID="64" presetClass="path" presetSubtype="0" fill="hold" grpId="0" nodeType="withEffect">
                                  <p:stCondLst>
                                    <p:cond delay="0"/>
                                  </p:stCondLst>
                                  <p:childTnLst>
                                    <p:animMotion origin="layout" path="M 3.95833E-6 -3.33333E-6 L 3.95833E-6 -0.25 " pathEditMode="relative" rAng="0" ptsTypes="AA">
                                      <p:cBhvr>
                                        <p:cTn id="94" dur="500" fill="hold"/>
                                        <p:tgtEl>
                                          <p:spTgt spid="6">
                                            <p:txEl>
                                              <p:pRg st="19" end="19"/>
                                            </p:txEl>
                                          </p:spTgt>
                                        </p:tgtEl>
                                        <p:attrNameLst>
                                          <p:attrName>ppt_x</p:attrName>
                                          <p:attrName>ppt_y</p:attrName>
                                        </p:attrNameLst>
                                      </p:cBhvr>
                                      <p:rCtr x="0" y="-12500"/>
                                    </p:animMotion>
                                  </p:childTnLst>
                                </p:cTn>
                              </p:par>
                              <p:par>
                                <p:cTn id="95" presetID="64" presetClass="path" presetSubtype="0" fill="hold" grpId="0" nodeType="withEffect">
                                  <p:stCondLst>
                                    <p:cond delay="0"/>
                                  </p:stCondLst>
                                  <p:childTnLst>
                                    <p:animMotion origin="layout" path="M 1.25E-6 -4.07407E-6 L 1.25E-6 -0.25 " pathEditMode="relative" rAng="0" ptsTypes="AA">
                                      <p:cBhvr>
                                        <p:cTn id="96" dur="500" fill="hold"/>
                                        <p:tgtEl>
                                          <p:spTgt spid="6">
                                            <p:txEl>
                                              <p:pRg st="20" end="20"/>
                                            </p:txEl>
                                          </p:spTgt>
                                        </p:tgtEl>
                                        <p:attrNameLst>
                                          <p:attrName>ppt_x</p:attrName>
                                          <p:attrName>ppt_y</p:attrName>
                                        </p:attrNameLst>
                                      </p:cBhvr>
                                      <p:rCtr x="0" y="-12500"/>
                                    </p:animMotion>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P spid="3" grpId="0" animBg="1"/>
      <p:bldP spid="8" grpId="0" animBg="1"/>
      <p:bldP spid="9" grpId="0" animBg="1"/>
      <p:bldP spid="10" grpId="0" animBg="1"/>
      <p:bldP spid="11" grpId="0" animBg="1"/>
      <p:bldP spid="12"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2A3D09-FBC2-4431-ABB3-0983F9EF2562}"/>
              </a:ext>
            </a:extLst>
          </p:cNvPr>
          <p:cNvSpPr txBox="1"/>
          <p:nvPr/>
        </p:nvSpPr>
        <p:spPr>
          <a:xfrm>
            <a:off x="548640" y="198120"/>
            <a:ext cx="2296160" cy="584775"/>
          </a:xfrm>
          <a:prstGeom prst="rect">
            <a:avLst/>
          </a:prstGeom>
          <a:noFill/>
        </p:spPr>
        <p:txBody>
          <a:bodyPr wrap="square" rtlCol="0">
            <a:spAutoFit/>
          </a:bodyPr>
          <a:lstStyle/>
          <a:p>
            <a:pPr defTabSz="914377"/>
            <a:r>
              <a:rPr lang="en-US" sz="3200" b="1" dirty="0">
                <a:solidFill>
                  <a:prstClr val="black"/>
                </a:solidFill>
                <a:latin typeface="Calibri" panose="020F0502020204030204"/>
              </a:rPr>
              <a:t>Galatians 2</a:t>
            </a:r>
          </a:p>
        </p:txBody>
      </p:sp>
    </p:spTree>
    <p:extLst>
      <p:ext uri="{BB962C8B-B14F-4D97-AF65-F5344CB8AC3E}">
        <p14:creationId xmlns:p14="http://schemas.microsoft.com/office/powerpoint/2010/main" val="410959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139E14-4B0D-4A2D-83A1-8AD9513D121C}"/>
              </a:ext>
            </a:extLst>
          </p:cNvPr>
          <p:cNvSpPr txBox="1"/>
          <p:nvPr/>
        </p:nvSpPr>
        <p:spPr>
          <a:xfrm>
            <a:off x="1388531" y="711197"/>
            <a:ext cx="8940800" cy="5262979"/>
          </a:xfrm>
          <a:prstGeom prst="rect">
            <a:avLst/>
          </a:prstGeom>
          <a:noFill/>
        </p:spPr>
        <p:txBody>
          <a:bodyPr wrap="square">
            <a:spAutoFit/>
          </a:bodyPr>
          <a:lstStyle/>
          <a:p>
            <a:pPr marL="914377" lvl="2" defTabSz="914377"/>
            <a:r>
              <a:rPr lang="en-US" sz="2400" b="1" baseline="30000" dirty="0">
                <a:solidFill>
                  <a:srgbClr val="000000"/>
                </a:solidFill>
                <a:latin typeface="system-ui"/>
              </a:rPr>
              <a:t>10 </a:t>
            </a:r>
            <a:r>
              <a:rPr lang="en-US" sz="2400" dirty="0">
                <a:solidFill>
                  <a:srgbClr val="000000"/>
                </a:solidFill>
                <a:latin typeface="system-ui"/>
              </a:rPr>
              <a:t>For all who are of works of the Law are under a curse; for it is written: </a:t>
            </a:r>
          </a:p>
          <a:p>
            <a:pPr defTabSz="914377"/>
            <a:r>
              <a:rPr lang="en-US" sz="2400"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does not abide by all the things written in the book of the Law, to do them</a:t>
            </a:r>
            <a:r>
              <a:rPr lang="en-US" sz="2400" dirty="0">
                <a:solidFill>
                  <a:srgbClr val="000000"/>
                </a:solidFill>
                <a:latin typeface="system-ui"/>
              </a:rPr>
              <a:t>.”</a:t>
            </a:r>
          </a:p>
          <a:p>
            <a:pPr marL="914377" lvl="2" defTabSz="914377"/>
            <a:r>
              <a:rPr lang="en-US" sz="2400" b="1" baseline="30000" dirty="0">
                <a:solidFill>
                  <a:srgbClr val="000000"/>
                </a:solidFill>
                <a:latin typeface="system-ui"/>
              </a:rPr>
              <a:t>11 </a:t>
            </a:r>
            <a:r>
              <a:rPr lang="en-US" sz="2400" dirty="0">
                <a:solidFill>
                  <a:srgbClr val="000000"/>
                </a:solidFill>
                <a:latin typeface="system-ui"/>
              </a:rPr>
              <a:t>Now, that no one is justified by the Law before God is evident; for, “</a:t>
            </a:r>
            <a:r>
              <a:rPr lang="en-US" sz="2400" cap="small" dirty="0">
                <a:solidFill>
                  <a:srgbClr val="000000"/>
                </a:solidFill>
                <a:latin typeface="system-ui"/>
              </a:rPr>
              <a:t>the righteous one will live by faith</a:t>
            </a:r>
            <a:r>
              <a:rPr lang="en-US" sz="2400" dirty="0">
                <a:solidFill>
                  <a:srgbClr val="000000"/>
                </a:solidFill>
                <a:latin typeface="system-ui"/>
              </a:rPr>
              <a:t>.” </a:t>
            </a:r>
            <a:r>
              <a:rPr lang="en-US" sz="2400" b="1" baseline="30000" dirty="0">
                <a:solidFill>
                  <a:srgbClr val="000000"/>
                </a:solidFill>
                <a:latin typeface="system-ui"/>
              </a:rPr>
              <a:t>12 </a:t>
            </a:r>
            <a:r>
              <a:rPr lang="en-US" sz="2400" dirty="0">
                <a:solidFill>
                  <a:srgbClr val="000000"/>
                </a:solidFill>
                <a:latin typeface="system-ui"/>
              </a:rPr>
              <a:t>However, the Law is not of faith; on the contrary, “</a:t>
            </a:r>
            <a:r>
              <a:rPr lang="en-US" sz="2400" cap="small" dirty="0">
                <a:solidFill>
                  <a:srgbClr val="000000"/>
                </a:solidFill>
                <a:latin typeface="system-ui"/>
              </a:rPr>
              <a:t>The person who performs</a:t>
            </a:r>
            <a:r>
              <a:rPr lang="en-US" sz="2400" dirty="0">
                <a:solidFill>
                  <a:srgbClr val="000000"/>
                </a:solidFill>
                <a:latin typeface="system-ui"/>
              </a:rPr>
              <a:t> </a:t>
            </a:r>
            <a:r>
              <a:rPr lang="en-US" sz="2400" cap="small" dirty="0">
                <a:solidFill>
                  <a:srgbClr val="000000"/>
                </a:solidFill>
                <a:latin typeface="system-ui"/>
              </a:rPr>
              <a:t>them will live by</a:t>
            </a:r>
            <a:r>
              <a:rPr lang="en-US" sz="2400" dirty="0">
                <a:solidFill>
                  <a:srgbClr val="000000"/>
                </a:solidFill>
                <a:latin typeface="system-ui"/>
              </a:rPr>
              <a:t> </a:t>
            </a:r>
            <a:r>
              <a:rPr lang="en-US" sz="2400" cap="small" dirty="0">
                <a:solidFill>
                  <a:srgbClr val="000000"/>
                </a:solidFill>
                <a:latin typeface="system-ui"/>
              </a:rPr>
              <a:t>them</a:t>
            </a:r>
            <a:r>
              <a:rPr lang="en-US" sz="2400" dirty="0">
                <a:solidFill>
                  <a:srgbClr val="000000"/>
                </a:solidFill>
                <a:latin typeface="system-ui"/>
              </a:rPr>
              <a:t>.” </a:t>
            </a:r>
            <a:r>
              <a:rPr lang="en-US" sz="2400" b="1" baseline="30000" dirty="0">
                <a:solidFill>
                  <a:srgbClr val="000000"/>
                </a:solidFill>
                <a:latin typeface="system-ui"/>
              </a:rPr>
              <a:t>13 </a:t>
            </a:r>
            <a:r>
              <a:rPr lang="en-US" sz="2400" dirty="0">
                <a:solidFill>
                  <a:srgbClr val="000000"/>
                </a:solidFill>
                <a:latin typeface="system-ui"/>
              </a:rPr>
              <a:t>Christ redeemed us from the curse of the Law, having become a curse for us—for it is written:</a:t>
            </a:r>
          </a:p>
          <a:p>
            <a:pPr defTabSz="914377"/>
            <a:r>
              <a:rPr lang="en-US" sz="2400"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hangs on</a:t>
            </a:r>
            <a:r>
              <a:rPr lang="en-US" sz="2400" dirty="0">
                <a:solidFill>
                  <a:srgbClr val="000000"/>
                </a:solidFill>
                <a:latin typeface="system-ui"/>
              </a:rPr>
              <a:t> </a:t>
            </a:r>
            <a:r>
              <a:rPr lang="en-US" sz="2400" cap="small" dirty="0">
                <a:solidFill>
                  <a:srgbClr val="000000"/>
                </a:solidFill>
                <a:latin typeface="system-ui"/>
              </a:rPr>
              <a:t>a</a:t>
            </a:r>
            <a:r>
              <a:rPr lang="en-US" sz="2400" dirty="0">
                <a:solidFill>
                  <a:srgbClr val="000000"/>
                </a:solidFill>
                <a:latin typeface="system-ui"/>
              </a:rPr>
              <a:t> </a:t>
            </a:r>
            <a:r>
              <a:rPr lang="en-US" sz="2400" cap="small" dirty="0">
                <a:solidFill>
                  <a:srgbClr val="000000"/>
                </a:solidFill>
                <a:latin typeface="system-ui"/>
              </a:rPr>
              <a:t>tree</a:t>
            </a:r>
            <a:r>
              <a:rPr lang="en-US" sz="2400" dirty="0">
                <a:solidFill>
                  <a:srgbClr val="000000"/>
                </a:solidFill>
                <a:latin typeface="system-ui"/>
              </a:rPr>
              <a:t>”</a:t>
            </a:r>
          </a:p>
          <a:p>
            <a:pPr marL="914377" lvl="2" defTabSz="914377"/>
            <a:r>
              <a:rPr lang="en-US" sz="2400" dirty="0">
                <a:solidFill>
                  <a:srgbClr val="000000"/>
                </a:solidFill>
                <a:latin typeface="system-ui"/>
              </a:rPr>
              <a:t>— </a:t>
            </a:r>
            <a:r>
              <a:rPr lang="en-US" sz="2400" b="1" baseline="30000" dirty="0">
                <a:solidFill>
                  <a:srgbClr val="000000"/>
                </a:solidFill>
                <a:latin typeface="system-ui"/>
              </a:rPr>
              <a:t>14 </a:t>
            </a:r>
            <a:r>
              <a:rPr lang="en-US" sz="2400" dirty="0">
                <a:solidFill>
                  <a:srgbClr val="000000"/>
                </a:solidFill>
                <a:latin typeface="system-ui"/>
              </a:rPr>
              <a:t>in order that in Christ Jesus the blessing of Abraham would come to the Gentiles, so that we would receive the promise of the Spirit through faith.</a:t>
            </a:r>
            <a:endParaRPr lang="en-US" sz="2400" dirty="0">
              <a:solidFill>
                <a:prstClr val="black"/>
              </a:solidFill>
              <a:latin typeface="Calibri" panose="020F0502020204030204"/>
            </a:endParaRPr>
          </a:p>
        </p:txBody>
      </p:sp>
      <p:sp>
        <p:nvSpPr>
          <p:cNvPr id="2" name="TextBox 1">
            <a:extLst>
              <a:ext uri="{FF2B5EF4-FFF2-40B4-BE49-F238E27FC236}">
                <a16:creationId xmlns:a16="http://schemas.microsoft.com/office/drawing/2014/main" id="{BD2A3D09-FBC2-4431-ABB3-0983F9EF2562}"/>
              </a:ext>
            </a:extLst>
          </p:cNvPr>
          <p:cNvSpPr txBox="1"/>
          <p:nvPr/>
        </p:nvSpPr>
        <p:spPr>
          <a:xfrm>
            <a:off x="548640" y="198120"/>
            <a:ext cx="2397760" cy="584775"/>
          </a:xfrm>
          <a:prstGeom prst="rect">
            <a:avLst/>
          </a:prstGeom>
          <a:noFill/>
        </p:spPr>
        <p:txBody>
          <a:bodyPr wrap="square" rtlCol="0">
            <a:spAutoFit/>
          </a:bodyPr>
          <a:lstStyle/>
          <a:p>
            <a:pPr defTabSz="914377"/>
            <a:r>
              <a:rPr lang="en-US" sz="3200" b="1" dirty="0">
                <a:solidFill>
                  <a:prstClr val="black"/>
                </a:solidFill>
                <a:latin typeface="Calibri" panose="020F0502020204030204"/>
              </a:rPr>
              <a:t>Galatians 2</a:t>
            </a:r>
          </a:p>
        </p:txBody>
      </p:sp>
    </p:spTree>
    <p:extLst>
      <p:ext uri="{BB962C8B-B14F-4D97-AF65-F5344CB8AC3E}">
        <p14:creationId xmlns:p14="http://schemas.microsoft.com/office/powerpoint/2010/main" val="1399525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139E14-4B0D-4A2D-83A1-8AD9513D121C}"/>
              </a:ext>
            </a:extLst>
          </p:cNvPr>
          <p:cNvSpPr txBox="1"/>
          <p:nvPr/>
        </p:nvSpPr>
        <p:spPr>
          <a:xfrm>
            <a:off x="1388531" y="711197"/>
            <a:ext cx="8940800" cy="5262979"/>
          </a:xfrm>
          <a:prstGeom prst="rect">
            <a:avLst/>
          </a:prstGeom>
          <a:noFill/>
        </p:spPr>
        <p:txBody>
          <a:bodyPr wrap="square">
            <a:spAutoFit/>
          </a:bodyPr>
          <a:lstStyle/>
          <a:p>
            <a:pPr marL="914377" lvl="2" defTabSz="914377"/>
            <a:r>
              <a:rPr lang="en-US" sz="2400" b="1" baseline="30000" dirty="0">
                <a:solidFill>
                  <a:srgbClr val="000000"/>
                </a:solidFill>
                <a:latin typeface="system-ui"/>
              </a:rPr>
              <a:t>10 </a:t>
            </a:r>
            <a:r>
              <a:rPr lang="en-US" sz="2400" dirty="0">
                <a:solidFill>
                  <a:srgbClr val="000000"/>
                </a:solidFill>
                <a:latin typeface="system-ui"/>
              </a:rPr>
              <a:t>For all who are of works of the Law are under a curse; for it is written: </a:t>
            </a:r>
          </a:p>
          <a:p>
            <a:pPr defTabSz="914377"/>
            <a:r>
              <a:rPr lang="en-US" sz="2400"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a:t>
            </a:r>
            <a:r>
              <a:rPr lang="en-US" sz="2400" u="sng" cap="small" dirty="0">
                <a:solidFill>
                  <a:srgbClr val="000000"/>
                </a:solidFill>
                <a:latin typeface="system-ui"/>
              </a:rPr>
              <a:t>does not abide by all the things written in the book of the Law, to do them</a:t>
            </a:r>
            <a:r>
              <a:rPr lang="en-US" sz="2400" dirty="0">
                <a:solidFill>
                  <a:srgbClr val="000000"/>
                </a:solidFill>
                <a:latin typeface="system-ui"/>
              </a:rPr>
              <a:t>.”</a:t>
            </a:r>
          </a:p>
          <a:p>
            <a:pPr marL="914377" lvl="2" defTabSz="914377"/>
            <a:r>
              <a:rPr lang="en-US" sz="2400" b="1" baseline="30000" dirty="0">
                <a:solidFill>
                  <a:srgbClr val="000000"/>
                </a:solidFill>
                <a:latin typeface="system-ui"/>
              </a:rPr>
              <a:t>11 </a:t>
            </a:r>
            <a:r>
              <a:rPr lang="en-US" sz="2400" dirty="0">
                <a:solidFill>
                  <a:srgbClr val="000000"/>
                </a:solidFill>
                <a:latin typeface="system-ui"/>
              </a:rPr>
              <a:t>Now, that no one is justified by the Law before God is evident; for, “</a:t>
            </a:r>
            <a:r>
              <a:rPr lang="en-US" sz="2400" cap="small" dirty="0">
                <a:solidFill>
                  <a:srgbClr val="000000"/>
                </a:solidFill>
                <a:latin typeface="system-ui"/>
              </a:rPr>
              <a:t>the righteous one will live by faith</a:t>
            </a:r>
            <a:r>
              <a:rPr lang="en-US" sz="2400" dirty="0">
                <a:solidFill>
                  <a:srgbClr val="000000"/>
                </a:solidFill>
                <a:latin typeface="system-ui"/>
              </a:rPr>
              <a:t>.” </a:t>
            </a:r>
            <a:r>
              <a:rPr lang="en-US" sz="2400" b="1" baseline="30000" dirty="0">
                <a:solidFill>
                  <a:srgbClr val="000000"/>
                </a:solidFill>
                <a:latin typeface="system-ui"/>
              </a:rPr>
              <a:t>12 </a:t>
            </a:r>
            <a:r>
              <a:rPr lang="en-US" sz="2400" dirty="0">
                <a:solidFill>
                  <a:srgbClr val="000000"/>
                </a:solidFill>
                <a:latin typeface="system-ui"/>
              </a:rPr>
              <a:t>However, the Law is not of faith; on the contrary, “</a:t>
            </a:r>
            <a:r>
              <a:rPr lang="en-US" sz="2400" cap="small" dirty="0">
                <a:solidFill>
                  <a:srgbClr val="000000"/>
                </a:solidFill>
                <a:latin typeface="system-ui"/>
              </a:rPr>
              <a:t>The person who performs</a:t>
            </a:r>
            <a:r>
              <a:rPr lang="en-US" sz="2400" dirty="0">
                <a:solidFill>
                  <a:srgbClr val="000000"/>
                </a:solidFill>
                <a:latin typeface="system-ui"/>
              </a:rPr>
              <a:t> </a:t>
            </a:r>
            <a:r>
              <a:rPr lang="en-US" sz="2400" cap="small" dirty="0">
                <a:solidFill>
                  <a:srgbClr val="000000"/>
                </a:solidFill>
                <a:latin typeface="system-ui"/>
              </a:rPr>
              <a:t>them will live by</a:t>
            </a:r>
            <a:r>
              <a:rPr lang="en-US" sz="2400" dirty="0">
                <a:solidFill>
                  <a:srgbClr val="000000"/>
                </a:solidFill>
                <a:latin typeface="system-ui"/>
              </a:rPr>
              <a:t> </a:t>
            </a:r>
            <a:r>
              <a:rPr lang="en-US" sz="2400" cap="small" dirty="0">
                <a:solidFill>
                  <a:srgbClr val="000000"/>
                </a:solidFill>
                <a:latin typeface="system-ui"/>
              </a:rPr>
              <a:t>them</a:t>
            </a:r>
            <a:r>
              <a:rPr lang="en-US" sz="2400" dirty="0">
                <a:solidFill>
                  <a:srgbClr val="000000"/>
                </a:solidFill>
                <a:latin typeface="system-ui"/>
              </a:rPr>
              <a:t>.” </a:t>
            </a:r>
            <a:r>
              <a:rPr lang="en-US" sz="2400" b="1" baseline="30000" dirty="0">
                <a:solidFill>
                  <a:srgbClr val="000000"/>
                </a:solidFill>
                <a:latin typeface="system-ui"/>
              </a:rPr>
              <a:t>13 </a:t>
            </a:r>
            <a:r>
              <a:rPr lang="en-US" sz="2400" dirty="0">
                <a:solidFill>
                  <a:srgbClr val="000000"/>
                </a:solidFill>
                <a:latin typeface="system-ui"/>
              </a:rPr>
              <a:t>Christ redeemed us from the curse of the Law, having become a curse for us—for it is written:</a:t>
            </a:r>
          </a:p>
          <a:p>
            <a:pPr defTabSz="914377"/>
            <a:r>
              <a:rPr lang="en-US" sz="2400"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hangs on</a:t>
            </a:r>
            <a:r>
              <a:rPr lang="en-US" sz="2400" dirty="0">
                <a:solidFill>
                  <a:srgbClr val="000000"/>
                </a:solidFill>
                <a:latin typeface="system-ui"/>
              </a:rPr>
              <a:t> </a:t>
            </a:r>
            <a:r>
              <a:rPr lang="en-US" sz="2400" cap="small" dirty="0">
                <a:solidFill>
                  <a:srgbClr val="000000"/>
                </a:solidFill>
                <a:latin typeface="system-ui"/>
              </a:rPr>
              <a:t>a</a:t>
            </a:r>
            <a:r>
              <a:rPr lang="en-US" sz="2400" dirty="0">
                <a:solidFill>
                  <a:srgbClr val="000000"/>
                </a:solidFill>
                <a:latin typeface="system-ui"/>
              </a:rPr>
              <a:t> </a:t>
            </a:r>
            <a:r>
              <a:rPr lang="en-US" sz="2400" cap="small" dirty="0">
                <a:solidFill>
                  <a:srgbClr val="000000"/>
                </a:solidFill>
                <a:latin typeface="system-ui"/>
              </a:rPr>
              <a:t>tree</a:t>
            </a:r>
            <a:r>
              <a:rPr lang="en-US" sz="2400" dirty="0">
                <a:solidFill>
                  <a:srgbClr val="000000"/>
                </a:solidFill>
                <a:latin typeface="system-ui"/>
              </a:rPr>
              <a:t>”</a:t>
            </a:r>
          </a:p>
          <a:p>
            <a:pPr marL="914377" lvl="2" defTabSz="914377"/>
            <a:r>
              <a:rPr lang="en-US" sz="2400" dirty="0">
                <a:solidFill>
                  <a:srgbClr val="000000"/>
                </a:solidFill>
                <a:latin typeface="system-ui"/>
              </a:rPr>
              <a:t>— </a:t>
            </a:r>
            <a:r>
              <a:rPr lang="en-US" sz="2400" b="1" baseline="30000" dirty="0">
                <a:solidFill>
                  <a:srgbClr val="000000"/>
                </a:solidFill>
                <a:latin typeface="system-ui"/>
              </a:rPr>
              <a:t>14 </a:t>
            </a:r>
            <a:r>
              <a:rPr lang="en-US" sz="2400" dirty="0">
                <a:solidFill>
                  <a:srgbClr val="000000"/>
                </a:solidFill>
                <a:latin typeface="system-ui"/>
              </a:rPr>
              <a:t>in order that in Christ Jesus the blessing of Abraham would come to the Gentiles, so that we would receive the promise of the Spirit through faith.</a:t>
            </a:r>
            <a:endParaRPr lang="en-US" sz="2400" dirty="0">
              <a:solidFill>
                <a:prstClr val="black"/>
              </a:solidFill>
              <a:latin typeface="Calibri" panose="020F0502020204030204"/>
            </a:endParaRPr>
          </a:p>
        </p:txBody>
      </p:sp>
      <p:sp>
        <p:nvSpPr>
          <p:cNvPr id="2" name="Arrow: Left 1">
            <a:extLst>
              <a:ext uri="{FF2B5EF4-FFF2-40B4-BE49-F238E27FC236}">
                <a16:creationId xmlns:a16="http://schemas.microsoft.com/office/drawing/2014/main" id="{BF9459B6-CA3C-484C-829F-2D2CC6EFD697}"/>
              </a:ext>
            </a:extLst>
          </p:cNvPr>
          <p:cNvSpPr/>
          <p:nvPr/>
        </p:nvSpPr>
        <p:spPr>
          <a:xfrm>
            <a:off x="10043653" y="111547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That’s Us!</a:t>
            </a:r>
          </a:p>
        </p:txBody>
      </p:sp>
      <p:sp>
        <p:nvSpPr>
          <p:cNvPr id="4" name="Arrow: Left 3">
            <a:extLst>
              <a:ext uri="{FF2B5EF4-FFF2-40B4-BE49-F238E27FC236}">
                <a16:creationId xmlns:a16="http://schemas.microsoft.com/office/drawing/2014/main" id="{C015FF74-CF22-4EAE-9295-53A268EAEC69}"/>
              </a:ext>
            </a:extLst>
          </p:cNvPr>
          <p:cNvSpPr/>
          <p:nvPr/>
        </p:nvSpPr>
        <p:spPr>
          <a:xfrm>
            <a:off x="10043653" y="111547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That’s Us!</a:t>
            </a:r>
          </a:p>
        </p:txBody>
      </p:sp>
      <p:sp>
        <p:nvSpPr>
          <p:cNvPr id="7" name="TextBox 6">
            <a:extLst>
              <a:ext uri="{FF2B5EF4-FFF2-40B4-BE49-F238E27FC236}">
                <a16:creationId xmlns:a16="http://schemas.microsoft.com/office/drawing/2014/main" id="{F8CF1ED6-775F-4549-A601-EC591887B6B7}"/>
              </a:ext>
            </a:extLst>
          </p:cNvPr>
          <p:cNvSpPr txBox="1"/>
          <p:nvPr/>
        </p:nvSpPr>
        <p:spPr>
          <a:xfrm>
            <a:off x="548640" y="198120"/>
            <a:ext cx="2296160" cy="584775"/>
          </a:xfrm>
          <a:prstGeom prst="rect">
            <a:avLst/>
          </a:prstGeom>
          <a:noFill/>
        </p:spPr>
        <p:txBody>
          <a:bodyPr wrap="square" rtlCol="0">
            <a:spAutoFit/>
          </a:bodyPr>
          <a:lstStyle/>
          <a:p>
            <a:pPr defTabSz="914377"/>
            <a:r>
              <a:rPr lang="en-US" sz="3200" b="1" dirty="0">
                <a:solidFill>
                  <a:prstClr val="black"/>
                </a:solidFill>
                <a:latin typeface="Calibri" panose="020F0502020204030204"/>
              </a:rPr>
              <a:t>Galatians 2</a:t>
            </a:r>
          </a:p>
        </p:txBody>
      </p:sp>
    </p:spTree>
    <p:extLst>
      <p:ext uri="{BB962C8B-B14F-4D97-AF65-F5344CB8AC3E}">
        <p14:creationId xmlns:p14="http://schemas.microsoft.com/office/powerpoint/2010/main" val="346850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139E14-4B0D-4A2D-83A1-8AD9513D121C}"/>
              </a:ext>
            </a:extLst>
          </p:cNvPr>
          <p:cNvSpPr txBox="1"/>
          <p:nvPr/>
        </p:nvSpPr>
        <p:spPr>
          <a:xfrm>
            <a:off x="1388531" y="711197"/>
            <a:ext cx="8940800" cy="5262979"/>
          </a:xfrm>
          <a:prstGeom prst="rect">
            <a:avLst/>
          </a:prstGeom>
          <a:noFill/>
        </p:spPr>
        <p:txBody>
          <a:bodyPr wrap="square">
            <a:spAutoFit/>
          </a:bodyPr>
          <a:lstStyle/>
          <a:p>
            <a:pPr marL="914377" lvl="2" defTabSz="914377"/>
            <a:r>
              <a:rPr lang="en-US" sz="2400" b="1" baseline="30000" dirty="0">
                <a:solidFill>
                  <a:srgbClr val="000000"/>
                </a:solidFill>
                <a:latin typeface="system-ui"/>
              </a:rPr>
              <a:t>10 </a:t>
            </a:r>
            <a:r>
              <a:rPr lang="en-US" sz="2400" dirty="0">
                <a:solidFill>
                  <a:srgbClr val="000000"/>
                </a:solidFill>
                <a:latin typeface="system-ui"/>
              </a:rPr>
              <a:t>For all who are of works of the Law are under a curse; for it is written: </a:t>
            </a:r>
          </a:p>
          <a:p>
            <a:pPr defTabSz="914377"/>
            <a:r>
              <a:rPr lang="en-US" sz="2400"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a:t>
            </a:r>
            <a:r>
              <a:rPr lang="en-US" sz="2400" u="sng" cap="small" dirty="0">
                <a:solidFill>
                  <a:srgbClr val="000000"/>
                </a:solidFill>
                <a:latin typeface="system-ui"/>
              </a:rPr>
              <a:t>does not abide by all the things written in the book of the Law, to do them</a:t>
            </a:r>
            <a:r>
              <a:rPr lang="en-US" sz="2400" dirty="0">
                <a:solidFill>
                  <a:srgbClr val="000000"/>
                </a:solidFill>
                <a:latin typeface="system-ui"/>
              </a:rPr>
              <a:t>.”</a:t>
            </a:r>
          </a:p>
          <a:p>
            <a:pPr marL="914377" lvl="2" defTabSz="914377"/>
            <a:r>
              <a:rPr lang="en-US" sz="2400" b="1" baseline="30000" dirty="0">
                <a:solidFill>
                  <a:srgbClr val="000000"/>
                </a:solidFill>
                <a:latin typeface="system-ui"/>
              </a:rPr>
              <a:t>11 </a:t>
            </a:r>
            <a:r>
              <a:rPr lang="en-US" sz="2400" dirty="0">
                <a:solidFill>
                  <a:srgbClr val="000000"/>
                </a:solidFill>
                <a:latin typeface="system-ui"/>
              </a:rPr>
              <a:t>Now, that no one is justified by the Law before God is evident; for, “</a:t>
            </a:r>
            <a:r>
              <a:rPr lang="en-US" sz="2400" cap="small" dirty="0">
                <a:solidFill>
                  <a:srgbClr val="000000"/>
                </a:solidFill>
                <a:latin typeface="system-ui"/>
              </a:rPr>
              <a:t>the righteous one will live by faith</a:t>
            </a:r>
            <a:r>
              <a:rPr lang="en-US" sz="2400" dirty="0">
                <a:solidFill>
                  <a:srgbClr val="000000"/>
                </a:solidFill>
                <a:latin typeface="system-ui"/>
              </a:rPr>
              <a:t>.” </a:t>
            </a:r>
            <a:r>
              <a:rPr lang="en-US" sz="2400" b="1" baseline="30000" dirty="0">
                <a:solidFill>
                  <a:srgbClr val="000000"/>
                </a:solidFill>
                <a:latin typeface="system-ui"/>
              </a:rPr>
              <a:t>12 </a:t>
            </a:r>
            <a:r>
              <a:rPr lang="en-US" sz="2400" dirty="0">
                <a:solidFill>
                  <a:srgbClr val="000000"/>
                </a:solidFill>
                <a:latin typeface="system-ui"/>
              </a:rPr>
              <a:t>However, the Law is not of faith; on the contrary, “</a:t>
            </a:r>
            <a:r>
              <a:rPr lang="en-US" sz="2400" cap="small" dirty="0">
                <a:solidFill>
                  <a:srgbClr val="000000"/>
                </a:solidFill>
                <a:latin typeface="system-ui"/>
              </a:rPr>
              <a:t>The person who performs</a:t>
            </a:r>
            <a:r>
              <a:rPr lang="en-US" sz="2400" dirty="0">
                <a:solidFill>
                  <a:srgbClr val="000000"/>
                </a:solidFill>
                <a:latin typeface="system-ui"/>
              </a:rPr>
              <a:t> </a:t>
            </a:r>
            <a:r>
              <a:rPr lang="en-US" sz="2400" cap="small" dirty="0">
                <a:solidFill>
                  <a:srgbClr val="000000"/>
                </a:solidFill>
                <a:latin typeface="system-ui"/>
              </a:rPr>
              <a:t>them will live by</a:t>
            </a:r>
            <a:r>
              <a:rPr lang="en-US" sz="2400" dirty="0">
                <a:solidFill>
                  <a:srgbClr val="000000"/>
                </a:solidFill>
                <a:latin typeface="system-ui"/>
              </a:rPr>
              <a:t> </a:t>
            </a:r>
            <a:r>
              <a:rPr lang="en-US" sz="2400" cap="small" dirty="0">
                <a:solidFill>
                  <a:srgbClr val="000000"/>
                </a:solidFill>
                <a:latin typeface="system-ui"/>
              </a:rPr>
              <a:t>them</a:t>
            </a:r>
            <a:r>
              <a:rPr lang="en-US" sz="2400" dirty="0">
                <a:solidFill>
                  <a:srgbClr val="000000"/>
                </a:solidFill>
                <a:latin typeface="system-ui"/>
              </a:rPr>
              <a:t>.” </a:t>
            </a:r>
            <a:r>
              <a:rPr lang="en-US" sz="2400" b="1" baseline="30000" dirty="0">
                <a:solidFill>
                  <a:srgbClr val="000000"/>
                </a:solidFill>
                <a:latin typeface="system-ui"/>
              </a:rPr>
              <a:t>13 </a:t>
            </a:r>
            <a:r>
              <a:rPr lang="en-US" sz="2400" dirty="0">
                <a:solidFill>
                  <a:srgbClr val="000000"/>
                </a:solidFill>
                <a:latin typeface="system-ui"/>
              </a:rPr>
              <a:t>Christ redeemed us from the curse of the Law, having become a curse for us—for it is written:</a:t>
            </a:r>
          </a:p>
          <a:p>
            <a:pPr defTabSz="914377"/>
            <a:r>
              <a:rPr lang="en-US" sz="2400"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a:t>
            </a:r>
            <a:r>
              <a:rPr lang="en-US" sz="2400" u="sng" cap="small" dirty="0">
                <a:solidFill>
                  <a:srgbClr val="000000"/>
                </a:solidFill>
                <a:latin typeface="system-ui"/>
              </a:rPr>
              <a:t>hangs on</a:t>
            </a:r>
            <a:r>
              <a:rPr lang="en-US" sz="2400" u="sng" dirty="0">
                <a:solidFill>
                  <a:srgbClr val="000000"/>
                </a:solidFill>
                <a:latin typeface="system-ui"/>
              </a:rPr>
              <a:t> </a:t>
            </a:r>
            <a:r>
              <a:rPr lang="en-US" sz="2400" u="sng" cap="small" dirty="0">
                <a:solidFill>
                  <a:srgbClr val="000000"/>
                </a:solidFill>
                <a:latin typeface="system-ui"/>
              </a:rPr>
              <a:t>a</a:t>
            </a:r>
            <a:r>
              <a:rPr lang="en-US" sz="2400" u="sng" dirty="0">
                <a:solidFill>
                  <a:srgbClr val="000000"/>
                </a:solidFill>
                <a:latin typeface="system-ui"/>
              </a:rPr>
              <a:t> </a:t>
            </a:r>
            <a:r>
              <a:rPr lang="en-US" sz="2400" u="sng" cap="small" dirty="0">
                <a:solidFill>
                  <a:srgbClr val="000000"/>
                </a:solidFill>
                <a:latin typeface="system-ui"/>
              </a:rPr>
              <a:t>tree</a:t>
            </a:r>
            <a:r>
              <a:rPr lang="en-US" sz="2400" dirty="0">
                <a:solidFill>
                  <a:srgbClr val="000000"/>
                </a:solidFill>
                <a:latin typeface="system-ui"/>
              </a:rPr>
              <a:t>”</a:t>
            </a:r>
          </a:p>
          <a:p>
            <a:pPr marL="914377" lvl="2" defTabSz="914377"/>
            <a:r>
              <a:rPr lang="en-US" sz="2400" dirty="0">
                <a:solidFill>
                  <a:srgbClr val="000000"/>
                </a:solidFill>
                <a:latin typeface="system-ui"/>
              </a:rPr>
              <a:t>— </a:t>
            </a:r>
            <a:r>
              <a:rPr lang="en-US" sz="2400" b="1" baseline="30000" dirty="0">
                <a:solidFill>
                  <a:srgbClr val="000000"/>
                </a:solidFill>
                <a:latin typeface="system-ui"/>
              </a:rPr>
              <a:t>14 </a:t>
            </a:r>
            <a:r>
              <a:rPr lang="en-US" sz="2400" dirty="0">
                <a:solidFill>
                  <a:srgbClr val="000000"/>
                </a:solidFill>
                <a:latin typeface="system-ui"/>
              </a:rPr>
              <a:t>in order that in Christ Jesus the blessing of Abraham would come to the Gentiles, so that we would receive the promise of the Spirit through faith.</a:t>
            </a:r>
            <a:endParaRPr lang="en-US" sz="2400" dirty="0">
              <a:solidFill>
                <a:prstClr val="black"/>
              </a:solidFill>
              <a:latin typeface="Calibri" panose="020F0502020204030204"/>
            </a:endParaRPr>
          </a:p>
        </p:txBody>
      </p:sp>
      <p:sp>
        <p:nvSpPr>
          <p:cNvPr id="2" name="Arrow: Left 1">
            <a:extLst>
              <a:ext uri="{FF2B5EF4-FFF2-40B4-BE49-F238E27FC236}">
                <a16:creationId xmlns:a16="http://schemas.microsoft.com/office/drawing/2014/main" id="{BF9459B6-CA3C-484C-829F-2D2CC6EFD697}"/>
              </a:ext>
            </a:extLst>
          </p:cNvPr>
          <p:cNvSpPr/>
          <p:nvPr/>
        </p:nvSpPr>
        <p:spPr>
          <a:xfrm>
            <a:off x="10043653" y="111547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That’s Us!</a:t>
            </a:r>
          </a:p>
        </p:txBody>
      </p:sp>
      <p:sp>
        <p:nvSpPr>
          <p:cNvPr id="4" name="Arrow: Left 3">
            <a:extLst>
              <a:ext uri="{FF2B5EF4-FFF2-40B4-BE49-F238E27FC236}">
                <a16:creationId xmlns:a16="http://schemas.microsoft.com/office/drawing/2014/main" id="{064D1E15-9BFA-4D8B-97DB-B96C770BD6AD}"/>
              </a:ext>
            </a:extLst>
          </p:cNvPr>
          <p:cNvSpPr/>
          <p:nvPr/>
        </p:nvSpPr>
        <p:spPr>
          <a:xfrm>
            <a:off x="10054159" y="386919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Jesus</a:t>
            </a:r>
          </a:p>
        </p:txBody>
      </p:sp>
      <p:sp>
        <p:nvSpPr>
          <p:cNvPr id="6" name="TextBox 5">
            <a:extLst>
              <a:ext uri="{FF2B5EF4-FFF2-40B4-BE49-F238E27FC236}">
                <a16:creationId xmlns:a16="http://schemas.microsoft.com/office/drawing/2014/main" id="{FD2E0EE9-367B-4A21-AD49-D80CA582FA5B}"/>
              </a:ext>
            </a:extLst>
          </p:cNvPr>
          <p:cNvSpPr txBox="1"/>
          <p:nvPr/>
        </p:nvSpPr>
        <p:spPr>
          <a:xfrm>
            <a:off x="548640" y="198120"/>
            <a:ext cx="2296160" cy="584775"/>
          </a:xfrm>
          <a:prstGeom prst="rect">
            <a:avLst/>
          </a:prstGeom>
          <a:noFill/>
        </p:spPr>
        <p:txBody>
          <a:bodyPr wrap="square" rtlCol="0">
            <a:spAutoFit/>
          </a:bodyPr>
          <a:lstStyle/>
          <a:p>
            <a:pPr defTabSz="914377"/>
            <a:r>
              <a:rPr lang="en-US" sz="3200" b="1" dirty="0">
                <a:solidFill>
                  <a:prstClr val="black"/>
                </a:solidFill>
                <a:latin typeface="Calibri" panose="020F0502020204030204"/>
              </a:rPr>
              <a:t>Galatians 2</a:t>
            </a:r>
          </a:p>
        </p:txBody>
      </p:sp>
    </p:spTree>
    <p:extLst>
      <p:ext uri="{BB962C8B-B14F-4D97-AF65-F5344CB8AC3E}">
        <p14:creationId xmlns:p14="http://schemas.microsoft.com/office/powerpoint/2010/main" val="5436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66CA8628-F28F-427D-92D2-E869CD254AF0}"/>
              </a:ext>
            </a:extLst>
          </p:cNvPr>
          <p:cNvSpPr/>
          <p:nvPr/>
        </p:nvSpPr>
        <p:spPr>
          <a:xfrm>
            <a:off x="1181687" y="1477109"/>
            <a:ext cx="8940800" cy="717452"/>
          </a:xfrm>
          <a:prstGeom prst="round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 name="TextBox 4">
            <a:extLst>
              <a:ext uri="{FF2B5EF4-FFF2-40B4-BE49-F238E27FC236}">
                <a16:creationId xmlns:a16="http://schemas.microsoft.com/office/drawing/2014/main" id="{4B139E14-4B0D-4A2D-83A1-8AD9513D121C}"/>
              </a:ext>
            </a:extLst>
          </p:cNvPr>
          <p:cNvSpPr txBox="1"/>
          <p:nvPr/>
        </p:nvSpPr>
        <p:spPr>
          <a:xfrm>
            <a:off x="1388531" y="711197"/>
            <a:ext cx="8940800" cy="5262979"/>
          </a:xfrm>
          <a:prstGeom prst="rect">
            <a:avLst/>
          </a:prstGeom>
          <a:noFill/>
        </p:spPr>
        <p:txBody>
          <a:bodyPr wrap="square">
            <a:spAutoFit/>
          </a:bodyPr>
          <a:lstStyle/>
          <a:p>
            <a:pPr marL="914377" lvl="2" defTabSz="914377"/>
            <a:r>
              <a:rPr lang="en-US" sz="2400" b="1" baseline="30000" dirty="0">
                <a:solidFill>
                  <a:srgbClr val="000000"/>
                </a:solidFill>
                <a:latin typeface="system-ui"/>
              </a:rPr>
              <a:t>10 </a:t>
            </a:r>
            <a:r>
              <a:rPr lang="en-US" sz="2400" dirty="0">
                <a:solidFill>
                  <a:srgbClr val="000000"/>
                </a:solidFill>
                <a:latin typeface="system-ui"/>
              </a:rPr>
              <a:t>For all who are of works of the Law are under a curse; for it is written: </a:t>
            </a:r>
          </a:p>
          <a:p>
            <a:pPr defTabSz="914377"/>
            <a:r>
              <a:rPr lang="en-US" sz="2400" b="1" dirty="0">
                <a:solidFill>
                  <a:srgbClr val="000000"/>
                </a:solidFill>
                <a:latin typeface="system-ui"/>
              </a:rPr>
              <a:t>“</a:t>
            </a:r>
            <a:r>
              <a:rPr lang="en-US" sz="2400" b="1" cap="small" dirty="0">
                <a:solidFill>
                  <a:srgbClr val="000000"/>
                </a:solidFill>
                <a:latin typeface="system-ui"/>
              </a:rPr>
              <a:t>Cursed is everyone who</a:t>
            </a:r>
            <a:r>
              <a:rPr lang="en-US" sz="2400" cap="small" dirty="0">
                <a:solidFill>
                  <a:srgbClr val="000000"/>
                </a:solidFill>
                <a:latin typeface="system-ui"/>
              </a:rPr>
              <a:t> does not abide by all the things written in the book of the Law, to do them</a:t>
            </a:r>
            <a:r>
              <a:rPr lang="en-US" sz="2400" dirty="0">
                <a:solidFill>
                  <a:srgbClr val="000000"/>
                </a:solidFill>
                <a:latin typeface="system-ui"/>
              </a:rPr>
              <a:t>.”</a:t>
            </a:r>
          </a:p>
          <a:p>
            <a:pPr marL="914377" lvl="2" defTabSz="914377"/>
            <a:r>
              <a:rPr lang="en-US" sz="2400" b="1" baseline="30000" dirty="0">
                <a:solidFill>
                  <a:srgbClr val="000000"/>
                </a:solidFill>
                <a:latin typeface="system-ui"/>
              </a:rPr>
              <a:t>11 </a:t>
            </a:r>
            <a:r>
              <a:rPr lang="en-US" sz="2400" dirty="0">
                <a:solidFill>
                  <a:srgbClr val="000000"/>
                </a:solidFill>
                <a:latin typeface="system-ui"/>
              </a:rPr>
              <a:t>Now, that no one is justified by the Law before God is evident; for, “</a:t>
            </a:r>
            <a:r>
              <a:rPr lang="en-US" sz="2400" cap="small" dirty="0">
                <a:solidFill>
                  <a:srgbClr val="000000"/>
                </a:solidFill>
                <a:latin typeface="system-ui"/>
              </a:rPr>
              <a:t>the righteous one will live by faith</a:t>
            </a:r>
            <a:r>
              <a:rPr lang="en-US" sz="2400" dirty="0">
                <a:solidFill>
                  <a:srgbClr val="000000"/>
                </a:solidFill>
                <a:latin typeface="system-ui"/>
              </a:rPr>
              <a:t>.” </a:t>
            </a:r>
            <a:r>
              <a:rPr lang="en-US" sz="2400" b="1" baseline="30000" dirty="0">
                <a:solidFill>
                  <a:srgbClr val="000000"/>
                </a:solidFill>
                <a:latin typeface="system-ui"/>
              </a:rPr>
              <a:t>12 </a:t>
            </a:r>
            <a:r>
              <a:rPr lang="en-US" sz="2400" dirty="0">
                <a:solidFill>
                  <a:srgbClr val="000000"/>
                </a:solidFill>
                <a:latin typeface="system-ui"/>
              </a:rPr>
              <a:t>However, the Law is not of faith; on the contrary, “</a:t>
            </a:r>
            <a:r>
              <a:rPr lang="en-US" sz="2400" cap="small" dirty="0">
                <a:solidFill>
                  <a:srgbClr val="000000"/>
                </a:solidFill>
                <a:latin typeface="system-ui"/>
              </a:rPr>
              <a:t>The person who performs</a:t>
            </a:r>
            <a:r>
              <a:rPr lang="en-US" sz="2400" dirty="0">
                <a:solidFill>
                  <a:srgbClr val="000000"/>
                </a:solidFill>
                <a:latin typeface="system-ui"/>
              </a:rPr>
              <a:t> </a:t>
            </a:r>
            <a:r>
              <a:rPr lang="en-US" sz="2400" cap="small" dirty="0">
                <a:solidFill>
                  <a:srgbClr val="000000"/>
                </a:solidFill>
                <a:latin typeface="system-ui"/>
              </a:rPr>
              <a:t>them will live by</a:t>
            </a:r>
            <a:r>
              <a:rPr lang="en-US" sz="2400" dirty="0">
                <a:solidFill>
                  <a:srgbClr val="000000"/>
                </a:solidFill>
                <a:latin typeface="system-ui"/>
              </a:rPr>
              <a:t> </a:t>
            </a:r>
            <a:r>
              <a:rPr lang="en-US" sz="2400" cap="small" dirty="0">
                <a:solidFill>
                  <a:srgbClr val="000000"/>
                </a:solidFill>
                <a:latin typeface="system-ui"/>
              </a:rPr>
              <a:t>them</a:t>
            </a:r>
            <a:r>
              <a:rPr lang="en-US" sz="2400" dirty="0">
                <a:solidFill>
                  <a:srgbClr val="000000"/>
                </a:solidFill>
                <a:latin typeface="system-ui"/>
              </a:rPr>
              <a:t>.” </a:t>
            </a:r>
            <a:r>
              <a:rPr lang="en-US" sz="2400" b="1" baseline="30000" dirty="0">
                <a:solidFill>
                  <a:srgbClr val="000000"/>
                </a:solidFill>
                <a:latin typeface="system-ui"/>
              </a:rPr>
              <a:t>13 </a:t>
            </a:r>
            <a:r>
              <a:rPr lang="en-US" sz="2400" dirty="0">
                <a:solidFill>
                  <a:srgbClr val="000000"/>
                </a:solidFill>
                <a:latin typeface="system-ui"/>
              </a:rPr>
              <a:t>Christ redeemed us from the curse of the Law, having become a curse for us—for it is written:</a:t>
            </a:r>
          </a:p>
          <a:p>
            <a:pPr defTabSz="914377"/>
            <a:r>
              <a:rPr lang="en-US" sz="2400" b="1" dirty="0">
                <a:solidFill>
                  <a:srgbClr val="000000"/>
                </a:solidFill>
                <a:latin typeface="system-ui"/>
              </a:rPr>
              <a:t>“</a:t>
            </a:r>
            <a:r>
              <a:rPr lang="en-US" sz="2400" b="1" cap="small" dirty="0">
                <a:solidFill>
                  <a:srgbClr val="000000"/>
                </a:solidFill>
                <a:latin typeface="system-ui"/>
              </a:rPr>
              <a:t>Cursed is everyone</a:t>
            </a:r>
            <a:r>
              <a:rPr lang="en-US" sz="2400" cap="small" dirty="0">
                <a:solidFill>
                  <a:srgbClr val="000000"/>
                </a:solidFill>
                <a:latin typeface="system-ui"/>
              </a:rPr>
              <a:t> who hangs on</a:t>
            </a:r>
            <a:r>
              <a:rPr lang="en-US" sz="2400" dirty="0">
                <a:solidFill>
                  <a:srgbClr val="000000"/>
                </a:solidFill>
                <a:latin typeface="system-ui"/>
              </a:rPr>
              <a:t> </a:t>
            </a:r>
            <a:r>
              <a:rPr lang="en-US" sz="2400" cap="small" dirty="0">
                <a:solidFill>
                  <a:srgbClr val="000000"/>
                </a:solidFill>
                <a:latin typeface="system-ui"/>
              </a:rPr>
              <a:t>a</a:t>
            </a:r>
            <a:r>
              <a:rPr lang="en-US" sz="2400" dirty="0">
                <a:solidFill>
                  <a:srgbClr val="000000"/>
                </a:solidFill>
                <a:latin typeface="system-ui"/>
              </a:rPr>
              <a:t> </a:t>
            </a:r>
            <a:r>
              <a:rPr lang="en-US" sz="2400" cap="small" dirty="0">
                <a:solidFill>
                  <a:srgbClr val="000000"/>
                </a:solidFill>
                <a:latin typeface="system-ui"/>
              </a:rPr>
              <a:t>tree</a:t>
            </a:r>
            <a:r>
              <a:rPr lang="en-US" sz="2400" dirty="0">
                <a:solidFill>
                  <a:srgbClr val="000000"/>
                </a:solidFill>
                <a:latin typeface="system-ui"/>
              </a:rPr>
              <a:t>”</a:t>
            </a:r>
          </a:p>
          <a:p>
            <a:pPr marL="914377" lvl="2" defTabSz="914377"/>
            <a:r>
              <a:rPr lang="en-US" sz="2400" dirty="0">
                <a:solidFill>
                  <a:srgbClr val="000000"/>
                </a:solidFill>
                <a:latin typeface="system-ui"/>
              </a:rPr>
              <a:t>— </a:t>
            </a:r>
            <a:r>
              <a:rPr lang="en-US" sz="2400" b="1" baseline="30000" dirty="0">
                <a:solidFill>
                  <a:srgbClr val="000000"/>
                </a:solidFill>
                <a:latin typeface="system-ui"/>
              </a:rPr>
              <a:t>14 </a:t>
            </a:r>
            <a:r>
              <a:rPr lang="en-US" sz="2400" dirty="0">
                <a:solidFill>
                  <a:srgbClr val="000000"/>
                </a:solidFill>
                <a:latin typeface="system-ui"/>
              </a:rPr>
              <a:t>in order that in Christ Jesus the blessing of Abraham would come to the Gentiles, so that we would receive the promise of the Spirit through faith.</a:t>
            </a:r>
            <a:endParaRPr lang="en-US" sz="2400" dirty="0">
              <a:solidFill>
                <a:prstClr val="black"/>
              </a:solidFill>
              <a:latin typeface="Calibri" panose="020F0502020204030204"/>
            </a:endParaRPr>
          </a:p>
        </p:txBody>
      </p:sp>
      <p:sp>
        <p:nvSpPr>
          <p:cNvPr id="6" name="Arrow: Left 5">
            <a:extLst>
              <a:ext uri="{FF2B5EF4-FFF2-40B4-BE49-F238E27FC236}">
                <a16:creationId xmlns:a16="http://schemas.microsoft.com/office/drawing/2014/main" id="{FD217742-A464-43F5-BFB5-27FECE3A3620}"/>
              </a:ext>
            </a:extLst>
          </p:cNvPr>
          <p:cNvSpPr/>
          <p:nvPr/>
        </p:nvSpPr>
        <p:spPr>
          <a:xfrm>
            <a:off x="10043653" y="111547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That’s Us!</a:t>
            </a:r>
          </a:p>
        </p:txBody>
      </p:sp>
      <p:sp>
        <p:nvSpPr>
          <p:cNvPr id="7" name="Arrow: Left 6">
            <a:extLst>
              <a:ext uri="{FF2B5EF4-FFF2-40B4-BE49-F238E27FC236}">
                <a16:creationId xmlns:a16="http://schemas.microsoft.com/office/drawing/2014/main" id="{507ED030-F68D-445E-AA04-0F559CA5BC3F}"/>
              </a:ext>
            </a:extLst>
          </p:cNvPr>
          <p:cNvSpPr/>
          <p:nvPr/>
        </p:nvSpPr>
        <p:spPr>
          <a:xfrm>
            <a:off x="10054159" y="3869192"/>
            <a:ext cx="1965468" cy="1524000"/>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defTabSz="914377"/>
            <a:r>
              <a:rPr lang="en-US" sz="2800" b="1" dirty="0">
                <a:solidFill>
                  <a:prstClr val="white"/>
                </a:solidFill>
                <a:latin typeface="Calibri" panose="020F0502020204030204"/>
              </a:rPr>
              <a:t>Jesus</a:t>
            </a:r>
          </a:p>
        </p:txBody>
      </p:sp>
      <p:sp>
        <p:nvSpPr>
          <p:cNvPr id="8" name="TextBox 7">
            <a:extLst>
              <a:ext uri="{FF2B5EF4-FFF2-40B4-BE49-F238E27FC236}">
                <a16:creationId xmlns:a16="http://schemas.microsoft.com/office/drawing/2014/main" id="{D4A72803-4A15-4115-AADC-F9E78AA7FEBF}"/>
              </a:ext>
            </a:extLst>
          </p:cNvPr>
          <p:cNvSpPr txBox="1"/>
          <p:nvPr/>
        </p:nvSpPr>
        <p:spPr>
          <a:xfrm>
            <a:off x="548640" y="198120"/>
            <a:ext cx="2397760" cy="584775"/>
          </a:xfrm>
          <a:prstGeom prst="rect">
            <a:avLst/>
          </a:prstGeom>
          <a:noFill/>
        </p:spPr>
        <p:txBody>
          <a:bodyPr wrap="square" rtlCol="0">
            <a:spAutoFit/>
          </a:bodyPr>
          <a:lstStyle/>
          <a:p>
            <a:pPr defTabSz="914377"/>
            <a:r>
              <a:rPr lang="en-US" sz="3200" b="1" dirty="0">
                <a:solidFill>
                  <a:prstClr val="black"/>
                </a:solidFill>
                <a:latin typeface="Calibri" panose="020F0502020204030204"/>
              </a:rPr>
              <a:t>Galatians 2</a:t>
            </a:r>
          </a:p>
        </p:txBody>
      </p:sp>
    </p:spTree>
    <p:extLst>
      <p:ext uri="{BB962C8B-B14F-4D97-AF65-F5344CB8AC3E}">
        <p14:creationId xmlns:p14="http://schemas.microsoft.com/office/powerpoint/2010/main" val="401995447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1827</Words>
  <Application>Microsoft Office PowerPoint</Application>
  <PresentationFormat>Widescreen</PresentationFormat>
  <Paragraphs>129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High Tower Text</vt:lpstr>
      <vt:lpstr>Roboto</vt:lpstr>
      <vt:lpstr>system-ui</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cp:revision>
  <dcterms:created xsi:type="dcterms:W3CDTF">2021-02-28T16:20:40Z</dcterms:created>
  <dcterms:modified xsi:type="dcterms:W3CDTF">2021-02-28T16:21:06Z</dcterms:modified>
</cp:coreProperties>
</file>