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64" r:id="rId8"/>
    <p:sldId id="270" r:id="rId9"/>
    <p:sldId id="271" r:id="rId10"/>
    <p:sldId id="259" r:id="rId11"/>
    <p:sldId id="261" r:id="rId12"/>
    <p:sldId id="260" r:id="rId13"/>
    <p:sldId id="262" r:id="rId14"/>
    <p:sldId id="268" r:id="rId15"/>
    <p:sldId id="263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Rounded MT Bold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9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2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3299013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0B03-F98D-A146-BC67-52AA19F6A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1872"/>
            <a:ext cx="4079545" cy="116205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D9BC9-68BD-6749-92B9-E73422FF9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D79-0135-6947-9E87-C306B4113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2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2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DE43-B083-EE4E-A697-3C7E40B0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75E4-6892-354C-81DA-EB0BE0CD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3352802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A915-89A0-C247-B5D9-8F0D4D6F88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3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2403145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C8C6-D4BA-784D-980F-F3745315B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3354-EEDF-8247-9441-D2D1F04A8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7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6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7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6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7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0B82-8404-B246-8944-0B6E1A725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0D56-AA48-8547-8CE3-08B37E1AB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1A58-A27C-FF4A-B586-E939871A1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1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81B8-9E69-2846-8C70-EEB2AA5F7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95CA915-89A0-C247-B5D9-8F0D4D6F8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6705600" cy="1143000"/>
          </a:xfrm>
        </p:spPr>
        <p:txBody>
          <a:bodyPr/>
          <a:lstStyle/>
          <a:p>
            <a:r>
              <a:rPr lang="en-US" dirty="0"/>
              <a:t>Four Facts </a:t>
            </a:r>
            <a:br>
              <a:rPr lang="en-US" dirty="0"/>
            </a:br>
            <a:r>
              <a:rPr lang="en-US" dirty="0"/>
              <a:t>About Spiritual Enemies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Ephesians 6:12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8042276" cy="1803400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pic>
        <p:nvPicPr>
          <p:cNvPr id="5124" name="Picture 4" descr="forgotten_god.jpg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970457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razy love.jpg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91" y="2209800"/>
            <a:ext cx="278283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524000"/>
          </a:xfrm>
        </p:spPr>
        <p:txBody>
          <a:bodyPr/>
          <a:lstStyle/>
          <a:p>
            <a:r>
              <a:rPr lang="en-US" sz="4000" b="1" dirty="0"/>
              <a:t>4. The enemy that </a:t>
            </a:r>
            <a:r>
              <a:rPr lang="ja-JP" altLang="en-US" sz="4000" b="1" dirty="0">
                <a:latin typeface="Arial"/>
              </a:rPr>
              <a:t>“</a:t>
            </a:r>
            <a:r>
              <a:rPr lang="en-US" sz="4000" b="1" dirty="0"/>
              <a:t>gets us</a:t>
            </a:r>
            <a:r>
              <a:rPr lang="ja-JP" altLang="en-US" sz="4000" b="1" dirty="0">
                <a:latin typeface="Arial"/>
              </a:rPr>
              <a:t>”</a:t>
            </a:r>
            <a:r>
              <a:rPr lang="en-US" sz="4000" b="1" dirty="0"/>
              <a:t> is usually the one we don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t fear.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i="1" dirty="0">
                <a:solidFill>
                  <a:srgbClr val="000000"/>
                </a:solidFill>
              </a:rPr>
              <a:t>Numbers 13:32, 33 - </a:t>
            </a:r>
          </a:p>
          <a:p>
            <a:pPr>
              <a:lnSpc>
                <a:spcPct val="90000"/>
              </a:lnSpc>
            </a:pPr>
            <a:r>
              <a:rPr lang="en-US" sz="3600" b="1" dirty="0"/>
              <a:t>…</a:t>
            </a:r>
            <a:r>
              <a:rPr lang="ja-JP" altLang="en-US" sz="3600" b="1" dirty="0"/>
              <a:t>“</a:t>
            </a:r>
            <a:r>
              <a:rPr lang="en-US" sz="3600" b="1" dirty="0"/>
              <a:t>All the people whom we saw in it </a:t>
            </a:r>
            <a:r>
              <a:rPr lang="en-US" sz="3600" b="1" i="1" dirty="0"/>
              <a:t>are</a:t>
            </a:r>
            <a:r>
              <a:rPr lang="en-US" sz="3600" b="1" dirty="0"/>
              <a:t> men of </a:t>
            </a:r>
            <a:r>
              <a:rPr lang="en-US" sz="3600" b="1" i="1" dirty="0"/>
              <a:t>great</a:t>
            </a:r>
            <a:r>
              <a:rPr lang="en-US" sz="3600" b="1" dirty="0"/>
              <a:t> stature.</a:t>
            </a:r>
            <a:r>
              <a:rPr lang="ja-JP" altLang="en-US" sz="3600" b="1" dirty="0"/>
              <a:t>”</a:t>
            </a:r>
            <a:r>
              <a:rPr lang="en-US" sz="3600" b="1" dirty="0"/>
              <a:t> </a:t>
            </a:r>
          </a:p>
          <a:p>
            <a:pPr>
              <a:lnSpc>
                <a:spcPct val="90000"/>
              </a:lnSpc>
            </a:pPr>
            <a:r>
              <a:rPr lang="ja-JP" altLang="en-US" sz="3600" b="1" dirty="0"/>
              <a:t>“</a:t>
            </a:r>
            <a:r>
              <a:rPr lang="en-US" sz="3600" b="1" dirty="0"/>
              <a:t>There we saw the giants …  and we were like grasshoppers in our own sight, and so we were in their sight.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524000"/>
          </a:xfrm>
        </p:spPr>
        <p:txBody>
          <a:bodyPr/>
          <a:lstStyle/>
          <a:p>
            <a:r>
              <a:rPr lang="en-US" sz="4000" b="1" dirty="0"/>
              <a:t>4. The enemy that </a:t>
            </a:r>
            <a:r>
              <a:rPr lang="ja-JP" altLang="en-US" sz="4000" b="1" dirty="0">
                <a:latin typeface="Arial"/>
              </a:rPr>
              <a:t>“</a:t>
            </a:r>
            <a:r>
              <a:rPr lang="en-US" sz="4000" b="1" dirty="0"/>
              <a:t>gets us</a:t>
            </a:r>
            <a:r>
              <a:rPr lang="ja-JP" altLang="en-US" sz="4000" b="1" dirty="0">
                <a:latin typeface="Arial"/>
              </a:rPr>
              <a:t>”</a:t>
            </a:r>
            <a:r>
              <a:rPr lang="en-US" sz="4000" b="1" dirty="0"/>
              <a:t> is usually the one we don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t fear. </a:t>
            </a:r>
          </a:p>
        </p:txBody>
      </p:sp>
      <p:pic>
        <p:nvPicPr>
          <p:cNvPr id="6148" name="Picture 4" descr="DeerTickFemale800.jpg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1"/>
            <a:ext cx="43434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co_bear.jpg                                                   0029E478Macintosh HD                   7C263309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2362200"/>
            <a:ext cx="5146675" cy="339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4000" b="1" dirty="0"/>
              <a:t>Satan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s 10 most effective weapons</a:t>
            </a:r>
            <a:endParaRPr 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97000"/>
            <a:ext cx="8077200" cy="546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10. Antireligious scientific theories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9. False religions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8. Party spirit among Christians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7. Spirit of </a:t>
            </a:r>
            <a:r>
              <a:rPr lang="en-US" sz="4000" b="1">
                <a:solidFill>
                  <a:schemeClr val="accent6"/>
                </a:solidFill>
              </a:rPr>
              <a:t>presumption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>
                <a:solidFill>
                  <a:schemeClr val="accent6"/>
                </a:solidFill>
              </a:rPr>
              <a:t>6</a:t>
            </a:r>
            <a:r>
              <a:rPr lang="en-US" sz="4000" b="1" dirty="0">
                <a:solidFill>
                  <a:schemeClr val="accent6"/>
                </a:solidFill>
              </a:rPr>
              <a:t>. Postmodernism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6"/>
                </a:solidFill>
              </a:rPr>
              <a:t> 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4000" b="1" dirty="0"/>
              <a:t>Satan</a:t>
            </a:r>
            <a:r>
              <a:rPr lang="ja-JP" altLang="en-US" sz="4000" b="1" dirty="0">
                <a:latin typeface="Arial"/>
              </a:rPr>
              <a:t>’</a:t>
            </a:r>
            <a:r>
              <a:rPr lang="en-US" sz="4000" b="1" dirty="0"/>
              <a:t>s 10 most effective weapons</a:t>
            </a:r>
            <a:endParaRPr 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97000"/>
            <a:ext cx="8534400" cy="5461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5. Materialism 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4. Comfortable Christianity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3. Worldliness (TV, movies,     entertainment culture) 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2. Lust of flesh, pornography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chemeClr val="accent6"/>
                </a:solidFill>
              </a:rPr>
              <a:t>1. Pride/selfishness, lack of love</a:t>
            </a:r>
          </a:p>
          <a:p>
            <a:pPr>
              <a:buFontTx/>
              <a:buNone/>
            </a:pP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76400"/>
          </a:xfrm>
        </p:spPr>
        <p:txBody>
          <a:bodyPr/>
          <a:lstStyle/>
          <a:p>
            <a:r>
              <a:rPr lang="en-US" sz="4000" b="1" dirty="0"/>
              <a:t>Enemies Beyond Our Comprehension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11400"/>
            <a:ext cx="7772400" cy="4546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Eph. 6:1</a:t>
            </a:r>
            <a:r>
              <a:rPr lang="en-US" sz="4000" b="1" dirty="0"/>
              <a:t>2 </a:t>
            </a:r>
            <a:r>
              <a:rPr lang="ja-JP" altLang="en-US" sz="4000" b="1" dirty="0"/>
              <a:t>“</a:t>
            </a:r>
            <a:r>
              <a:rPr lang="en-US" sz="4000" b="1" dirty="0"/>
              <a:t>…powers, against the rulers of the darkness of this age, against spiritual </a:t>
            </a:r>
            <a:r>
              <a:rPr lang="en-US" sz="4000" b="1" i="1" dirty="0"/>
              <a:t>hosts</a:t>
            </a:r>
            <a:r>
              <a:rPr lang="en-US" sz="4000" b="1" dirty="0"/>
              <a:t> of wickedness in the heavenly </a:t>
            </a:r>
            <a:r>
              <a:rPr lang="en-US" sz="4000" b="1" i="1" dirty="0"/>
              <a:t>places.</a:t>
            </a:r>
            <a:r>
              <a:rPr lang="ja-JP" altLang="en-US" sz="4000" b="1" i="1" dirty="0"/>
              <a:t>”</a:t>
            </a:r>
            <a:endParaRPr lang="en-US" sz="4000" b="1" i="1" dirty="0"/>
          </a:p>
          <a:p>
            <a:pPr>
              <a:buFontTx/>
              <a:buNone/>
            </a:pPr>
            <a:r>
              <a:rPr lang="en-US" i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574800"/>
          </a:xfrm>
        </p:spPr>
        <p:txBody>
          <a:bodyPr/>
          <a:lstStyle/>
          <a:p>
            <a:r>
              <a:rPr lang="en-US" sz="4000" b="1" dirty="0"/>
              <a:t>Enemies Beyond Our Comprehension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648200"/>
          </a:xfrm>
        </p:spPr>
        <p:txBody>
          <a:bodyPr/>
          <a:lstStyle/>
          <a:p>
            <a:r>
              <a:rPr lang="en-US" sz="4000" b="1" dirty="0"/>
              <a:t> But God has not left us defenseless - </a:t>
            </a:r>
            <a:r>
              <a:rPr lang="en-US" sz="4000" b="1" i="1" dirty="0"/>
              <a:t>Ephesians 6:14 - 18 - </a:t>
            </a:r>
            <a:r>
              <a:rPr lang="en-US" sz="4000" b="1" dirty="0"/>
              <a:t>The armor of God</a:t>
            </a:r>
          </a:p>
          <a:p>
            <a:r>
              <a:rPr lang="en-US" sz="4000" b="1" dirty="0"/>
              <a:t> Our greatest defense - A fervent love for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sz="4000" dirty="0"/>
              <a:t>1. You need to recognize them!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sz="4000" b="1" dirty="0"/>
              <a:t>Psalm 97:10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You that love the Lord hate evil!</a:t>
            </a:r>
            <a:r>
              <a:rPr lang="ja-JP" altLang="en-US" sz="4000" dirty="0"/>
              <a:t>”</a:t>
            </a:r>
            <a:endParaRPr lang="en-US" sz="4000" dirty="0"/>
          </a:p>
          <a:p>
            <a:endParaRPr lang="en-US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sz="4000" b="1" dirty="0"/>
              <a:t>1. You need to recognize them!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800" b="1" dirty="0"/>
              <a:t>	</a:t>
            </a:r>
            <a:r>
              <a:rPr lang="en-US" sz="4000" b="1" dirty="0"/>
              <a:t>Psalm 119:104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Through your precepts I get understanding. Therefore I hate every false way.</a:t>
            </a:r>
            <a:r>
              <a:rPr lang="ja-JP" altLang="en-US" sz="4000" dirty="0"/>
              <a:t>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sz="4000" b="1" dirty="0"/>
              <a:t>1. You need to recognize them!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06600"/>
            <a:ext cx="7772400" cy="4318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sz="4000" b="1" dirty="0"/>
              <a:t>Luke 6:26</a:t>
            </a:r>
            <a:r>
              <a:rPr lang="en-US" sz="4000" dirty="0"/>
              <a:t> - </a:t>
            </a:r>
            <a:r>
              <a:rPr lang="ja-JP" altLang="en-US" sz="4000" dirty="0"/>
              <a:t>“</a:t>
            </a:r>
            <a:r>
              <a:rPr lang="en-US" sz="4000" dirty="0"/>
              <a:t>Woe to you when all men speak well of you…</a:t>
            </a:r>
            <a:r>
              <a:rPr lang="ja-JP" altLang="en-US" sz="4000" dirty="0"/>
              <a:t>”</a:t>
            </a:r>
            <a:endParaRPr lang="en-US" sz="4000" dirty="0"/>
          </a:p>
          <a:p>
            <a:pPr>
              <a:buFontTx/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/>
          <a:lstStyle/>
          <a:p>
            <a:r>
              <a:rPr lang="en-US" sz="4000" b="1" dirty="0"/>
              <a:t>2. Different enemies threaten more at different stages...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11400"/>
            <a:ext cx="7772400" cy="4546600"/>
          </a:xfrm>
        </p:spPr>
        <p:txBody>
          <a:bodyPr>
            <a:normAutofit/>
          </a:bodyPr>
          <a:lstStyle/>
          <a:p>
            <a:r>
              <a:rPr lang="en-US" sz="4000" dirty="0"/>
              <a:t> Stages of life </a:t>
            </a:r>
            <a:r>
              <a:rPr lang="en-US" sz="4000" i="1" dirty="0"/>
              <a:t>(2 Tim. 2:22; Titus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/>
          <a:lstStyle/>
          <a:p>
            <a:r>
              <a:rPr lang="en-US" sz="4000" dirty="0"/>
              <a:t>2. Different enemies threaten more at different stages...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5410200"/>
          </a:xfrm>
        </p:spPr>
        <p:txBody>
          <a:bodyPr/>
          <a:lstStyle/>
          <a:p>
            <a:r>
              <a:rPr lang="en-US" sz="3600" dirty="0"/>
              <a:t>Stages of Bible history</a:t>
            </a:r>
          </a:p>
          <a:p>
            <a:pPr lvl="1"/>
            <a:r>
              <a:rPr lang="en-US" sz="2400" dirty="0"/>
              <a:t> </a:t>
            </a:r>
            <a:r>
              <a:rPr lang="en-US" sz="2400" b="1" i="1" dirty="0"/>
              <a:t>Egyptian </a:t>
            </a:r>
            <a:r>
              <a:rPr lang="ja-JP" altLang="en-US" sz="2400" b="1" i="1" dirty="0"/>
              <a:t>“</a:t>
            </a:r>
            <a:r>
              <a:rPr lang="en-US" sz="2400" b="1" i="1" dirty="0"/>
              <a:t>gods</a:t>
            </a:r>
            <a:r>
              <a:rPr lang="ja-JP" altLang="en-US" sz="2400" b="1" i="1" dirty="0"/>
              <a:t>”</a:t>
            </a:r>
            <a:r>
              <a:rPr lang="en-US" sz="2400" b="1" i="1" dirty="0"/>
              <a:t> -  Josh. 24:14</a:t>
            </a:r>
          </a:p>
          <a:p>
            <a:pPr lvl="1"/>
            <a:r>
              <a:rPr lang="en-US" sz="2400" b="1" i="1" dirty="0"/>
              <a:t> Canaanite </a:t>
            </a:r>
            <a:r>
              <a:rPr lang="ja-JP" altLang="en-US" sz="2400" b="1" i="1" dirty="0"/>
              <a:t>“</a:t>
            </a:r>
            <a:r>
              <a:rPr lang="en-US" sz="2400" b="1" i="1" dirty="0"/>
              <a:t>gods</a:t>
            </a:r>
            <a:r>
              <a:rPr lang="ja-JP" altLang="en-US" sz="2400" b="1" i="1" dirty="0"/>
              <a:t>”</a:t>
            </a:r>
            <a:r>
              <a:rPr lang="en-US" sz="2400" b="1" i="1" dirty="0"/>
              <a:t> -  Judges 2:12</a:t>
            </a:r>
          </a:p>
          <a:p>
            <a:pPr lvl="1"/>
            <a:r>
              <a:rPr lang="en-US" sz="2400" b="1" i="1" dirty="0"/>
              <a:t> Apathy, Discouragement - Haggai</a:t>
            </a:r>
          </a:p>
          <a:p>
            <a:pPr lvl="1"/>
            <a:r>
              <a:rPr lang="en-US" sz="2400" b="1" i="1" dirty="0"/>
              <a:t> Spiritual Pride - Matthew 23</a:t>
            </a:r>
          </a:p>
          <a:p>
            <a:pPr lvl="1"/>
            <a:r>
              <a:rPr lang="en-US" sz="2400" b="1" i="1" dirty="0"/>
              <a:t> Judaizing teachers - Galatians</a:t>
            </a:r>
          </a:p>
          <a:p>
            <a:pPr lvl="1"/>
            <a:r>
              <a:rPr lang="en-US" sz="2400" b="1" i="1" dirty="0"/>
              <a:t> Gnosticism - 1 John, 1,2 Corinthians</a:t>
            </a:r>
          </a:p>
          <a:p>
            <a:pPr lvl="1"/>
            <a:r>
              <a:rPr lang="en-US" sz="2400" b="1" i="1" dirty="0"/>
              <a:t> Persecution - Revelation</a:t>
            </a:r>
          </a:p>
          <a:p>
            <a:pPr lvl="1"/>
            <a:endParaRPr lang="en-US" sz="2400" i="1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828800"/>
          </a:xfrm>
        </p:spPr>
        <p:txBody>
          <a:bodyPr/>
          <a:lstStyle/>
          <a:p>
            <a:r>
              <a:rPr lang="en-US" sz="4000" dirty="0"/>
              <a:t>2. Different enemies threaten more at different stages...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9154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D09FF"/>
              </a:buClr>
            </a:pPr>
            <a:r>
              <a:rPr lang="en-US" sz="3600" dirty="0"/>
              <a:t>In </a:t>
            </a:r>
            <a:r>
              <a:rPr lang="ja-JP" altLang="en-US" sz="3600" dirty="0">
                <a:latin typeface="Arial"/>
              </a:rPr>
              <a:t>“</a:t>
            </a:r>
            <a:r>
              <a:rPr lang="en-US" sz="3600" dirty="0"/>
              <a:t>recent</a:t>
            </a:r>
            <a:r>
              <a:rPr lang="ja-JP" altLang="en-US" sz="3600" dirty="0">
                <a:latin typeface="Arial"/>
              </a:rPr>
              <a:t>”</a:t>
            </a:r>
            <a:r>
              <a:rPr lang="en-US" sz="3600" dirty="0"/>
              <a:t> history - known disciples: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i="1" dirty="0"/>
              <a:t> </a:t>
            </a:r>
            <a:r>
              <a:rPr lang="en-US" sz="2400" b="1" i="1" dirty="0">
                <a:solidFill>
                  <a:schemeClr val="tx2"/>
                </a:solidFill>
              </a:rPr>
              <a:t>1800 - 1860  - 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1860 - 1900  -  Prosperity, Desire to copy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1900 - 1950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1950 - 1970  -  Prosperity, Desire to copy denominations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1970 - 2000  -  Infighting</a:t>
            </a:r>
          </a:p>
          <a:p>
            <a:pPr lvl="1">
              <a:lnSpc>
                <a:spcPct val="90000"/>
              </a:lnSpc>
              <a:buClr>
                <a:srgbClr val="1207FF"/>
              </a:buClr>
            </a:pPr>
            <a:r>
              <a:rPr lang="en-US" sz="2400" b="1" i="1" dirty="0">
                <a:solidFill>
                  <a:schemeClr val="tx2"/>
                </a:solidFill>
              </a:rPr>
              <a:t> 2000 -    	Worldliness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685800"/>
            <a:ext cx="8058151" cy="1422400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620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Christians over 40 often fear…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b="1" dirty="0">
                <a:solidFill>
                  <a:srgbClr val="180BFF"/>
                </a:solidFill>
              </a:rPr>
              <a:t> </a:t>
            </a:r>
            <a:r>
              <a:rPr lang="en-US" sz="4000" b="1" dirty="0">
                <a:solidFill>
                  <a:srgbClr val="800000"/>
                </a:solidFill>
                <a:latin typeface="+mn-lt"/>
              </a:rPr>
              <a:t>Denominational error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altLang="ja-JP" sz="4000" dirty="0">
                <a:solidFill>
                  <a:srgbClr val="800000"/>
                </a:solidFill>
              </a:rPr>
              <a:t> </a:t>
            </a:r>
            <a:r>
              <a:rPr lang="ja-JP" altLang="en-US" sz="4000" dirty="0">
                <a:solidFill>
                  <a:srgbClr val="800000"/>
                </a:solidFill>
              </a:rPr>
              <a:t>“</a:t>
            </a:r>
            <a:r>
              <a:rPr lang="en-US" sz="4000" dirty="0">
                <a:solidFill>
                  <a:srgbClr val="800000"/>
                </a:solidFill>
              </a:rPr>
              <a:t>Institutionalism</a:t>
            </a:r>
            <a:r>
              <a:rPr lang="ja-JP" altLang="en-US" sz="4000" dirty="0">
                <a:solidFill>
                  <a:srgbClr val="800000"/>
                </a:solidFill>
              </a:rPr>
              <a:t>”</a:t>
            </a:r>
            <a:endParaRPr lang="en-US" sz="4000" dirty="0">
              <a:solidFill>
                <a:srgbClr val="800000"/>
              </a:solidFill>
              <a:latin typeface="+mn-lt"/>
            </a:endParaRP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rgbClr val="800000"/>
                </a:solidFill>
                <a:latin typeface="+mn-lt"/>
              </a:rPr>
              <a:t> </a:t>
            </a:r>
            <a:r>
              <a:rPr lang="ja-JP" altLang="en-US" sz="4000" b="1" dirty="0">
                <a:solidFill>
                  <a:srgbClr val="800000"/>
                </a:solidFill>
                <a:latin typeface="+mn-lt"/>
              </a:rPr>
              <a:t>“</a:t>
            </a:r>
            <a:r>
              <a:rPr lang="en-US" sz="4000" b="1" dirty="0">
                <a:solidFill>
                  <a:srgbClr val="800000"/>
                </a:solidFill>
                <a:latin typeface="+mn-lt"/>
              </a:rPr>
              <a:t>Liberalism</a:t>
            </a:r>
            <a:r>
              <a:rPr lang="ja-JP" altLang="en-US" sz="4000" b="1" dirty="0">
                <a:solidFill>
                  <a:srgbClr val="800000"/>
                </a:solidFill>
                <a:latin typeface="+mn-lt"/>
              </a:rPr>
              <a:t>”</a:t>
            </a:r>
            <a:endParaRPr lang="en-US" sz="4000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107576"/>
            <a:ext cx="8058151" cy="1899024"/>
          </a:xfrm>
        </p:spPr>
        <p:txBody>
          <a:bodyPr/>
          <a:lstStyle/>
          <a:p>
            <a:r>
              <a:rPr lang="en-US" sz="4000" b="1" dirty="0"/>
              <a:t>3. Different generations often fear different enemies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057401"/>
            <a:ext cx="8382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Christians under 40 often fear…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4000" dirty="0">
                <a:solidFill>
                  <a:srgbClr val="180BFF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+mn-lt"/>
              </a:rPr>
              <a:t>Overemphasis on externals</a:t>
            </a: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32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chemeClr val="accent6"/>
                </a:solidFill>
                <a:latin typeface="+mn-lt"/>
              </a:rPr>
              <a:t>Pharisaism</a:t>
            </a:r>
            <a:endParaRPr lang="en-US" sz="3200" b="1" dirty="0">
              <a:solidFill>
                <a:schemeClr val="accent6"/>
              </a:solidFill>
              <a:latin typeface="+mn-lt"/>
            </a:endParaRPr>
          </a:p>
          <a:p>
            <a:pPr lvl="2">
              <a:spcBef>
                <a:spcPct val="50000"/>
              </a:spcBef>
              <a:buClr>
                <a:schemeClr val="tx2"/>
              </a:buClr>
              <a:buFont typeface="Times" charset="0"/>
              <a:buChar char="•"/>
            </a:pPr>
            <a:r>
              <a:rPr lang="en-US" sz="32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+mn-lt"/>
              </a:rPr>
              <a:t>Under emphasis on God</a:t>
            </a:r>
            <a:r>
              <a:rPr lang="ja-JP" altLang="en-US" sz="3200" b="1" dirty="0">
                <a:solidFill>
                  <a:schemeClr val="accent6"/>
                </a:solidFill>
                <a:latin typeface="+mn-lt"/>
              </a:rPr>
              <a:t>’</a:t>
            </a:r>
            <a:r>
              <a:rPr lang="en-US" sz="3200" b="1" dirty="0">
                <a:solidFill>
                  <a:schemeClr val="accent6"/>
                </a:solidFill>
                <a:latin typeface="+mn-lt"/>
              </a:rPr>
              <a:t>s grace     	and mercy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1939</TotalTime>
  <Words>516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News Gothic MT</vt:lpstr>
      <vt:lpstr>Times</vt:lpstr>
      <vt:lpstr>Wingdings 2</vt:lpstr>
      <vt:lpstr>Breeze</vt:lpstr>
      <vt:lpstr>Four Facts  About Spiritual Enemies</vt:lpstr>
      <vt:lpstr>1. You need to recognize them!</vt:lpstr>
      <vt:lpstr>1. You need to recognize them!</vt:lpstr>
      <vt:lpstr>1. You need to recognize them!</vt:lpstr>
      <vt:lpstr>2. Different enemies threaten more at different stages...</vt:lpstr>
      <vt:lpstr>2. Different enemies threaten more at different stages...</vt:lpstr>
      <vt:lpstr>2. Different enemies threaten more at different stages...</vt:lpstr>
      <vt:lpstr>3. Different generations often fear different enemies</vt:lpstr>
      <vt:lpstr>3. Different generations often fear different enemies</vt:lpstr>
      <vt:lpstr>3. Different generations often fear different enemies</vt:lpstr>
      <vt:lpstr>4. The enemy that “gets us” is usually the one we don’t fear. </vt:lpstr>
      <vt:lpstr>4. The enemy that “gets us” is usually the one we don’t fear. </vt:lpstr>
      <vt:lpstr>Satan’s 10 most effective weapons</vt:lpstr>
      <vt:lpstr>Satan’s 10 most effective weapons</vt:lpstr>
      <vt:lpstr>Enemies Beyond Our Comprehension</vt:lpstr>
      <vt:lpstr>Enemies Beyond Our Comprehension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Jeff Smelser</cp:lastModifiedBy>
  <cp:revision>31</cp:revision>
  <dcterms:created xsi:type="dcterms:W3CDTF">2011-12-23T22:48:49Z</dcterms:created>
  <dcterms:modified xsi:type="dcterms:W3CDTF">2019-12-01T16:32:55Z</dcterms:modified>
</cp:coreProperties>
</file>