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64" r:id="rId5"/>
    <p:sldId id="258" r:id="rId6"/>
    <p:sldId id="259" r:id="rId7"/>
    <p:sldId id="267" r:id="rId8"/>
    <p:sldId id="266" r:id="rId9"/>
    <p:sldId id="265" r:id="rId10"/>
    <p:sldId id="268" r:id="rId11"/>
    <p:sldId id="261" r:id="rId12"/>
    <p:sldId id="277" r:id="rId13"/>
    <p:sldId id="278" r:id="rId14"/>
    <p:sldId id="262" r:id="rId15"/>
    <p:sldId id="279" r:id="rId16"/>
    <p:sldId id="273" r:id="rId17"/>
    <p:sldId id="274" r:id="rId18"/>
    <p:sldId id="280" r:id="rId19"/>
    <p:sldId id="275" r:id="rId20"/>
    <p:sldId id="263"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CCF9B66-7000-4C27-B23C-5CFA764F75AB}"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209755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CF9B66-7000-4C27-B23C-5CFA764F75AB}"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393710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CF9B66-7000-4C27-B23C-5CFA764F75AB}"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408450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CF9B66-7000-4C27-B23C-5CFA764F75AB}"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2965556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CF9B66-7000-4C27-B23C-5CFA764F75AB}"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2981736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CF9B66-7000-4C27-B23C-5CFA764F75AB}"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825274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CF9B66-7000-4C27-B23C-5CFA764F75AB}" type="datetimeFigureOut">
              <a:rPr lang="en-US" smtClean="0"/>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39036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CF9B66-7000-4C27-B23C-5CFA764F75AB}" type="datetimeFigureOut">
              <a:rPr lang="en-US" smtClean="0"/>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214841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F9B66-7000-4C27-B23C-5CFA764F75AB}" type="datetimeFigureOut">
              <a:rPr lang="en-US" smtClean="0"/>
              <a:t>9/22/2019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420580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CF9B66-7000-4C27-B23C-5CFA764F75AB}"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117820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CF9B66-7000-4C27-B23C-5CFA764F75AB}"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41A38-39C1-4280-9AC8-6C961ADDBBE6}" type="slidenum">
              <a:rPr lang="en-US" smtClean="0"/>
              <a:t>‹#›</a:t>
            </a:fld>
            <a:endParaRPr lang="en-US"/>
          </a:p>
        </p:txBody>
      </p:sp>
    </p:spTree>
    <p:extLst>
      <p:ext uri="{BB962C8B-B14F-4D97-AF65-F5344CB8AC3E}">
        <p14:creationId xmlns:p14="http://schemas.microsoft.com/office/powerpoint/2010/main" val="125619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F9B66-7000-4C27-B23C-5CFA764F75AB}" type="datetimeFigureOut">
              <a:rPr lang="en-US" smtClean="0"/>
              <a:t>9/22/2019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41A38-39C1-4280-9AC8-6C961ADDBBE6}" type="slidenum">
              <a:rPr lang="en-US" smtClean="0"/>
              <a:t>‹#›</a:t>
            </a:fld>
            <a:endParaRPr lang="en-US"/>
          </a:p>
        </p:txBody>
      </p:sp>
    </p:spTree>
    <p:extLst>
      <p:ext uri="{BB962C8B-B14F-4D97-AF65-F5344CB8AC3E}">
        <p14:creationId xmlns:p14="http://schemas.microsoft.com/office/powerpoint/2010/main" val="257342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529334" y="2362200"/>
            <a:ext cx="6085332" cy="1200329"/>
          </a:xfrm>
          <a:prstGeom prst="rect">
            <a:avLst/>
          </a:prstGeom>
        </p:spPr>
        <p:txBody>
          <a:bodyPr>
            <a:spAutoFit/>
          </a:bodyPr>
          <a:lstStyle/>
          <a:p>
            <a:pPr algn="ctr"/>
            <a:r>
              <a:rPr lang="en-US" sz="2400" b="1" dirty="0"/>
              <a:t>Exton</a:t>
            </a:r>
          </a:p>
          <a:p>
            <a:pPr algn="ctr"/>
            <a:r>
              <a:rPr lang="en-US" sz="2400" b="1" dirty="0"/>
              <a:t>Sunday 11 am</a:t>
            </a:r>
          </a:p>
          <a:p>
            <a:pPr algn="ctr"/>
            <a:r>
              <a:rPr lang="en-US" sz="2400" b="1" dirty="0"/>
              <a:t>September 22, 2019</a:t>
            </a:r>
            <a:endParaRPr lang="en-US" sz="2400" dirty="0"/>
          </a:p>
        </p:txBody>
      </p:sp>
    </p:spTree>
    <p:extLst>
      <p:ext uri="{BB962C8B-B14F-4D97-AF65-F5344CB8AC3E}">
        <p14:creationId xmlns:p14="http://schemas.microsoft.com/office/powerpoint/2010/main" val="214724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32026" y="1280652"/>
            <a:ext cx="5456354"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8" name="TextBox 7"/>
          <p:cNvSpPr txBox="1"/>
          <p:nvPr/>
        </p:nvSpPr>
        <p:spPr>
          <a:xfrm>
            <a:off x="1981200" y="2133600"/>
            <a:ext cx="4953000" cy="4216539"/>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lvl="1"/>
            <a:r>
              <a:rPr lang="en-US" sz="2400" b="1" i="1" dirty="0"/>
              <a:t>A people defined by God for himself</a:t>
            </a:r>
          </a:p>
          <a:p>
            <a:pPr marL="1371600" lvl="2" indent="-457200">
              <a:buFont typeface="Wingdings" panose="05000000000000000000" pitchFamily="2" charset="2"/>
              <a:buChar char="§"/>
            </a:pPr>
            <a:r>
              <a:rPr lang="en-US" sz="2400" dirty="0"/>
              <a:t>1 Peter 2:9-10</a:t>
            </a:r>
          </a:p>
          <a:p>
            <a:pPr marL="1371600" lvl="2" indent="-457200">
              <a:buFont typeface="Wingdings" panose="05000000000000000000" pitchFamily="2" charset="2"/>
              <a:buChar char="§"/>
            </a:pPr>
            <a:r>
              <a:rPr lang="en-US" sz="2400" dirty="0"/>
              <a:t>Exodus 19:5-6</a:t>
            </a:r>
          </a:p>
          <a:p>
            <a:pPr lvl="1"/>
            <a:r>
              <a:rPr lang="en-US" sz="2400" b="1" i="1" dirty="0"/>
              <a:t>Different aims</a:t>
            </a:r>
          </a:p>
          <a:p>
            <a:pPr marL="1371600" lvl="2" indent="-457200">
              <a:buFont typeface="Wingdings" panose="05000000000000000000" pitchFamily="2" charset="2"/>
              <a:buChar char="§"/>
            </a:pPr>
            <a:r>
              <a:rPr lang="en-US" sz="2400" dirty="0"/>
              <a:t>Psalm 17:13-15</a:t>
            </a:r>
          </a:p>
          <a:p>
            <a:pPr marL="1371600" lvl="2" indent="-457200">
              <a:buFont typeface="Wingdings" panose="05000000000000000000" pitchFamily="2" charset="2"/>
              <a:buChar char="§"/>
            </a:pPr>
            <a:r>
              <a:rPr lang="en-US" sz="2400" dirty="0"/>
              <a:t>Philippians 3:18-21</a:t>
            </a:r>
          </a:p>
          <a:p>
            <a:pPr marL="1371600" lvl="2" indent="-457200">
              <a:buFont typeface="Wingdings" panose="05000000000000000000" pitchFamily="2" charset="2"/>
              <a:buChar char="§"/>
            </a:pPr>
            <a:r>
              <a:rPr lang="en-US" sz="2400" dirty="0" err="1"/>
              <a:t>Eph</a:t>
            </a:r>
            <a:r>
              <a:rPr lang="en-US" sz="2400" dirty="0"/>
              <a:t> 2:6, Col 3:1-2</a:t>
            </a:r>
          </a:p>
          <a:p>
            <a:pPr lvl="1"/>
            <a:r>
              <a:rPr lang="en-US" sz="2400" b="1" i="1" dirty="0"/>
              <a:t>Not of this world</a:t>
            </a:r>
          </a:p>
          <a:p>
            <a:pPr marL="1371600" lvl="2" indent="-457200">
              <a:buFont typeface="Wingdings" panose="05000000000000000000" pitchFamily="2" charset="2"/>
              <a:buChar char="§"/>
            </a:pPr>
            <a:r>
              <a:rPr lang="en-US" sz="2400" dirty="0"/>
              <a:t>John 17:14</a:t>
            </a:r>
            <a:endParaRPr lang="en-US" sz="1600" dirty="0"/>
          </a:p>
        </p:txBody>
      </p:sp>
    </p:spTree>
    <p:extLst>
      <p:ext uri="{BB962C8B-B14F-4D97-AF65-F5344CB8AC3E}">
        <p14:creationId xmlns:p14="http://schemas.microsoft.com/office/powerpoint/2010/main" val="32226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32026" y="1280652"/>
            <a:ext cx="5456354"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8985" y="1295400"/>
            <a:ext cx="6001989"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76200" y="990600"/>
            <a:ext cx="8787513"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6" name="TextBox 5"/>
          <p:cNvSpPr txBox="1"/>
          <p:nvPr/>
        </p:nvSpPr>
        <p:spPr>
          <a:xfrm>
            <a:off x="1981200" y="2133600"/>
            <a:ext cx="4953000" cy="4555093"/>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914400" lvl="1" indent="-457200">
              <a:buFont typeface="Wingdings" panose="05000000000000000000" pitchFamily="2" charset="2"/>
              <a:buChar char="§"/>
            </a:pPr>
            <a:r>
              <a:rPr lang="en-US" sz="2400" dirty="0"/>
              <a:t>1 Peter 1:15</a:t>
            </a:r>
            <a:r>
              <a:rPr lang="en-US" sz="2400" i="1" dirty="0"/>
              <a:t>f</a:t>
            </a:r>
            <a:r>
              <a:rPr lang="en-US" sz="2400" dirty="0"/>
              <a:t>, Lev 11:44, 19:2</a:t>
            </a:r>
          </a:p>
          <a:p>
            <a:pPr lvl="1"/>
            <a:r>
              <a:rPr lang="en-US" sz="2400" b="1" i="1" dirty="0"/>
              <a:t>Live differently</a:t>
            </a:r>
          </a:p>
          <a:p>
            <a:pPr marL="914400" lvl="1" indent="-457200">
              <a:buFont typeface="Wingdings" panose="05000000000000000000" pitchFamily="2" charset="2"/>
              <a:buChar char="§"/>
            </a:pPr>
            <a:r>
              <a:rPr lang="en-US" sz="2400" dirty="0"/>
              <a:t>Ephesians 4:17-24</a:t>
            </a:r>
          </a:p>
          <a:p>
            <a:pPr lvl="1"/>
            <a:r>
              <a:rPr lang="en-US" sz="2400" b="1" i="1" dirty="0"/>
              <a:t>Assemble together</a:t>
            </a:r>
          </a:p>
          <a:p>
            <a:pPr marL="914400" lvl="1" indent="-457200">
              <a:buFont typeface="Wingdings" panose="05000000000000000000" pitchFamily="2" charset="2"/>
              <a:buChar char="§"/>
            </a:pPr>
            <a:r>
              <a:rPr lang="en-US" sz="2400" dirty="0"/>
              <a:t>Hebrews 3:1,6  8:8-10, 10:25</a:t>
            </a:r>
          </a:p>
          <a:p>
            <a:pPr lvl="3"/>
            <a:r>
              <a:rPr lang="en-US" sz="2200" dirty="0"/>
              <a:t>Our identity is in Christ,</a:t>
            </a:r>
          </a:p>
          <a:p>
            <a:pPr lvl="3"/>
            <a:r>
              <a:rPr lang="en-US" sz="2200" dirty="0"/>
              <a:t>Not in the group</a:t>
            </a:r>
          </a:p>
          <a:p>
            <a:pPr lvl="3"/>
            <a:r>
              <a:rPr lang="en-US" sz="2200" dirty="0"/>
              <a:t>But </a:t>
            </a:r>
            <a:r>
              <a:rPr lang="en-US" sz="2200" b="1" i="1" u="sng" dirty="0"/>
              <a:t>God</a:t>
            </a:r>
            <a:r>
              <a:rPr lang="en-US" sz="2200" dirty="0"/>
              <a:t> has defined us!</a:t>
            </a:r>
          </a:p>
          <a:p>
            <a:pPr lvl="1"/>
            <a:r>
              <a:rPr lang="en-US" sz="2400" b="1" i="1" dirty="0"/>
              <a:t>Prioritize one another</a:t>
            </a:r>
          </a:p>
          <a:p>
            <a:pPr marL="914400" lvl="1" indent="-457200">
              <a:buFont typeface="Wingdings" panose="05000000000000000000" pitchFamily="2" charset="2"/>
              <a:buChar char="§"/>
            </a:pPr>
            <a:r>
              <a:rPr lang="en-US" sz="2400" dirty="0"/>
              <a:t>Galatians 6:10</a:t>
            </a:r>
          </a:p>
        </p:txBody>
      </p:sp>
    </p:spTree>
    <p:extLst>
      <p:ext uri="{BB962C8B-B14F-4D97-AF65-F5344CB8AC3E}">
        <p14:creationId xmlns:p14="http://schemas.microsoft.com/office/powerpoint/2010/main" val="37594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8985" y="1295400"/>
            <a:ext cx="6001989"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76200" y="990600"/>
            <a:ext cx="8787513"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6" name="TextBox 5"/>
          <p:cNvSpPr txBox="1"/>
          <p:nvPr/>
        </p:nvSpPr>
        <p:spPr>
          <a:xfrm>
            <a:off x="1981200" y="2133600"/>
            <a:ext cx="4953000" cy="397031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endParaRPr lang="en-US" sz="2800" b="1" dirty="0"/>
          </a:p>
          <a:p>
            <a:pPr algn="ctr"/>
            <a:r>
              <a:rPr lang="en-US" sz="2800" i="1" dirty="0">
                <a:latin typeface="Palatino Linotype" panose="02040502050505030304" pitchFamily="18" charset="0"/>
              </a:rPr>
              <a:t>If my association with other Christians is just something that happens for an hour once a week, how much do I value being a child of the kingdom?</a:t>
            </a:r>
          </a:p>
          <a:p>
            <a:pPr algn="ctr"/>
            <a:endParaRPr lang="en-US" sz="2800" i="1" dirty="0">
              <a:latin typeface="Palatino Linotype" panose="02040502050505030304" pitchFamily="18" charset="0"/>
            </a:endParaRPr>
          </a:p>
        </p:txBody>
      </p:sp>
    </p:spTree>
    <p:extLst>
      <p:ext uri="{BB962C8B-B14F-4D97-AF65-F5344CB8AC3E}">
        <p14:creationId xmlns:p14="http://schemas.microsoft.com/office/powerpoint/2010/main" val="73769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8985" y="1295400"/>
            <a:ext cx="6001989"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76200" y="990600"/>
            <a:ext cx="8787513"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6" name="TextBox 5"/>
          <p:cNvSpPr txBox="1"/>
          <p:nvPr/>
        </p:nvSpPr>
        <p:spPr>
          <a:xfrm>
            <a:off x="1981200" y="2133600"/>
            <a:ext cx="4953000" cy="4401205"/>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endParaRPr lang="en-US" sz="2800" b="1" dirty="0"/>
          </a:p>
          <a:p>
            <a:pPr algn="ctr"/>
            <a:r>
              <a:rPr lang="en-US" sz="2800" i="1" dirty="0">
                <a:latin typeface="Palatino Linotype" panose="02040502050505030304" pitchFamily="18" charset="0"/>
              </a:rPr>
              <a:t>If I don’t see much difference in my association with other Christians and my association with those of the world, how much do I value being a child of the kingdom?</a:t>
            </a:r>
          </a:p>
          <a:p>
            <a:pPr algn="ctr"/>
            <a:endParaRPr lang="en-US" sz="2800" i="1" dirty="0">
              <a:latin typeface="Palatino Linotype" panose="02040502050505030304" pitchFamily="18" charset="0"/>
            </a:endParaRPr>
          </a:p>
        </p:txBody>
      </p:sp>
    </p:spTree>
    <p:extLst>
      <p:ext uri="{BB962C8B-B14F-4D97-AF65-F5344CB8AC3E}">
        <p14:creationId xmlns:p14="http://schemas.microsoft.com/office/powerpoint/2010/main" val="1295881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35192" y="4800600"/>
            <a:ext cx="741480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40190" y="4495800"/>
            <a:ext cx="1333618"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9" name="TextBox 8"/>
          <p:cNvSpPr txBox="1"/>
          <p:nvPr/>
        </p:nvSpPr>
        <p:spPr>
          <a:xfrm>
            <a:off x="1981200" y="2133600"/>
            <a:ext cx="4953000" cy="1384995"/>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r>
              <a:rPr lang="en-US" sz="2800" b="1" dirty="0"/>
              <a:t>A Consequential Distinction</a:t>
            </a:r>
            <a:endParaRPr lang="en-US" sz="2000" dirty="0"/>
          </a:p>
        </p:txBody>
      </p:sp>
    </p:spTree>
    <p:extLst>
      <p:ext uri="{BB962C8B-B14F-4D97-AF65-F5344CB8AC3E}">
        <p14:creationId xmlns:p14="http://schemas.microsoft.com/office/powerpoint/2010/main" val="161503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35192" y="4800600"/>
            <a:ext cx="741480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40190" y="4495800"/>
            <a:ext cx="1333618"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9" name="TextBox 8"/>
          <p:cNvSpPr txBox="1"/>
          <p:nvPr/>
        </p:nvSpPr>
        <p:spPr>
          <a:xfrm>
            <a:off x="1981200" y="2133600"/>
            <a:ext cx="4953000" cy="3600986"/>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r>
              <a:rPr lang="en-US" sz="2800" b="1" dirty="0"/>
              <a:t>A Consequential Distinction</a:t>
            </a:r>
          </a:p>
          <a:p>
            <a:pPr marL="914400" lvl="1" indent="-457200">
              <a:buFont typeface="Wingdings" panose="05000000000000000000" pitchFamily="2" charset="2"/>
              <a:buChar char="§"/>
            </a:pPr>
            <a:r>
              <a:rPr lang="en-US" sz="2400" dirty="0"/>
              <a:t>Matthew 13</a:t>
            </a:r>
          </a:p>
          <a:p>
            <a:pPr lvl="1"/>
            <a:r>
              <a:rPr lang="en-US" sz="2000" b="1" baseline="30000" dirty="0"/>
              <a:t>30 </a:t>
            </a:r>
            <a:r>
              <a:rPr lang="en-US" sz="2000" dirty="0"/>
              <a:t>Allow both to grow together until the harvest; and in the time of the harvest I will say to the reapers, “First gather up the tares and bind them in bundles to burn them up; but gather the wheat into my barn.”</a:t>
            </a:r>
          </a:p>
        </p:txBody>
      </p:sp>
    </p:spTree>
    <p:extLst>
      <p:ext uri="{BB962C8B-B14F-4D97-AF65-F5344CB8AC3E}">
        <p14:creationId xmlns:p14="http://schemas.microsoft.com/office/powerpoint/2010/main" val="277179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35192" y="4800600"/>
            <a:ext cx="741480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40190" y="4495800"/>
            <a:ext cx="1333618"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9" name="TextBox 8"/>
          <p:cNvSpPr txBox="1"/>
          <p:nvPr/>
        </p:nvSpPr>
        <p:spPr>
          <a:xfrm>
            <a:off x="1981200" y="2133600"/>
            <a:ext cx="4953000" cy="4585871"/>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r>
              <a:rPr lang="en-US" sz="2800" b="1" dirty="0"/>
              <a:t>A Consequential Distinction</a:t>
            </a:r>
          </a:p>
          <a:p>
            <a:pPr marL="914400" lvl="1" indent="-457200">
              <a:buFont typeface="Wingdings" panose="05000000000000000000" pitchFamily="2" charset="2"/>
              <a:buChar char="§"/>
            </a:pPr>
            <a:r>
              <a:rPr lang="en-US" sz="2400" dirty="0"/>
              <a:t>Matthew 13</a:t>
            </a:r>
          </a:p>
          <a:p>
            <a:pPr lvl="1"/>
            <a:r>
              <a:rPr lang="en-US" sz="2000" b="1" baseline="30000" dirty="0"/>
              <a:t>40 </a:t>
            </a:r>
            <a:r>
              <a:rPr lang="en-US" sz="2000" dirty="0"/>
              <a:t>So just as the tares are gathered up and burned with fire, so shall it be at the end of the age. </a:t>
            </a:r>
            <a:r>
              <a:rPr lang="en-US" sz="2000" b="1" baseline="30000" dirty="0"/>
              <a:t>41 </a:t>
            </a:r>
            <a:r>
              <a:rPr lang="en-US" sz="2000" dirty="0"/>
              <a:t>The Son of Man will send forth His angels, and they will gather out of His kingdom all stumbling blocks, and those who commit lawlessness, </a:t>
            </a:r>
            <a:r>
              <a:rPr lang="en-US" sz="2000" b="1" baseline="30000" dirty="0"/>
              <a:t>2 </a:t>
            </a:r>
            <a:r>
              <a:rPr lang="en-US" sz="2000" dirty="0"/>
              <a:t>and will throw them into the furnace of fire; in that place there will be weeping and gnashing of teeth.</a:t>
            </a:r>
            <a:endParaRPr lang="en-US" sz="2400" dirty="0"/>
          </a:p>
        </p:txBody>
      </p:sp>
    </p:spTree>
    <p:extLst>
      <p:ext uri="{BB962C8B-B14F-4D97-AF65-F5344CB8AC3E}">
        <p14:creationId xmlns:p14="http://schemas.microsoft.com/office/powerpoint/2010/main" val="1713064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35192" y="4800600"/>
            <a:ext cx="741480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40190" y="4495800"/>
            <a:ext cx="1333618"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9" name="TextBox 8"/>
          <p:cNvSpPr txBox="1"/>
          <p:nvPr/>
        </p:nvSpPr>
        <p:spPr>
          <a:xfrm>
            <a:off x="1981200" y="2133600"/>
            <a:ext cx="4953000" cy="4524315"/>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r>
              <a:rPr lang="en-US" sz="2800" b="1" dirty="0"/>
              <a:t>A Consequential Distinction</a:t>
            </a:r>
          </a:p>
          <a:p>
            <a:pPr marL="914400" lvl="1" indent="-457200">
              <a:buFont typeface="Wingdings" panose="05000000000000000000" pitchFamily="2" charset="2"/>
              <a:buChar char="§"/>
            </a:pPr>
            <a:r>
              <a:rPr lang="en-US" sz="2400" dirty="0"/>
              <a:t>Matthew 25</a:t>
            </a:r>
          </a:p>
          <a:p>
            <a:pPr lvl="1"/>
            <a:r>
              <a:rPr lang="en-US" sz="2000" b="1" baseline="30000" dirty="0"/>
              <a:t>31 </a:t>
            </a:r>
            <a:r>
              <a:rPr lang="en-US" sz="2000" dirty="0"/>
              <a:t>But when the Son of Man comes in His glory, and all the angels with Him, then He will sit on His glorious throne. </a:t>
            </a:r>
            <a:r>
              <a:rPr lang="en-US" sz="2000" b="1" baseline="30000" dirty="0"/>
              <a:t>32 </a:t>
            </a:r>
            <a:r>
              <a:rPr lang="en-US" sz="2000" dirty="0"/>
              <a:t>All the nations will be gathered before Him; and He will separate them from one another, as the shepherd separates the sheep from the goats; </a:t>
            </a:r>
            <a:r>
              <a:rPr lang="en-US" sz="2000" b="1" baseline="30000" dirty="0"/>
              <a:t>33 </a:t>
            </a:r>
            <a:r>
              <a:rPr lang="en-US" sz="2000" dirty="0"/>
              <a:t>and He will put the sheep on His right, and the goats on the left.</a:t>
            </a:r>
          </a:p>
        </p:txBody>
      </p:sp>
    </p:spTree>
    <p:extLst>
      <p:ext uri="{BB962C8B-B14F-4D97-AF65-F5344CB8AC3E}">
        <p14:creationId xmlns:p14="http://schemas.microsoft.com/office/powerpoint/2010/main" val="3107766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35192" y="4800600"/>
            <a:ext cx="741480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40190" y="4495800"/>
            <a:ext cx="1333618"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9" name="TextBox 8"/>
          <p:cNvSpPr txBox="1"/>
          <p:nvPr/>
        </p:nvSpPr>
        <p:spPr>
          <a:xfrm>
            <a:off x="1981200" y="2133600"/>
            <a:ext cx="4953000" cy="4524315"/>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r>
              <a:rPr lang="en-US" sz="2800" b="1" dirty="0"/>
              <a:t>A Consequential Distinction</a:t>
            </a:r>
          </a:p>
          <a:p>
            <a:pPr marL="914400" lvl="1" indent="-457200">
              <a:buFont typeface="Wingdings" panose="05000000000000000000" pitchFamily="2" charset="2"/>
              <a:buChar char="§"/>
            </a:pPr>
            <a:r>
              <a:rPr lang="en-US" sz="2400" dirty="0"/>
              <a:t>Matthew 25</a:t>
            </a:r>
          </a:p>
          <a:p>
            <a:pPr lvl="1"/>
            <a:r>
              <a:rPr lang="en-US" sz="2000" b="1" baseline="30000" dirty="0"/>
              <a:t>31 </a:t>
            </a:r>
            <a:r>
              <a:rPr lang="en-US" sz="2000" dirty="0"/>
              <a:t>But when the Son of Man comes in His glory, and all the angels with Him, then He will sit on His glorious throne. </a:t>
            </a:r>
            <a:r>
              <a:rPr lang="en-US" sz="2000" b="1" baseline="30000" dirty="0"/>
              <a:t>32 </a:t>
            </a:r>
            <a:r>
              <a:rPr lang="en-US" sz="2000" dirty="0"/>
              <a:t>All the nations will be gathered before Him; and He will separate them from one another, as the shepherd separates the sheep from the goats; </a:t>
            </a:r>
            <a:r>
              <a:rPr lang="en-US" sz="2000" b="1" baseline="30000" dirty="0"/>
              <a:t>33 </a:t>
            </a:r>
            <a:r>
              <a:rPr lang="en-US" sz="2000" dirty="0"/>
              <a:t>and He will put the sheep on His right, and the goats on the left.</a:t>
            </a:r>
          </a:p>
        </p:txBody>
      </p:sp>
    </p:spTree>
    <p:extLst>
      <p:ext uri="{BB962C8B-B14F-4D97-AF65-F5344CB8AC3E}">
        <p14:creationId xmlns:p14="http://schemas.microsoft.com/office/powerpoint/2010/main" val="3749758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35192" y="4800600"/>
            <a:ext cx="741480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40190" y="4495800"/>
            <a:ext cx="1333618"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9" name="TextBox 8"/>
          <p:cNvSpPr txBox="1"/>
          <p:nvPr/>
        </p:nvSpPr>
        <p:spPr>
          <a:xfrm>
            <a:off x="1981200" y="2133600"/>
            <a:ext cx="4953000" cy="2677656"/>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r>
              <a:rPr lang="en-US" sz="2800" b="1" dirty="0"/>
              <a:t>A Consequential Distinction</a:t>
            </a:r>
          </a:p>
          <a:p>
            <a:pPr marL="914400" lvl="1" indent="-457200">
              <a:buFont typeface="Wingdings" panose="05000000000000000000" pitchFamily="2" charset="2"/>
              <a:buChar char="§"/>
            </a:pPr>
            <a:r>
              <a:rPr lang="en-US" sz="2400" dirty="0"/>
              <a:t>Matthew 25</a:t>
            </a:r>
          </a:p>
          <a:p>
            <a:pPr lvl="1"/>
            <a:r>
              <a:rPr lang="en-US" sz="2000" b="1" baseline="30000" dirty="0"/>
              <a:t>46 </a:t>
            </a:r>
            <a:r>
              <a:rPr lang="en-US" sz="2000" dirty="0"/>
              <a:t>These will go away into eternal punishment, but the righteous into eternal life.</a:t>
            </a:r>
          </a:p>
        </p:txBody>
      </p:sp>
    </p:spTree>
    <p:extLst>
      <p:ext uri="{BB962C8B-B14F-4D97-AF65-F5344CB8AC3E}">
        <p14:creationId xmlns:p14="http://schemas.microsoft.com/office/powerpoint/2010/main" val="10728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529334" y="2362200"/>
            <a:ext cx="6085332" cy="1938992"/>
          </a:xfrm>
          <a:prstGeom prst="rect">
            <a:avLst/>
          </a:prstGeom>
        </p:spPr>
        <p:txBody>
          <a:bodyPr>
            <a:spAutoFit/>
          </a:bodyPr>
          <a:lstStyle/>
          <a:p>
            <a:pPr algn="ctr"/>
            <a:r>
              <a:rPr lang="en-US" sz="2400" b="1" i="1" dirty="0"/>
              <a:t>Matthew 13</a:t>
            </a:r>
            <a:r>
              <a:rPr lang="en-US" sz="2400" i="1" dirty="0"/>
              <a:t> </a:t>
            </a:r>
            <a:r>
              <a:rPr lang="en-US" sz="2400" b="1" i="1" baseline="30000" dirty="0"/>
              <a:t>37 </a:t>
            </a:r>
            <a:r>
              <a:rPr lang="en-US" sz="2400" i="1" dirty="0"/>
              <a:t>And He said, “The one who sows the good seed is the Son of Man, </a:t>
            </a:r>
            <a:r>
              <a:rPr lang="en-US" sz="2400" b="1" i="1" baseline="30000" dirty="0"/>
              <a:t>38 </a:t>
            </a:r>
            <a:r>
              <a:rPr lang="en-US" sz="2400" i="1" dirty="0"/>
              <a:t>and the field is the world; and as for the good seed, these are </a:t>
            </a:r>
            <a:r>
              <a:rPr lang="en-US" sz="2400" b="1" i="1" dirty="0"/>
              <a:t>the sons of the kingdom</a:t>
            </a:r>
            <a:r>
              <a:rPr lang="en-US" sz="2400" i="1" dirty="0"/>
              <a:t>; and the tares are the sons of the evil one;</a:t>
            </a:r>
          </a:p>
        </p:txBody>
      </p:sp>
    </p:spTree>
    <p:extLst>
      <p:ext uri="{BB962C8B-B14F-4D97-AF65-F5344CB8AC3E}">
        <p14:creationId xmlns:p14="http://schemas.microsoft.com/office/powerpoint/2010/main" val="2449809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6387" y="6064044"/>
            <a:ext cx="8971917" cy="71870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852837" y="5791200"/>
            <a:ext cx="418546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8" name="TextBox 7"/>
          <p:cNvSpPr txBox="1"/>
          <p:nvPr/>
        </p:nvSpPr>
        <p:spPr>
          <a:xfrm>
            <a:off x="1981200" y="2133600"/>
            <a:ext cx="4953000" cy="1815882"/>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p>
          <a:p>
            <a:pPr marL="285750" indent="-285750">
              <a:buFont typeface="Arial" panose="020B0604020202020204" pitchFamily="34" charset="0"/>
              <a:buChar char="•"/>
            </a:pPr>
            <a:r>
              <a:rPr lang="en-US" sz="2800" b="1" dirty="0"/>
              <a:t>A Practical Distinction</a:t>
            </a:r>
          </a:p>
          <a:p>
            <a:pPr marL="285750" indent="-285750">
              <a:buFont typeface="Arial" panose="020B0604020202020204" pitchFamily="34" charset="0"/>
              <a:buChar char="•"/>
            </a:pPr>
            <a:r>
              <a:rPr lang="en-US" sz="2800" b="1" dirty="0"/>
              <a:t>A Consequential Distinction</a:t>
            </a:r>
          </a:p>
          <a:p>
            <a:pPr marL="285750" indent="-285750">
              <a:buFont typeface="Arial" panose="020B0604020202020204" pitchFamily="34" charset="0"/>
              <a:buChar char="•"/>
            </a:pPr>
            <a:r>
              <a:rPr lang="en-US" sz="2800" b="1" dirty="0"/>
              <a:t>An Alterable Distinction</a:t>
            </a:r>
            <a:endParaRPr lang="en-US" sz="2400" dirty="0"/>
          </a:p>
        </p:txBody>
      </p:sp>
    </p:spTree>
    <p:extLst>
      <p:ext uri="{BB962C8B-B14F-4D97-AF65-F5344CB8AC3E}">
        <p14:creationId xmlns:p14="http://schemas.microsoft.com/office/powerpoint/2010/main" val="345214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060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529334" y="1295400"/>
            <a:ext cx="6166866" cy="4893647"/>
          </a:xfrm>
          <a:prstGeom prst="rect">
            <a:avLst/>
          </a:prstGeom>
        </p:spPr>
        <p:txBody>
          <a:bodyPr wrap="square">
            <a:spAutoFit/>
          </a:bodyPr>
          <a:lstStyle/>
          <a:p>
            <a:pPr algn="ctr"/>
            <a:r>
              <a:rPr lang="en-US" sz="2400" b="1" i="1" dirty="0"/>
              <a:t>The fornicator</a:t>
            </a:r>
          </a:p>
          <a:p>
            <a:pPr algn="ctr"/>
            <a:endParaRPr lang="en-US" sz="2400" b="1" i="1" dirty="0"/>
          </a:p>
          <a:p>
            <a:pPr algn="ctr"/>
            <a:r>
              <a:rPr lang="en-US" sz="2400" b="1" i="1" dirty="0"/>
              <a:t>Judge him</a:t>
            </a:r>
          </a:p>
          <a:p>
            <a:pPr algn="ctr"/>
            <a:endParaRPr lang="en-US" sz="2400" b="1" i="1" dirty="0"/>
          </a:p>
          <a:p>
            <a:pPr algn="ctr"/>
            <a:r>
              <a:rPr lang="en-US" sz="2400" b="1" i="1" dirty="0"/>
              <a:t>Don’t associate with him</a:t>
            </a:r>
          </a:p>
          <a:p>
            <a:pPr algn="ctr"/>
            <a:endParaRPr lang="en-US" sz="2400" b="1" i="1" dirty="0"/>
          </a:p>
          <a:p>
            <a:pPr algn="ctr"/>
            <a:r>
              <a:rPr lang="en-US" sz="2400" b="1" i="1" dirty="0"/>
              <a:t>Only applicable in regard to brethren</a:t>
            </a:r>
          </a:p>
          <a:p>
            <a:pPr algn="ctr"/>
            <a:endParaRPr lang="en-US" sz="2400" b="1" i="1" dirty="0"/>
          </a:p>
          <a:p>
            <a:r>
              <a:rPr lang="en-US" sz="2400" b="1" baseline="30000" dirty="0"/>
              <a:t>12 </a:t>
            </a:r>
            <a:r>
              <a:rPr lang="en-US" sz="2400" dirty="0"/>
              <a:t>For what have I to do with judging outsiders? Do you not judge those who are within the church? </a:t>
            </a:r>
            <a:r>
              <a:rPr lang="en-US" sz="2400" b="1" baseline="30000" dirty="0"/>
              <a:t>13 </a:t>
            </a:r>
            <a:r>
              <a:rPr lang="en-US" sz="2400" dirty="0"/>
              <a:t>But those who are outside, God judges. Remove the wicked man from among yourselves.</a:t>
            </a:r>
          </a:p>
        </p:txBody>
      </p:sp>
      <p:sp>
        <p:nvSpPr>
          <p:cNvPr id="2" name="TextBox 1"/>
          <p:cNvSpPr txBox="1"/>
          <p:nvPr/>
        </p:nvSpPr>
        <p:spPr>
          <a:xfrm>
            <a:off x="152400" y="838200"/>
            <a:ext cx="5562600" cy="523220"/>
          </a:xfrm>
          <a:prstGeom prst="rect">
            <a:avLst/>
          </a:prstGeom>
          <a:noFill/>
        </p:spPr>
        <p:txBody>
          <a:bodyPr wrap="square" rtlCol="0">
            <a:spAutoFit/>
          </a:bodyPr>
          <a:lstStyle/>
          <a:p>
            <a:r>
              <a:rPr lang="en-US" sz="2800" b="1" dirty="0"/>
              <a:t>1 Corinthians 5</a:t>
            </a:r>
          </a:p>
        </p:txBody>
      </p:sp>
      <p:sp>
        <p:nvSpPr>
          <p:cNvPr id="3" name="Rectangle 2">
            <a:extLst>
              <a:ext uri="{FF2B5EF4-FFF2-40B4-BE49-F238E27FC236}">
                <a16:creationId xmlns:a16="http://schemas.microsoft.com/office/drawing/2014/main" id="{562FB376-8DF9-4932-86A1-80A3CD31B1A6}"/>
              </a:ext>
            </a:extLst>
          </p:cNvPr>
          <p:cNvSpPr/>
          <p:nvPr/>
        </p:nvSpPr>
        <p:spPr>
          <a:xfrm>
            <a:off x="6477000" y="4648200"/>
            <a:ext cx="629752"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B6973FC-68D3-44D8-8103-1826A362B7A4}"/>
              </a:ext>
            </a:extLst>
          </p:cNvPr>
          <p:cNvSpPr/>
          <p:nvPr/>
        </p:nvSpPr>
        <p:spPr>
          <a:xfrm>
            <a:off x="1609725" y="5010150"/>
            <a:ext cx="838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936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2" name="TextBox 1"/>
          <p:cNvSpPr txBox="1"/>
          <p:nvPr/>
        </p:nvSpPr>
        <p:spPr>
          <a:xfrm>
            <a:off x="152400" y="838200"/>
            <a:ext cx="5562600" cy="523220"/>
          </a:xfrm>
          <a:prstGeom prst="rect">
            <a:avLst/>
          </a:prstGeom>
          <a:noFill/>
        </p:spPr>
        <p:txBody>
          <a:bodyPr wrap="square" rtlCol="0">
            <a:spAutoFit/>
          </a:bodyPr>
          <a:lstStyle/>
          <a:p>
            <a:r>
              <a:rPr lang="en-US" sz="2800" b="1" dirty="0"/>
              <a:t>1 Corinthians 6</a:t>
            </a:r>
          </a:p>
        </p:txBody>
      </p:sp>
    </p:spTree>
    <p:extLst>
      <p:ext uri="{BB962C8B-B14F-4D97-AF65-F5344CB8AC3E}">
        <p14:creationId xmlns:p14="http://schemas.microsoft.com/office/powerpoint/2010/main" val="119621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191729" y="4881716"/>
            <a:ext cx="8583561" cy="1253613"/>
          </a:xfrm>
          <a:custGeom>
            <a:avLst/>
            <a:gdLst>
              <a:gd name="connsiteX0" fmla="*/ 7329948 w 8583561"/>
              <a:gd name="connsiteY0" fmla="*/ 0 h 1253613"/>
              <a:gd name="connsiteX1" fmla="*/ 8583561 w 8583561"/>
              <a:gd name="connsiteY1" fmla="*/ 0 h 1253613"/>
              <a:gd name="connsiteX2" fmla="*/ 8583561 w 8583561"/>
              <a:gd name="connsiteY2" fmla="*/ 943897 h 1253613"/>
              <a:gd name="connsiteX3" fmla="*/ 4630994 w 8583561"/>
              <a:gd name="connsiteY3" fmla="*/ 958645 h 1253613"/>
              <a:gd name="connsiteX4" fmla="*/ 4630994 w 8583561"/>
              <a:gd name="connsiteY4" fmla="*/ 1238865 h 1253613"/>
              <a:gd name="connsiteX5" fmla="*/ 0 w 8583561"/>
              <a:gd name="connsiteY5" fmla="*/ 1253613 h 1253613"/>
              <a:gd name="connsiteX6" fmla="*/ 0 w 8583561"/>
              <a:gd name="connsiteY6" fmla="*/ 309716 h 1253613"/>
              <a:gd name="connsiteX7" fmla="*/ 7344697 w 8583561"/>
              <a:gd name="connsiteY7" fmla="*/ 324465 h 1253613"/>
              <a:gd name="connsiteX8" fmla="*/ 7329948 w 8583561"/>
              <a:gd name="connsiteY8" fmla="*/ 0 h 1253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83561" h="1253613">
                <a:moveTo>
                  <a:pt x="7329948" y="0"/>
                </a:moveTo>
                <a:lnTo>
                  <a:pt x="8583561" y="0"/>
                </a:lnTo>
                <a:lnTo>
                  <a:pt x="8583561" y="943897"/>
                </a:lnTo>
                <a:lnTo>
                  <a:pt x="4630994" y="958645"/>
                </a:lnTo>
                <a:lnTo>
                  <a:pt x="4630994" y="1238865"/>
                </a:lnTo>
                <a:lnTo>
                  <a:pt x="0" y="1253613"/>
                </a:lnTo>
                <a:lnTo>
                  <a:pt x="0" y="309716"/>
                </a:lnTo>
                <a:lnTo>
                  <a:pt x="7344697" y="324465"/>
                </a:lnTo>
                <a:lnTo>
                  <a:pt x="7329948"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70211" y="4862052"/>
            <a:ext cx="7373589"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7304392" y="4557252"/>
            <a:ext cx="1306208"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86879" y="3581400"/>
            <a:ext cx="6747321"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707435" y="2620296"/>
            <a:ext cx="4960322"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59602" y="2925096"/>
            <a:ext cx="2545430"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70211" y="1309656"/>
            <a:ext cx="5849589" cy="33528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86879" y="975360"/>
            <a:ext cx="8787513" cy="33528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Tree>
    <p:extLst>
      <p:ext uri="{BB962C8B-B14F-4D97-AF65-F5344CB8AC3E}">
        <p14:creationId xmlns:p14="http://schemas.microsoft.com/office/powerpoint/2010/main" val="391734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P spid="10" grpId="0" animBg="1"/>
      <p:bldP spid="8" grpId="0" animBg="1"/>
      <p:bldP spid="9" grpId="0" animBg="1"/>
      <p:bldP spid="7"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37652" y="1951704"/>
            <a:ext cx="5456354" cy="304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669275" y="1659192"/>
            <a:ext cx="4509384" cy="304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115427" y="1342104"/>
            <a:ext cx="2799973"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99104" y="2286000"/>
            <a:ext cx="1436829"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552122" y="1981200"/>
            <a:ext cx="338796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17233" y="1600200"/>
            <a:ext cx="338796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11" name="Rectangle 10"/>
          <p:cNvSpPr/>
          <p:nvPr/>
        </p:nvSpPr>
        <p:spPr>
          <a:xfrm>
            <a:off x="1295400" y="2806115"/>
            <a:ext cx="6883259" cy="3416320"/>
          </a:xfrm>
          <a:prstGeom prst="rect">
            <a:avLst/>
          </a:prstGeom>
          <a:solidFill>
            <a:schemeClr val="bg1"/>
          </a:solidFill>
          <a:effectLst>
            <a:outerShdw blurRad="50800" dist="114300" dir="13500000" algn="br" rotWithShape="0">
              <a:prstClr val="black">
                <a:alpha val="40000"/>
              </a:prstClr>
            </a:outerShdw>
          </a:effectLst>
        </p:spPr>
        <p:txBody>
          <a:bodyPr wrap="square">
            <a:spAutoFit/>
          </a:bodyPr>
          <a:lstStyle/>
          <a:p>
            <a:r>
              <a:rPr lang="en-US" sz="2400" b="1" dirty="0"/>
              <a:t>Matthew 12 </a:t>
            </a:r>
            <a:r>
              <a:rPr lang="en-US" sz="2400" b="1" baseline="30000" dirty="0"/>
              <a:t>41 </a:t>
            </a:r>
            <a:r>
              <a:rPr lang="en-US" sz="2400" dirty="0"/>
              <a:t>The men of Nineveh will stand up with this generation at the judgment, and will condemn it because they repented at the preaching of Jonah; and behold, something greater than Jonah is here. </a:t>
            </a:r>
            <a:r>
              <a:rPr lang="en-US" sz="2400" baseline="30000" dirty="0"/>
              <a:t>42 </a:t>
            </a:r>
            <a:r>
              <a:rPr lang="en-US" sz="2400" dirty="0"/>
              <a:t>The Queen of the South will rise up with this generation at the judgment and will condemn it, because she came from the ends of the earth to hear the wisdom of Solomon; and behold, something greater than Solomon is here.</a:t>
            </a:r>
          </a:p>
        </p:txBody>
      </p:sp>
    </p:spTree>
    <p:extLst>
      <p:ext uri="{BB962C8B-B14F-4D97-AF65-F5344CB8AC3E}">
        <p14:creationId xmlns:p14="http://schemas.microsoft.com/office/powerpoint/2010/main" val="4612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9" grpId="0" animBg="1"/>
      <p:bldP spid="8" grpId="0" animBg="1"/>
      <p:bldP spid="7" grpId="0" animBg="1"/>
      <p:bldP spid="6"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37652" y="1951704"/>
            <a:ext cx="5456354" cy="304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669275" y="1659192"/>
            <a:ext cx="4509384" cy="304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115427" y="1342104"/>
            <a:ext cx="2799973"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99104" y="2286000"/>
            <a:ext cx="1436829"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552122" y="1981200"/>
            <a:ext cx="338796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17233" y="1600200"/>
            <a:ext cx="338796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11" name="Rectangle 10"/>
          <p:cNvSpPr/>
          <p:nvPr/>
        </p:nvSpPr>
        <p:spPr>
          <a:xfrm>
            <a:off x="1295400" y="2806115"/>
            <a:ext cx="6883259" cy="3416320"/>
          </a:xfrm>
          <a:prstGeom prst="rect">
            <a:avLst/>
          </a:prstGeom>
          <a:solidFill>
            <a:schemeClr val="bg1"/>
          </a:solidFill>
          <a:effectLst>
            <a:outerShdw blurRad="50800" dist="114300" dir="13500000" algn="br" rotWithShape="0">
              <a:prstClr val="black">
                <a:alpha val="40000"/>
              </a:prstClr>
            </a:outerShdw>
          </a:effectLst>
        </p:spPr>
        <p:txBody>
          <a:bodyPr wrap="square">
            <a:spAutoFit/>
          </a:bodyPr>
          <a:lstStyle/>
          <a:p>
            <a:r>
              <a:rPr lang="en-US" sz="2400" b="1" dirty="0"/>
              <a:t>Matthew 12 </a:t>
            </a:r>
            <a:r>
              <a:rPr lang="en-US" sz="2400" b="1" baseline="30000" dirty="0"/>
              <a:t>41 </a:t>
            </a:r>
            <a:r>
              <a:rPr lang="en-US" sz="2400" b="1" dirty="0"/>
              <a:t>The men of Nineveh</a:t>
            </a:r>
            <a:r>
              <a:rPr lang="en-US" sz="2400" dirty="0"/>
              <a:t> will stand up with this generation at the judgment, and </a:t>
            </a:r>
            <a:r>
              <a:rPr lang="en-US" sz="2400" b="1" dirty="0"/>
              <a:t>will condemn it</a:t>
            </a:r>
            <a:r>
              <a:rPr lang="en-US" sz="2400" dirty="0"/>
              <a:t> because they repented at the preaching of Jonah; and behold, something greater than Jonah is here. </a:t>
            </a:r>
            <a:r>
              <a:rPr lang="en-US" sz="2400" b="1" baseline="30000" dirty="0"/>
              <a:t>42 </a:t>
            </a:r>
            <a:r>
              <a:rPr lang="en-US" sz="2400" dirty="0"/>
              <a:t>The Queen of the South will rise up with this generation at the judgment and will condemn it, because she came from the ends of the earth to hear the wisdom of Solomon; and behold, something greater than Solomon is here.</a:t>
            </a:r>
          </a:p>
        </p:txBody>
      </p:sp>
    </p:spTree>
    <p:extLst>
      <p:ext uri="{BB962C8B-B14F-4D97-AF65-F5344CB8AC3E}">
        <p14:creationId xmlns:p14="http://schemas.microsoft.com/office/powerpoint/2010/main" val="1217019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762000"/>
            <a:ext cx="9144000" cy="609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37652" y="1951704"/>
            <a:ext cx="5456354" cy="304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669275" y="1659192"/>
            <a:ext cx="4509384" cy="304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115427" y="1342104"/>
            <a:ext cx="2799973"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99104" y="2286000"/>
            <a:ext cx="1436829"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552122" y="1981200"/>
            <a:ext cx="338796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17233" y="1600200"/>
            <a:ext cx="3387967"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11" name="Rectangle 10"/>
          <p:cNvSpPr/>
          <p:nvPr/>
        </p:nvSpPr>
        <p:spPr>
          <a:xfrm>
            <a:off x="1295400" y="2806115"/>
            <a:ext cx="6883259" cy="3416320"/>
          </a:xfrm>
          <a:prstGeom prst="rect">
            <a:avLst/>
          </a:prstGeom>
          <a:solidFill>
            <a:schemeClr val="bg1"/>
          </a:solidFill>
          <a:effectLst>
            <a:outerShdw blurRad="50800" dist="114300" dir="13500000" algn="br" rotWithShape="0">
              <a:prstClr val="black">
                <a:alpha val="40000"/>
              </a:prstClr>
            </a:outerShdw>
          </a:effectLst>
        </p:spPr>
        <p:txBody>
          <a:bodyPr wrap="square">
            <a:spAutoFit/>
          </a:bodyPr>
          <a:lstStyle/>
          <a:p>
            <a:r>
              <a:rPr lang="en-US" sz="2400" b="1" dirty="0"/>
              <a:t>Matthew 12 </a:t>
            </a:r>
            <a:r>
              <a:rPr lang="en-US" sz="2400" b="1" baseline="30000" dirty="0"/>
              <a:t>41 </a:t>
            </a:r>
            <a:r>
              <a:rPr lang="en-US" sz="2400" dirty="0"/>
              <a:t>The men of Nineveh will stand up with this generation at the judgment, and will condemn it because they repented at the preaching of Jonah; and behold, something greater than Jonah is here. </a:t>
            </a:r>
            <a:r>
              <a:rPr lang="en-US" sz="2400" b="1" baseline="30000" dirty="0"/>
              <a:t>42 </a:t>
            </a:r>
            <a:r>
              <a:rPr lang="en-US" sz="2400" b="1" dirty="0"/>
              <a:t>The Queen of the South</a:t>
            </a:r>
            <a:r>
              <a:rPr lang="en-US" sz="2400" dirty="0"/>
              <a:t> will rise up with this generation at the judgment and </a:t>
            </a:r>
            <a:r>
              <a:rPr lang="en-US" sz="2400" b="1" dirty="0"/>
              <a:t>will condemn it</a:t>
            </a:r>
            <a:r>
              <a:rPr lang="en-US" sz="2400" dirty="0"/>
              <a:t>, because she came from the ends of the earth to hear the wisdom of Solomon; and behold, something greater than Solomon is here.</a:t>
            </a:r>
          </a:p>
        </p:txBody>
      </p:sp>
    </p:spTree>
    <p:extLst>
      <p:ext uri="{BB962C8B-B14F-4D97-AF65-F5344CB8AC3E}">
        <p14:creationId xmlns:p14="http://schemas.microsoft.com/office/powerpoint/2010/main" val="3020269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32026" y="1280652"/>
            <a:ext cx="5456354" cy="304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Children of the Kingdom</a:t>
            </a:r>
          </a:p>
        </p:txBody>
      </p:sp>
      <p:sp>
        <p:nvSpPr>
          <p:cNvPr id="5" name="Rectangle 4"/>
          <p:cNvSpPr/>
          <p:nvPr/>
        </p:nvSpPr>
        <p:spPr>
          <a:xfrm>
            <a:off x="117233" y="914400"/>
            <a:ext cx="8909535" cy="5909310"/>
          </a:xfrm>
          <a:prstGeom prst="rect">
            <a:avLst/>
          </a:prstGeom>
        </p:spPr>
        <p:txBody>
          <a:bodyPr>
            <a:spAutoFit/>
          </a:bodyPr>
          <a:lstStyle/>
          <a:p>
            <a:r>
              <a:rPr lang="en-US" sz="2400" b="1" dirty="0"/>
              <a:t>6 </a:t>
            </a:r>
            <a:r>
              <a:rPr lang="en-US" sz="2100" b="1" baseline="30000" dirty="0"/>
              <a:t>1 </a:t>
            </a:r>
            <a:r>
              <a:rPr lang="en-US" sz="2100" dirty="0"/>
              <a:t>Does any one of you, when he has a case against his neighbor, dare to go to law before the unrighteous and not before the saints? </a:t>
            </a:r>
            <a:r>
              <a:rPr lang="en-US" sz="2100" b="1" baseline="30000" dirty="0"/>
              <a:t>2 </a:t>
            </a:r>
            <a:r>
              <a:rPr lang="en-US" sz="2100" dirty="0"/>
              <a:t>Or do you not know that the saints will judge the world? If the world is judged by you, are you not competent to constitute the smallest law courts? </a:t>
            </a:r>
            <a:r>
              <a:rPr lang="en-US" sz="2100" b="1" baseline="30000" dirty="0"/>
              <a:t>3 </a:t>
            </a:r>
            <a:r>
              <a:rPr lang="en-US" sz="2100" dirty="0"/>
              <a:t>Do you not know that we will judge angels? How much more matters of this life? </a:t>
            </a:r>
            <a:r>
              <a:rPr lang="en-US" sz="2100" b="1" baseline="30000" dirty="0"/>
              <a:t>4 </a:t>
            </a:r>
            <a:r>
              <a:rPr lang="en-US" sz="2100" dirty="0"/>
              <a:t>So if you have law courts dealing with matters of this life, do you appoint them as judges who are of no account in the church? </a:t>
            </a:r>
            <a:r>
              <a:rPr lang="en-US" sz="2100" b="1" baseline="30000" dirty="0"/>
              <a:t>5 </a:t>
            </a:r>
            <a:r>
              <a:rPr lang="en-US" sz="2100" dirty="0"/>
              <a:t>I say this to your shame. Is it so, that there is not among you one wise man who will be able to decide between his brethren, </a:t>
            </a:r>
            <a:r>
              <a:rPr lang="en-US" sz="2100" b="1" baseline="30000" dirty="0"/>
              <a:t>6 </a:t>
            </a:r>
            <a:r>
              <a:rPr lang="en-US" sz="2100" dirty="0"/>
              <a:t>but brother goes to law with brother, and that before unbelievers? </a:t>
            </a:r>
            <a:r>
              <a:rPr lang="en-US" sz="2100" b="1" baseline="30000" dirty="0"/>
              <a:t>7 </a:t>
            </a:r>
            <a:r>
              <a:rPr lang="en-US" sz="2100" dirty="0"/>
              <a:t>Actually, then, it is already a defeat for you, that you have lawsuits with one another. Why not rather be wronged? Why not rather be defrauded? </a:t>
            </a:r>
            <a:r>
              <a:rPr lang="en-US" sz="2100" b="1" baseline="30000" dirty="0"/>
              <a:t>8 </a:t>
            </a:r>
            <a:r>
              <a:rPr lang="en-US" sz="2100" dirty="0"/>
              <a:t>On the contrary, you yourselves wrong and defraud. You do this even to your brethren. </a:t>
            </a:r>
            <a:r>
              <a:rPr lang="en-US" sz="2100" b="1" baseline="30000" dirty="0"/>
              <a:t>9 </a:t>
            </a:r>
            <a:r>
              <a:rPr lang="en-US" sz="2100" dirty="0"/>
              <a:t>Or do you not know that the unrighteous will not inherit the kingdom of God? Do not be deceived; neither fornicators, nor idolaters, nor adulterers, nor effeminate, nor homosexuals, </a:t>
            </a:r>
            <a:r>
              <a:rPr lang="en-US" sz="2100" b="1" baseline="30000" dirty="0"/>
              <a:t>10 </a:t>
            </a:r>
            <a:r>
              <a:rPr lang="en-US" sz="2100" dirty="0"/>
              <a:t>nor thieves, nor the covetous, nor drunkards, nor revilers, nor swindlers, will inherit the kingdom of God. </a:t>
            </a:r>
            <a:r>
              <a:rPr lang="en-US" sz="2100" b="1" baseline="30000" dirty="0"/>
              <a:t>11 </a:t>
            </a:r>
            <a:r>
              <a:rPr lang="en-US" sz="2100" dirty="0"/>
              <a:t>Such were some of you; but you were washed, but you were sanctified, but you were justified in the name of the Lord Jesus Christ and in the Spirit of our God.</a:t>
            </a:r>
          </a:p>
        </p:txBody>
      </p:sp>
      <p:sp>
        <p:nvSpPr>
          <p:cNvPr id="2" name="TextBox 1"/>
          <p:cNvSpPr txBox="1"/>
          <p:nvPr/>
        </p:nvSpPr>
        <p:spPr>
          <a:xfrm>
            <a:off x="1981200" y="2133600"/>
            <a:ext cx="4953000" cy="523220"/>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800" b="1" dirty="0"/>
              <a:t>A Conceptual Distinction</a:t>
            </a:r>
            <a:endParaRPr lang="en-US" sz="2400" dirty="0"/>
          </a:p>
        </p:txBody>
      </p:sp>
    </p:spTree>
    <p:extLst>
      <p:ext uri="{BB962C8B-B14F-4D97-AF65-F5344CB8AC3E}">
        <p14:creationId xmlns:p14="http://schemas.microsoft.com/office/powerpoint/2010/main" val="28282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374</Words>
  <Application>Microsoft Office PowerPoint</Application>
  <PresentationFormat>On-screen Show (4:3)</PresentationFormat>
  <Paragraphs>117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Palatino Linotype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25</cp:revision>
  <dcterms:created xsi:type="dcterms:W3CDTF">2019-09-19T21:54:14Z</dcterms:created>
  <dcterms:modified xsi:type="dcterms:W3CDTF">2019-09-22T13:43:14Z</dcterms:modified>
</cp:coreProperties>
</file>