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7" r:id="rId2"/>
    <p:sldId id="284" r:id="rId3"/>
    <p:sldId id="296" r:id="rId4"/>
    <p:sldId id="297" r:id="rId5"/>
    <p:sldId id="299" r:id="rId6"/>
    <p:sldId id="300" r:id="rId7"/>
    <p:sldId id="298" r:id="rId8"/>
    <p:sldId id="285" r:id="rId9"/>
    <p:sldId id="286" r:id="rId10"/>
    <p:sldId id="287" r:id="rId11"/>
    <p:sldId id="282" r:id="rId12"/>
    <p:sldId id="295" r:id="rId13"/>
    <p:sldId id="281" r:id="rId14"/>
    <p:sldId id="258" r:id="rId15"/>
    <p:sldId id="259" r:id="rId16"/>
    <p:sldId id="260" r:id="rId17"/>
    <p:sldId id="261" r:id="rId18"/>
    <p:sldId id="262" r:id="rId19"/>
    <p:sldId id="289" r:id="rId20"/>
    <p:sldId id="290" r:id="rId21"/>
    <p:sldId id="291" r:id="rId22"/>
    <p:sldId id="292" r:id="rId23"/>
    <p:sldId id="293" r:id="rId24"/>
    <p:sldId id="263" r:id="rId25"/>
    <p:sldId id="264" r:id="rId26"/>
    <p:sldId id="265" r:id="rId27"/>
    <p:sldId id="266" r:id="rId28"/>
    <p:sldId id="268" r:id="rId29"/>
    <p:sldId id="267" r:id="rId30"/>
    <p:sldId id="269" r:id="rId31"/>
    <p:sldId id="270" r:id="rId32"/>
    <p:sldId id="294" r:id="rId33"/>
    <p:sldId id="271" r:id="rId34"/>
    <p:sldId id="272" r:id="rId35"/>
    <p:sldId id="273" r:id="rId36"/>
    <p:sldId id="274" r:id="rId37"/>
    <p:sldId id="275" r:id="rId38"/>
    <p:sldId id="276" r:id="rId39"/>
    <p:sldId id="277" r:id="rId40"/>
    <p:sldId id="278" r:id="rId41"/>
    <p:sldId id="279" r:id="rId42"/>
    <p:sldId id="280" r:id="rId43"/>
    <p:sldId id="288" r:id="rId44"/>
    <p:sldId id="283" r:id="rId45"/>
    <p:sldId id="25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1183E8-98E3-4F75-AD56-DA17EC058686}" type="datetimeFigureOut">
              <a:rPr lang="en-US" smtClean="0"/>
              <a:t>3/24/2019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4D1198-5E94-4581-A551-59637B4377B0}" type="slidenum">
              <a:rPr lang="en-US" smtClean="0"/>
              <a:t>‹#›</a:t>
            </a:fld>
            <a:endParaRPr lang="en-US"/>
          </a:p>
        </p:txBody>
      </p:sp>
    </p:spTree>
    <p:extLst>
      <p:ext uri="{BB962C8B-B14F-4D97-AF65-F5344CB8AC3E}">
        <p14:creationId xmlns:p14="http://schemas.microsoft.com/office/powerpoint/2010/main" val="580785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4D1198-5E94-4581-A551-59637B4377B0}" type="slidenum">
              <a:rPr lang="en-US" smtClean="0"/>
              <a:t>25</a:t>
            </a:fld>
            <a:endParaRPr lang="en-US"/>
          </a:p>
        </p:txBody>
      </p:sp>
    </p:spTree>
    <p:extLst>
      <p:ext uri="{BB962C8B-B14F-4D97-AF65-F5344CB8AC3E}">
        <p14:creationId xmlns:p14="http://schemas.microsoft.com/office/powerpoint/2010/main" val="2395329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FCAB1E7-E6E0-4CE5-8871-68897A6FDC72}" type="datetimeFigureOut">
              <a:rPr lang="en-US" smtClean="0"/>
              <a:t>3/24/2019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21C9B06-8662-4841-AC3E-EF7A4791E9D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CAB1E7-E6E0-4CE5-8871-68897A6FDC72}"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C9B06-8662-4841-AC3E-EF7A4791E9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CAB1E7-E6E0-4CE5-8871-68897A6FDC72}"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C9B06-8662-4841-AC3E-EF7A4791E9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FCAB1E7-E6E0-4CE5-8871-68897A6FDC72}" type="datetimeFigureOut">
              <a:rPr lang="en-US" smtClean="0"/>
              <a:t>3/24/2019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21C9B06-8662-4841-AC3E-EF7A4791E9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FCAB1E7-E6E0-4CE5-8871-68897A6FDC72}" type="datetimeFigureOut">
              <a:rPr lang="en-US" smtClean="0"/>
              <a:t>3/24/2019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21C9B06-8662-4841-AC3E-EF7A4791E9D5}"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FCAB1E7-E6E0-4CE5-8871-68897A6FDC72}" type="datetimeFigureOut">
              <a:rPr lang="en-US" smtClean="0"/>
              <a:t>3/24/2019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21C9B06-8662-4841-AC3E-EF7A4791E9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FCAB1E7-E6E0-4CE5-8871-68897A6FDC72}" type="datetimeFigureOut">
              <a:rPr lang="en-US" smtClean="0"/>
              <a:t>3/24/2019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21C9B06-8662-4841-AC3E-EF7A4791E9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CFCAB1E7-E6E0-4CE5-8871-68897A6FDC72}" type="datetimeFigureOut">
              <a:rPr lang="en-US" smtClean="0"/>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1C9B06-8662-4841-AC3E-EF7A4791E9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FCAB1E7-E6E0-4CE5-8871-68897A6FDC72}" type="datetimeFigureOut">
              <a:rPr lang="en-US" smtClean="0"/>
              <a:t>3/24/2019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21C9B06-8662-4841-AC3E-EF7A4791E9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FCAB1E7-E6E0-4CE5-8871-68897A6FDC72}" type="datetimeFigureOut">
              <a:rPr lang="en-US" smtClean="0"/>
              <a:t>3/24/2019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21C9B06-8662-4841-AC3E-EF7A4791E9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FCAB1E7-E6E0-4CE5-8871-68897A6FDC72}" type="datetimeFigureOut">
              <a:rPr lang="en-US" smtClean="0"/>
              <a:t>3/24/2019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21C9B06-8662-4841-AC3E-EF7A4791E9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FCAB1E7-E6E0-4CE5-8871-68897A6FDC72}" type="datetimeFigureOut">
              <a:rPr lang="en-US" smtClean="0"/>
              <a:t>3/24/2019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21C9B06-8662-4841-AC3E-EF7A4791E9D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43400" y="609600"/>
            <a:ext cx="4449982" cy="1200329"/>
          </a:xfrm>
          <a:prstGeom prst="rect">
            <a:avLst/>
          </a:prstGeom>
          <a:noFill/>
        </p:spPr>
        <p:txBody>
          <a:bodyPr wrap="square" rtlCol="0">
            <a:spAutoFit/>
          </a:bodyPr>
          <a:lstStyle/>
          <a:p>
            <a:r>
              <a:rPr lang="en-US" sz="2400" b="1" dirty="0"/>
              <a:t>Exton</a:t>
            </a:r>
          </a:p>
          <a:p>
            <a:r>
              <a:rPr lang="en-US" sz="2400" b="1" dirty="0"/>
              <a:t>Sunday 11 am</a:t>
            </a:r>
          </a:p>
          <a:p>
            <a:r>
              <a:rPr lang="en-US" sz="2400" b="1" dirty="0"/>
              <a:t>March 24, 2019</a:t>
            </a:r>
            <a:endParaRPr lang="en-US" sz="2400" dirty="0"/>
          </a:p>
        </p:txBody>
      </p:sp>
    </p:spTree>
    <p:extLst>
      <p:ext uri="{BB962C8B-B14F-4D97-AF65-F5344CB8AC3E}">
        <p14:creationId xmlns:p14="http://schemas.microsoft.com/office/powerpoint/2010/main" val="178964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609600"/>
            <a:ext cx="7696200" cy="3785652"/>
          </a:xfrm>
          <a:prstGeom prst="rect">
            <a:avLst/>
          </a:prstGeom>
          <a:noFill/>
        </p:spPr>
        <p:txBody>
          <a:bodyPr wrap="square" rtlCol="0">
            <a:spAutoFit/>
          </a:bodyPr>
          <a:lstStyle/>
          <a:p>
            <a:r>
              <a:rPr lang="en-US" sz="2400" b="1" dirty="0"/>
              <a:t>1 Corinthians 6</a:t>
            </a:r>
            <a:r>
              <a:rPr lang="en-US" sz="2400" b="1" baseline="30000" dirty="0"/>
              <a:t>9-11</a:t>
            </a:r>
          </a:p>
          <a:p>
            <a:r>
              <a:rPr lang="en-US" sz="2400" b="1" baseline="30000" dirty="0"/>
              <a:t> </a:t>
            </a:r>
            <a:r>
              <a:rPr lang="en-US" sz="2400" dirty="0"/>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a:t>
            </a:r>
            <a:r>
              <a:rPr lang="en-US" sz="2400" b="1" dirty="0"/>
              <a:t>Such were some of you; but you were washed, but you were sanctified, but you were justified in the name of the Lord Jesus Christ and in the Spirit of our God</a:t>
            </a:r>
            <a:r>
              <a:rPr lang="en-US" sz="2400" dirty="0"/>
              <a:t>.</a:t>
            </a:r>
          </a:p>
        </p:txBody>
      </p:sp>
    </p:spTree>
    <p:extLst>
      <p:ext uri="{BB962C8B-B14F-4D97-AF65-F5344CB8AC3E}">
        <p14:creationId xmlns:p14="http://schemas.microsoft.com/office/powerpoint/2010/main" val="55840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43400" y="609600"/>
            <a:ext cx="4449982" cy="2677656"/>
          </a:xfrm>
          <a:prstGeom prst="rect">
            <a:avLst/>
          </a:prstGeom>
          <a:noFill/>
        </p:spPr>
        <p:txBody>
          <a:bodyPr wrap="square" rtlCol="0">
            <a:spAutoFit/>
          </a:bodyPr>
          <a:lstStyle/>
          <a:p>
            <a:r>
              <a:rPr lang="en-US" sz="2400" b="1" dirty="0"/>
              <a:t>1 Corinthians 14</a:t>
            </a:r>
            <a:r>
              <a:rPr lang="en-US" sz="2400" b="1" baseline="30000" dirty="0"/>
              <a:t>23</a:t>
            </a:r>
          </a:p>
          <a:p>
            <a:r>
              <a:rPr lang="en-US" sz="2400" dirty="0"/>
              <a:t>Therefore if the whole church assembles together and all speak in tongues, and ungifted men or unbelievers enter, will they not say that you are mad?</a:t>
            </a:r>
          </a:p>
        </p:txBody>
      </p:sp>
    </p:spTree>
    <p:extLst>
      <p:ext uri="{BB962C8B-B14F-4D97-AF65-F5344CB8AC3E}">
        <p14:creationId xmlns:p14="http://schemas.microsoft.com/office/powerpoint/2010/main" val="63390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0" y="786825"/>
            <a:ext cx="57150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dirty="0"/>
              <a:t>God wants to forgive us</a:t>
            </a:r>
            <a:endParaRPr lang="en-US" dirty="0"/>
          </a:p>
        </p:txBody>
      </p:sp>
      <p:sp>
        <p:nvSpPr>
          <p:cNvPr id="6" name="TextBox 5"/>
          <p:cNvSpPr txBox="1"/>
          <p:nvPr/>
        </p:nvSpPr>
        <p:spPr>
          <a:xfrm>
            <a:off x="3429000" y="1489833"/>
            <a:ext cx="57150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dirty="0"/>
              <a:t>But CAN God forgive us?</a:t>
            </a:r>
            <a:endParaRPr lang="en-US" dirty="0"/>
          </a:p>
        </p:txBody>
      </p:sp>
      <p:sp>
        <p:nvSpPr>
          <p:cNvPr id="7" name="TextBox 6"/>
          <p:cNvSpPr txBox="1"/>
          <p:nvPr/>
        </p:nvSpPr>
        <p:spPr>
          <a:xfrm>
            <a:off x="3429000" y="2158425"/>
            <a:ext cx="57150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dirty="0"/>
              <a:t>Any Sin Can Be Forgiven</a:t>
            </a:r>
            <a:endParaRPr lang="en-US" sz="3200" dirty="0"/>
          </a:p>
        </p:txBody>
      </p:sp>
      <p:sp>
        <p:nvSpPr>
          <p:cNvPr id="8" name="TextBox 7"/>
          <p:cNvSpPr txBox="1"/>
          <p:nvPr/>
        </p:nvSpPr>
        <p:spPr>
          <a:xfrm>
            <a:off x="14748" y="3494782"/>
            <a:ext cx="5594752" cy="1077218"/>
          </a:xfrm>
          <a:prstGeom prst="rect">
            <a:avLst/>
          </a:prstGeom>
          <a:noFill/>
        </p:spPr>
        <p:txBody>
          <a:bodyPr wrap="square" rtlCol="0">
            <a:spAutoFit/>
          </a:bodyPr>
          <a:lstStyle/>
          <a:p>
            <a:pPr marL="457200" indent="-457200">
              <a:buFont typeface="Arial" panose="020B0604020202020204" pitchFamily="34" charset="0"/>
              <a:buChar char="•"/>
            </a:pPr>
            <a:r>
              <a:rPr lang="en-US" sz="3200" b="1" dirty="0"/>
              <a:t>The Church Doesn’t Control My Forgiveness</a:t>
            </a:r>
            <a:endParaRPr lang="en-US" sz="3200" dirty="0"/>
          </a:p>
        </p:txBody>
      </p:sp>
      <p:sp>
        <p:nvSpPr>
          <p:cNvPr id="9" name="TextBox 8"/>
          <p:cNvSpPr txBox="1"/>
          <p:nvPr/>
        </p:nvSpPr>
        <p:spPr>
          <a:xfrm>
            <a:off x="14748" y="4977825"/>
            <a:ext cx="6081252" cy="584775"/>
          </a:xfrm>
          <a:prstGeom prst="rect">
            <a:avLst/>
          </a:prstGeom>
          <a:noFill/>
        </p:spPr>
        <p:txBody>
          <a:bodyPr wrap="square" rtlCol="0">
            <a:spAutoFit/>
          </a:bodyPr>
          <a:lstStyle/>
          <a:p>
            <a:pPr marL="457200" indent="-457200">
              <a:buFont typeface="Arial" panose="020B0604020202020204" pitchFamily="34" charset="0"/>
              <a:buChar char="•"/>
            </a:pPr>
            <a:r>
              <a:rPr lang="en-US" sz="3200" b="1" dirty="0"/>
              <a:t>What if I </a:t>
            </a:r>
            <a:r>
              <a:rPr lang="en-US" sz="3200" b="1" i="1" u="sng" dirty="0"/>
              <a:t>HAVE</a:t>
            </a:r>
            <a:r>
              <a:rPr lang="en-US" sz="3200" b="1" dirty="0"/>
              <a:t> fallen away?</a:t>
            </a:r>
            <a:endParaRPr lang="en-US" sz="3200" dirty="0"/>
          </a:p>
        </p:txBody>
      </p:sp>
    </p:spTree>
    <p:extLst>
      <p:ext uri="{BB962C8B-B14F-4D97-AF65-F5344CB8AC3E}">
        <p14:creationId xmlns:p14="http://schemas.microsoft.com/office/powerpoint/2010/main" val="352823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0" y="786825"/>
            <a:ext cx="5257800" cy="584775"/>
          </a:xfrm>
          <a:prstGeom prst="rect">
            <a:avLst/>
          </a:prstGeom>
          <a:noFill/>
        </p:spPr>
        <p:txBody>
          <a:bodyPr wrap="square" rtlCol="0">
            <a:spAutoFit/>
          </a:bodyPr>
          <a:lstStyle/>
          <a:p>
            <a:r>
              <a:rPr lang="en-US" sz="3200" b="1" dirty="0"/>
              <a:t>God wants to forgive you</a:t>
            </a:r>
            <a:endParaRPr lang="en-US" dirty="0"/>
          </a:p>
        </p:txBody>
      </p:sp>
      <p:sp>
        <p:nvSpPr>
          <p:cNvPr id="5" name="TextBox 4"/>
          <p:cNvSpPr txBox="1"/>
          <p:nvPr/>
        </p:nvSpPr>
        <p:spPr>
          <a:xfrm>
            <a:off x="198218" y="3384756"/>
            <a:ext cx="4449982" cy="1569660"/>
          </a:xfrm>
          <a:prstGeom prst="rect">
            <a:avLst/>
          </a:prstGeom>
          <a:noFill/>
        </p:spPr>
        <p:txBody>
          <a:bodyPr wrap="square" rtlCol="0">
            <a:spAutoFit/>
          </a:bodyPr>
          <a:lstStyle/>
          <a:p>
            <a:r>
              <a:rPr lang="en-US" sz="2400" dirty="0"/>
              <a:t>The Lord is…not wishing for any to perish but for all to come to repentance </a:t>
            </a:r>
          </a:p>
          <a:p>
            <a:r>
              <a:rPr lang="en-US" sz="2400" dirty="0"/>
              <a:t>(2 Peter 3:8)</a:t>
            </a:r>
          </a:p>
        </p:txBody>
      </p:sp>
    </p:spTree>
    <p:extLst>
      <p:ext uri="{BB962C8B-B14F-4D97-AF65-F5344CB8AC3E}">
        <p14:creationId xmlns:p14="http://schemas.microsoft.com/office/powerpoint/2010/main" val="354775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382296"/>
            <a:ext cx="4449982" cy="1200329"/>
          </a:xfrm>
          <a:prstGeom prst="rect">
            <a:avLst/>
          </a:prstGeom>
          <a:noFill/>
        </p:spPr>
        <p:txBody>
          <a:bodyPr wrap="square" rtlCol="0">
            <a:spAutoFit/>
          </a:bodyPr>
          <a:lstStyle/>
          <a:p>
            <a:r>
              <a:rPr lang="en-US" sz="2400" dirty="0"/>
              <a:t>the Son of Man has come to seek and to save that which was lost (Luke 19:10)</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God wants to forgive you</a:t>
            </a:r>
            <a:endParaRPr lang="en-US" dirty="0"/>
          </a:p>
        </p:txBody>
      </p:sp>
    </p:spTree>
    <p:extLst>
      <p:ext uri="{BB962C8B-B14F-4D97-AF65-F5344CB8AC3E}">
        <p14:creationId xmlns:p14="http://schemas.microsoft.com/office/powerpoint/2010/main" val="343260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9940" y="3369211"/>
            <a:ext cx="4449982" cy="1200329"/>
          </a:xfrm>
          <a:prstGeom prst="rect">
            <a:avLst/>
          </a:prstGeom>
          <a:noFill/>
        </p:spPr>
        <p:txBody>
          <a:bodyPr wrap="square" rtlCol="0">
            <a:spAutoFit/>
          </a:bodyPr>
          <a:lstStyle/>
          <a:p>
            <a:r>
              <a:rPr lang="en-US" sz="2400" dirty="0"/>
              <a:t>‘Rejoice with me, for I have found my sheep which was lost!’  (Luke 15:6)</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God wants to forgive you</a:t>
            </a:r>
            <a:endParaRPr lang="en-US" dirty="0"/>
          </a:p>
        </p:txBody>
      </p:sp>
    </p:spTree>
    <p:extLst>
      <p:ext uri="{BB962C8B-B14F-4D97-AF65-F5344CB8AC3E}">
        <p14:creationId xmlns:p14="http://schemas.microsoft.com/office/powerpoint/2010/main" val="427397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371671"/>
            <a:ext cx="4449982" cy="1200329"/>
          </a:xfrm>
          <a:prstGeom prst="rect">
            <a:avLst/>
          </a:prstGeom>
          <a:noFill/>
        </p:spPr>
        <p:txBody>
          <a:bodyPr wrap="square" rtlCol="0">
            <a:spAutoFit/>
          </a:bodyPr>
          <a:lstStyle/>
          <a:p>
            <a:r>
              <a:rPr lang="en-US" sz="2400" dirty="0"/>
              <a:t>‘Rejoice with me, for I have found the coin which I had lost!’  (Luke 15:9)</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God wants to forgive you</a:t>
            </a:r>
            <a:endParaRPr lang="en-US" dirty="0"/>
          </a:p>
        </p:txBody>
      </p:sp>
    </p:spTree>
    <p:extLst>
      <p:ext uri="{BB962C8B-B14F-4D97-AF65-F5344CB8AC3E}">
        <p14:creationId xmlns:p14="http://schemas.microsoft.com/office/powerpoint/2010/main" val="98357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3382296"/>
            <a:ext cx="4602382" cy="1938992"/>
          </a:xfrm>
          <a:prstGeom prst="rect">
            <a:avLst/>
          </a:prstGeom>
          <a:noFill/>
        </p:spPr>
        <p:txBody>
          <a:bodyPr wrap="square" rtlCol="0">
            <a:spAutoFit/>
          </a:bodyPr>
          <a:lstStyle/>
          <a:p>
            <a:r>
              <a:rPr lang="en-US" sz="2400" dirty="0"/>
              <a:t>‘…let us eat and celebrate; for this son of mine was dead and has come to life again; he was lost and has been found.’  (Luke 15:23-34)</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God wants to forgive you</a:t>
            </a:r>
            <a:endParaRPr lang="en-US" dirty="0"/>
          </a:p>
        </p:txBody>
      </p:sp>
    </p:spTree>
    <p:extLst>
      <p:ext uri="{BB962C8B-B14F-4D97-AF65-F5344CB8AC3E}">
        <p14:creationId xmlns:p14="http://schemas.microsoft.com/office/powerpoint/2010/main" val="267130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382296"/>
            <a:ext cx="4754782" cy="1938992"/>
          </a:xfrm>
          <a:prstGeom prst="rect">
            <a:avLst/>
          </a:prstGeom>
          <a:noFill/>
        </p:spPr>
        <p:txBody>
          <a:bodyPr wrap="square" rtlCol="0">
            <a:spAutoFit/>
          </a:bodyPr>
          <a:lstStyle/>
          <a:p>
            <a:r>
              <a:rPr lang="en-US" sz="2400" dirty="0"/>
              <a:t>‘we had to celebrate and rejoice, for this brother of yours was dead and has begun to live, and was lost and has been found.’  (Luke 15:32)</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God wants to forgive you</a:t>
            </a:r>
            <a:endParaRPr lang="en-US" dirty="0"/>
          </a:p>
        </p:txBody>
      </p:sp>
    </p:spTree>
    <p:extLst>
      <p:ext uri="{BB962C8B-B14F-4D97-AF65-F5344CB8AC3E}">
        <p14:creationId xmlns:p14="http://schemas.microsoft.com/office/powerpoint/2010/main" val="85481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382296"/>
            <a:ext cx="4754782" cy="1569660"/>
          </a:xfrm>
          <a:prstGeom prst="rect">
            <a:avLst/>
          </a:prstGeom>
          <a:noFill/>
        </p:spPr>
        <p:txBody>
          <a:bodyPr wrap="square" rtlCol="0">
            <a:spAutoFit/>
          </a:bodyPr>
          <a:lstStyle/>
          <a:p>
            <a:r>
              <a:rPr lang="en-US" sz="2400" b="1" dirty="0"/>
              <a:t>Romans 3:26</a:t>
            </a:r>
          </a:p>
          <a:p>
            <a:r>
              <a:rPr lang="en-US" sz="2400" dirty="0"/>
              <a:t>…so that He would be just and the justifier of the one who has faith in Jesus.</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But CAN God forgive us?</a:t>
            </a:r>
            <a:endParaRPr lang="en-US" dirty="0"/>
          </a:p>
        </p:txBody>
      </p:sp>
    </p:spTree>
    <p:extLst>
      <p:ext uri="{BB962C8B-B14F-4D97-AF65-F5344CB8AC3E}">
        <p14:creationId xmlns:p14="http://schemas.microsoft.com/office/powerpoint/2010/main" val="345375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609600"/>
            <a:ext cx="8763000" cy="452431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Coming from denomination, believe in Jesus</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Without a strong religious background, wanting to learn</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Formerly attended here</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Recently relocated to this area</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Live in the neighborhood</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Baptized into Christ at some time in the past but fell away from the faith, now wanting to reconsider faith </a:t>
            </a:r>
          </a:p>
        </p:txBody>
      </p:sp>
    </p:spTree>
    <p:extLst>
      <p:ext uri="{BB962C8B-B14F-4D97-AF65-F5344CB8AC3E}">
        <p14:creationId xmlns:p14="http://schemas.microsoft.com/office/powerpoint/2010/main" val="312393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382296"/>
            <a:ext cx="4754782" cy="1569660"/>
          </a:xfrm>
          <a:prstGeom prst="rect">
            <a:avLst/>
          </a:prstGeom>
          <a:noFill/>
        </p:spPr>
        <p:txBody>
          <a:bodyPr wrap="square" rtlCol="0">
            <a:spAutoFit/>
          </a:bodyPr>
          <a:lstStyle/>
          <a:p>
            <a:r>
              <a:rPr lang="en-US" sz="2400" b="1" dirty="0"/>
              <a:t>Romans 3:26</a:t>
            </a:r>
          </a:p>
          <a:p>
            <a:r>
              <a:rPr lang="en-US" sz="2400" dirty="0"/>
              <a:t>…so that </a:t>
            </a:r>
            <a:r>
              <a:rPr lang="en-US" sz="2400" u="sng" dirty="0"/>
              <a:t>He would be just</a:t>
            </a:r>
            <a:r>
              <a:rPr lang="en-US" sz="2400" dirty="0"/>
              <a:t> and the justifier of the one who has faith in Jesus.</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But CAN God forgive us?</a:t>
            </a:r>
            <a:endParaRPr lang="en-US" dirty="0"/>
          </a:p>
        </p:txBody>
      </p:sp>
    </p:spTree>
    <p:extLst>
      <p:ext uri="{BB962C8B-B14F-4D97-AF65-F5344CB8AC3E}">
        <p14:creationId xmlns:p14="http://schemas.microsoft.com/office/powerpoint/2010/main" val="380452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382296"/>
            <a:ext cx="4754782" cy="1569660"/>
          </a:xfrm>
          <a:prstGeom prst="rect">
            <a:avLst/>
          </a:prstGeom>
          <a:noFill/>
        </p:spPr>
        <p:txBody>
          <a:bodyPr wrap="square" rtlCol="0">
            <a:spAutoFit/>
          </a:bodyPr>
          <a:lstStyle/>
          <a:p>
            <a:r>
              <a:rPr lang="en-US" sz="2400" b="1" dirty="0"/>
              <a:t>Romans 3:26</a:t>
            </a:r>
          </a:p>
          <a:p>
            <a:r>
              <a:rPr lang="en-US" sz="2400" dirty="0"/>
              <a:t>…so that </a:t>
            </a:r>
            <a:r>
              <a:rPr lang="en-US" sz="2400" u="sng" dirty="0"/>
              <a:t>He would be just</a:t>
            </a:r>
            <a:r>
              <a:rPr lang="en-US" sz="2400" dirty="0"/>
              <a:t> </a:t>
            </a:r>
            <a:r>
              <a:rPr lang="en-US" sz="2400" b="1" dirty="0"/>
              <a:t>and</a:t>
            </a:r>
            <a:r>
              <a:rPr lang="en-US" sz="2400" dirty="0"/>
              <a:t> </a:t>
            </a:r>
            <a:r>
              <a:rPr lang="en-US" sz="2400" u="sng" dirty="0"/>
              <a:t>the justifier of the one who has faith in Jesus</a:t>
            </a:r>
            <a:r>
              <a:rPr lang="en-US" sz="2400" dirty="0"/>
              <a:t>.</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But CAN God forgive us?</a:t>
            </a:r>
            <a:endParaRPr lang="en-US" dirty="0"/>
          </a:p>
        </p:txBody>
      </p:sp>
    </p:spTree>
    <p:extLst>
      <p:ext uri="{BB962C8B-B14F-4D97-AF65-F5344CB8AC3E}">
        <p14:creationId xmlns:p14="http://schemas.microsoft.com/office/powerpoint/2010/main" val="15869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382296"/>
            <a:ext cx="7696200" cy="3046988"/>
          </a:xfrm>
          <a:prstGeom prst="rect">
            <a:avLst/>
          </a:prstGeom>
          <a:noFill/>
        </p:spPr>
        <p:txBody>
          <a:bodyPr wrap="square" rtlCol="0">
            <a:spAutoFit/>
          </a:bodyPr>
          <a:lstStyle/>
          <a:p>
            <a:r>
              <a:rPr lang="en-US" sz="2400" b="1" dirty="0"/>
              <a:t>2 Corinthians 5:18-19</a:t>
            </a:r>
          </a:p>
          <a:p>
            <a:r>
              <a:rPr lang="en-US" sz="2400" dirty="0"/>
              <a:t>Now all these things are from God,</a:t>
            </a:r>
          </a:p>
          <a:p>
            <a:r>
              <a:rPr lang="en-US" sz="2400" dirty="0"/>
              <a:t>who reconciled us to Himself through</a:t>
            </a:r>
          </a:p>
          <a:p>
            <a:r>
              <a:rPr lang="en-US" sz="2400" dirty="0"/>
              <a:t>Christ and gave us the ministry of reconciliation, namely, that God was in Christ reconciling the world to Himself, not counting</a:t>
            </a:r>
          </a:p>
          <a:p>
            <a:r>
              <a:rPr lang="en-US" sz="2400" dirty="0"/>
              <a:t>their trespasses against them, and He has committed to us the word of reconciliation.</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But CAN God forgive us?</a:t>
            </a:r>
            <a:endParaRPr lang="en-US" dirty="0"/>
          </a:p>
        </p:txBody>
      </p:sp>
    </p:spTree>
    <p:extLst>
      <p:ext uri="{BB962C8B-B14F-4D97-AF65-F5344CB8AC3E}">
        <p14:creationId xmlns:p14="http://schemas.microsoft.com/office/powerpoint/2010/main" val="103520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382296"/>
            <a:ext cx="7696200" cy="3046988"/>
          </a:xfrm>
          <a:prstGeom prst="rect">
            <a:avLst/>
          </a:prstGeom>
          <a:noFill/>
        </p:spPr>
        <p:txBody>
          <a:bodyPr wrap="square" rtlCol="0">
            <a:spAutoFit/>
          </a:bodyPr>
          <a:lstStyle/>
          <a:p>
            <a:r>
              <a:rPr lang="en-US" sz="2400" b="1" dirty="0"/>
              <a:t>2 Corinthians 5:18-19</a:t>
            </a:r>
          </a:p>
          <a:p>
            <a:r>
              <a:rPr lang="en-US" sz="2400" dirty="0"/>
              <a:t>Now all these things are from God,</a:t>
            </a:r>
          </a:p>
          <a:p>
            <a:r>
              <a:rPr lang="en-US" sz="2400" dirty="0"/>
              <a:t>who reconciled us to Himself </a:t>
            </a:r>
            <a:r>
              <a:rPr lang="en-US" sz="2400" b="1" u="sng" dirty="0"/>
              <a:t>through</a:t>
            </a:r>
          </a:p>
          <a:p>
            <a:r>
              <a:rPr lang="en-US" sz="2400" b="1" u="sng" dirty="0"/>
              <a:t>Christ</a:t>
            </a:r>
            <a:r>
              <a:rPr lang="en-US" sz="2400" dirty="0"/>
              <a:t> and gave us the ministry of reconciliation, namely, that God was in Christ reconciling the world to Himself, not counting</a:t>
            </a:r>
          </a:p>
          <a:p>
            <a:r>
              <a:rPr lang="en-US" sz="2400" dirty="0"/>
              <a:t>their trespasses against them, and He has committed to us the word of reconciliation.</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But CAN God forgive us?</a:t>
            </a:r>
            <a:endParaRPr lang="en-US" dirty="0"/>
          </a:p>
        </p:txBody>
      </p:sp>
    </p:spTree>
    <p:extLst>
      <p:ext uri="{BB962C8B-B14F-4D97-AF65-F5344CB8AC3E}">
        <p14:creationId xmlns:p14="http://schemas.microsoft.com/office/powerpoint/2010/main" val="263651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6818" y="1665982"/>
            <a:ext cx="4602382" cy="1077218"/>
          </a:xfrm>
          <a:prstGeom prst="rect">
            <a:avLst/>
          </a:prstGeom>
          <a:noFill/>
        </p:spPr>
        <p:txBody>
          <a:bodyPr wrap="square" rtlCol="0">
            <a:spAutoFit/>
          </a:bodyPr>
          <a:lstStyle/>
          <a:p>
            <a:r>
              <a:rPr lang="en-US" sz="3200" b="1" i="1" dirty="0">
                <a:latin typeface="Bookman Old Style" panose="02050604050505020204" pitchFamily="18" charset="0"/>
                <a:cs typeface="Arial" panose="020B0604020202020204" pitchFamily="34" charset="0"/>
              </a:rPr>
              <a:t>“But what about the unpardonable sin?”</a:t>
            </a:r>
          </a:p>
        </p:txBody>
      </p:sp>
      <p:sp>
        <p:nvSpPr>
          <p:cNvPr id="7" name="TextBox 6"/>
          <p:cNvSpPr txBox="1"/>
          <p:nvPr/>
        </p:nvSpPr>
        <p:spPr>
          <a:xfrm>
            <a:off x="3429000" y="786825"/>
            <a:ext cx="5257800" cy="584775"/>
          </a:xfrm>
          <a:prstGeom prst="rect">
            <a:avLst/>
          </a:prstGeom>
          <a:noFill/>
        </p:spPr>
        <p:txBody>
          <a:bodyPr wrap="square" rtlCol="0">
            <a:spAutoFit/>
          </a:bodyPr>
          <a:lstStyle/>
          <a:p>
            <a:r>
              <a:rPr lang="en-US" sz="3200" b="1" dirty="0"/>
              <a:t>Any Sin Can Be Forgiven</a:t>
            </a:r>
            <a:endParaRPr lang="en-US" sz="3200" dirty="0"/>
          </a:p>
        </p:txBody>
      </p:sp>
    </p:spTree>
    <p:extLst>
      <p:ext uri="{BB962C8B-B14F-4D97-AF65-F5344CB8AC3E}">
        <p14:creationId xmlns:p14="http://schemas.microsoft.com/office/powerpoint/2010/main" val="322851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919" r="5137"/>
          <a:stretch/>
        </p:blipFill>
        <p:spPr bwMode="auto">
          <a:xfrm>
            <a:off x="5606847" y="2993693"/>
            <a:ext cx="3537153" cy="3864307"/>
          </a:xfrm>
          <a:prstGeom prst="rect">
            <a:avLst/>
          </a:prstGeom>
          <a:noFill/>
          <a:ln w="9525">
            <a:solidFill>
              <a:schemeClr val="bg2">
                <a:lumMod val="60000"/>
                <a:lumOff val="4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1" y="2181285"/>
            <a:ext cx="5606847" cy="4524315"/>
          </a:xfrm>
          <a:prstGeom prst="rect">
            <a:avLst/>
          </a:prstGeom>
          <a:noFill/>
        </p:spPr>
        <p:txBody>
          <a:bodyPr wrap="square" rtlCol="0">
            <a:spAutoFit/>
          </a:bodyPr>
          <a:lstStyle/>
          <a:p>
            <a:r>
              <a:rPr lang="en-US" sz="2400" b="1" dirty="0"/>
              <a:t>Matthew 12:22-32</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Jesus did the miracle</a:t>
            </a:r>
          </a:p>
          <a:p>
            <a:pPr lvl="1"/>
            <a:r>
              <a:rPr lang="en-US" sz="2400" dirty="0"/>
              <a:t>by the Holy Spirit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miracle validated Jesus</a:t>
            </a:r>
          </a:p>
          <a:p>
            <a:pPr marL="742950" lvl="1"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Pharisees said He did miracles not by the Spirit, but by the Devil</a:t>
            </a:r>
          </a:p>
          <a:p>
            <a:pPr marL="1200150" lvl="2"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They burned the only bridge</a:t>
            </a:r>
          </a:p>
          <a:p>
            <a:pPr lvl="1"/>
            <a:r>
              <a:rPr lang="en-US" sz="2400" dirty="0"/>
              <a:t>they had </a:t>
            </a:r>
          </a:p>
        </p:txBody>
      </p:sp>
      <p:sp>
        <p:nvSpPr>
          <p:cNvPr id="9" name="TextBox 8"/>
          <p:cNvSpPr txBox="1"/>
          <p:nvPr/>
        </p:nvSpPr>
        <p:spPr>
          <a:xfrm>
            <a:off x="4236818" y="1665982"/>
            <a:ext cx="4602382" cy="1077218"/>
          </a:xfrm>
          <a:prstGeom prst="rect">
            <a:avLst/>
          </a:prstGeom>
          <a:noFill/>
        </p:spPr>
        <p:txBody>
          <a:bodyPr wrap="square" rtlCol="0">
            <a:spAutoFit/>
          </a:bodyPr>
          <a:lstStyle/>
          <a:p>
            <a:r>
              <a:rPr lang="en-US" sz="3200" b="1" i="1" dirty="0">
                <a:latin typeface="Bookman Old Style" panose="02050604050505020204" pitchFamily="18" charset="0"/>
                <a:cs typeface="Arial" panose="020B0604020202020204" pitchFamily="34" charset="0"/>
              </a:rPr>
              <a:t>“But what about the unpardonable sin?”</a:t>
            </a:r>
          </a:p>
        </p:txBody>
      </p:sp>
      <p:sp>
        <p:nvSpPr>
          <p:cNvPr id="10" name="TextBox 9"/>
          <p:cNvSpPr txBox="1"/>
          <p:nvPr/>
        </p:nvSpPr>
        <p:spPr>
          <a:xfrm>
            <a:off x="3429000" y="786825"/>
            <a:ext cx="5257800" cy="584775"/>
          </a:xfrm>
          <a:prstGeom prst="rect">
            <a:avLst/>
          </a:prstGeom>
          <a:noFill/>
        </p:spPr>
        <p:txBody>
          <a:bodyPr wrap="square" rtlCol="0">
            <a:spAutoFit/>
          </a:bodyPr>
          <a:lstStyle/>
          <a:p>
            <a:r>
              <a:rPr lang="en-US" sz="3200" b="1" dirty="0"/>
              <a:t>Any Sin Can Be Forgiven</a:t>
            </a:r>
            <a:endParaRPr lang="en-US" sz="3200" dirty="0"/>
          </a:p>
        </p:txBody>
      </p:sp>
    </p:spTree>
    <p:extLst>
      <p:ext uri="{BB962C8B-B14F-4D97-AF65-F5344CB8AC3E}">
        <p14:creationId xmlns:p14="http://schemas.microsoft.com/office/powerpoint/2010/main" val="301704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002340"/>
            <a:ext cx="7966364" cy="2677656"/>
          </a:xfrm>
          <a:prstGeom prst="rect">
            <a:avLst/>
          </a:prstGeom>
          <a:noFill/>
        </p:spPr>
        <p:txBody>
          <a:bodyPr wrap="square" rtlCol="0">
            <a:spAutoFit/>
          </a:bodyPr>
          <a:lstStyle/>
          <a:p>
            <a:r>
              <a:rPr lang="en-US" sz="2400" dirty="0"/>
              <a:t>How blessed is he whose transgression is forgiven,</a:t>
            </a:r>
            <a:br>
              <a:rPr lang="en-US" sz="2400" dirty="0"/>
            </a:br>
            <a:r>
              <a:rPr lang="en-US" sz="2400" dirty="0"/>
              <a:t>Whose sin is covered!</a:t>
            </a:r>
            <a:br>
              <a:rPr lang="en-US" sz="2400" dirty="0"/>
            </a:br>
            <a:r>
              <a:rPr lang="en-US" sz="2400" dirty="0"/>
              <a:t>How blessed is the man to whom the Lord does not impute iniquity…   (Psalm 32:1-2)</a:t>
            </a:r>
          </a:p>
          <a:p>
            <a:endParaRPr lang="en-US" sz="2400" dirty="0"/>
          </a:p>
          <a:p>
            <a:r>
              <a:rPr lang="en-US" sz="2400" dirty="0"/>
              <a:t>I said, “I will confess my transgressions to the </a:t>
            </a:r>
            <a:r>
              <a:rPr lang="en-US" sz="2400" cap="small" dirty="0"/>
              <a:t>Lord</a:t>
            </a:r>
            <a:r>
              <a:rPr lang="en-US" sz="2400" dirty="0"/>
              <a:t>”;</a:t>
            </a:r>
            <a:br>
              <a:rPr lang="en-US" sz="2400" dirty="0"/>
            </a:br>
            <a:r>
              <a:rPr lang="en-US" sz="2400" dirty="0"/>
              <a:t>And You forgave the guilt of my sin. (Psalm 32:5)</a:t>
            </a:r>
          </a:p>
        </p:txBody>
      </p:sp>
      <p:sp>
        <p:nvSpPr>
          <p:cNvPr id="6" name="Rectangle 5"/>
          <p:cNvSpPr/>
          <p:nvPr/>
        </p:nvSpPr>
        <p:spPr>
          <a:xfrm>
            <a:off x="3505200" y="1683603"/>
            <a:ext cx="5638800" cy="830997"/>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David:</a:t>
            </a:r>
          </a:p>
          <a:p>
            <a:r>
              <a:rPr lang="en-US" sz="2400" b="1" i="1" dirty="0">
                <a:latin typeface="Bookman Old Style" panose="02050604050505020204" pitchFamily="18" charset="0"/>
                <a:cs typeface="Arial" panose="020B0604020202020204" pitchFamily="34" charset="0"/>
              </a:rPr>
              <a:t>	adultery, cover-up, murder</a:t>
            </a:r>
            <a:endParaRPr lang="en-US" sz="2400" dirty="0"/>
          </a:p>
        </p:txBody>
      </p:sp>
      <p:sp>
        <p:nvSpPr>
          <p:cNvPr id="8" name="TextBox 7"/>
          <p:cNvSpPr txBox="1"/>
          <p:nvPr/>
        </p:nvSpPr>
        <p:spPr>
          <a:xfrm>
            <a:off x="3429000" y="786825"/>
            <a:ext cx="5257800" cy="584775"/>
          </a:xfrm>
          <a:prstGeom prst="rect">
            <a:avLst/>
          </a:prstGeom>
          <a:noFill/>
        </p:spPr>
        <p:txBody>
          <a:bodyPr wrap="square" rtlCol="0">
            <a:spAutoFit/>
          </a:bodyPr>
          <a:lstStyle/>
          <a:p>
            <a:r>
              <a:rPr lang="en-US" sz="3200" b="1" dirty="0"/>
              <a:t>Any Sin Can Be Forgiven</a:t>
            </a:r>
            <a:endParaRPr lang="en-US" sz="3200" dirty="0"/>
          </a:p>
        </p:txBody>
      </p:sp>
    </p:spTree>
    <p:extLst>
      <p:ext uri="{BB962C8B-B14F-4D97-AF65-F5344CB8AC3E}">
        <p14:creationId xmlns:p14="http://schemas.microsoft.com/office/powerpoint/2010/main" val="39641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3519948"/>
            <a:ext cx="7543800" cy="2923877"/>
          </a:xfrm>
          <a:prstGeom prst="rect">
            <a:avLst/>
          </a:prstGeom>
          <a:noFill/>
        </p:spPr>
        <p:txBody>
          <a:bodyPr wrap="square" rtlCol="0">
            <a:spAutoFit/>
          </a:bodyPr>
          <a:lstStyle/>
          <a:p>
            <a:r>
              <a:rPr lang="en-US" sz="2300" b="1" dirty="0"/>
              <a:t>Acts 2:36-38</a:t>
            </a:r>
          </a:p>
          <a:p>
            <a:endParaRPr lang="en-US" sz="2300" dirty="0"/>
          </a:p>
          <a:p>
            <a:r>
              <a:rPr lang="en-US" sz="2300" dirty="0"/>
              <a:t>“…this Jesus whom you crucified.”</a:t>
            </a:r>
          </a:p>
          <a:p>
            <a:pPr lvl="2"/>
            <a:endParaRPr lang="en-US" sz="2300" i="1" dirty="0"/>
          </a:p>
          <a:p>
            <a:r>
              <a:rPr lang="en-US" sz="2300" b="1" i="1" dirty="0"/>
              <a:t>	“What shall we do?”</a:t>
            </a:r>
          </a:p>
          <a:p>
            <a:pPr lvl="3"/>
            <a:endParaRPr lang="en-US" sz="2300" dirty="0"/>
          </a:p>
          <a:p>
            <a:r>
              <a:rPr lang="en-US" sz="2300" dirty="0"/>
              <a:t>“Repent, and each of you be baptized in the name of Jesus Christ </a:t>
            </a:r>
            <a:r>
              <a:rPr lang="en-US" sz="2300" b="1" dirty="0"/>
              <a:t>for the forgiveness of your sins</a:t>
            </a:r>
            <a:r>
              <a:rPr lang="en-US" sz="2300" dirty="0"/>
              <a:t>”</a:t>
            </a:r>
          </a:p>
        </p:txBody>
      </p:sp>
      <p:sp>
        <p:nvSpPr>
          <p:cNvPr id="6" name="TextBox 5"/>
          <p:cNvSpPr txBox="1"/>
          <p:nvPr/>
        </p:nvSpPr>
        <p:spPr>
          <a:xfrm>
            <a:off x="3429000" y="786825"/>
            <a:ext cx="5257800" cy="584775"/>
          </a:xfrm>
          <a:prstGeom prst="rect">
            <a:avLst/>
          </a:prstGeom>
          <a:noFill/>
        </p:spPr>
        <p:txBody>
          <a:bodyPr wrap="square" rtlCol="0">
            <a:spAutoFit/>
          </a:bodyPr>
          <a:lstStyle/>
          <a:p>
            <a:r>
              <a:rPr lang="en-US" sz="3200" b="1" dirty="0"/>
              <a:t>Any Sin Can Be Forgiven</a:t>
            </a:r>
            <a:endParaRPr lang="en-US" sz="3200" dirty="0"/>
          </a:p>
        </p:txBody>
      </p:sp>
      <p:sp>
        <p:nvSpPr>
          <p:cNvPr id="7" name="Rectangle 6"/>
          <p:cNvSpPr/>
          <p:nvPr/>
        </p:nvSpPr>
        <p:spPr>
          <a:xfrm>
            <a:off x="3505200" y="1683603"/>
            <a:ext cx="5638800" cy="461665"/>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those who crucified Jesus</a:t>
            </a:r>
          </a:p>
        </p:txBody>
      </p:sp>
    </p:spTree>
    <p:extLst>
      <p:ext uri="{BB962C8B-B14F-4D97-AF65-F5344CB8AC3E}">
        <p14:creationId xmlns:p14="http://schemas.microsoft.com/office/powerpoint/2010/main" val="330933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257800" cy="1077218"/>
          </a:xfrm>
          <a:prstGeom prst="rect">
            <a:avLst/>
          </a:prstGeom>
          <a:noFill/>
        </p:spPr>
        <p:txBody>
          <a:bodyPr wrap="square" rtlCol="0">
            <a:spAutoFit/>
          </a:bodyPr>
          <a:lstStyle/>
          <a:p>
            <a:r>
              <a:rPr lang="en-US" sz="3200" b="1" dirty="0"/>
              <a:t>The Church Doesn’t Control My Forgiveness</a:t>
            </a:r>
            <a:endParaRPr lang="en-US" sz="3200" dirty="0"/>
          </a:p>
        </p:txBody>
      </p:sp>
      <p:sp>
        <p:nvSpPr>
          <p:cNvPr id="7" name="TextBox 6"/>
          <p:cNvSpPr txBox="1"/>
          <p:nvPr/>
        </p:nvSpPr>
        <p:spPr>
          <a:xfrm>
            <a:off x="3429001" y="2211050"/>
            <a:ext cx="5715000" cy="2800767"/>
          </a:xfrm>
          <a:prstGeom prst="rect">
            <a:avLst/>
          </a:prstGeom>
          <a:noFill/>
        </p:spPr>
        <p:txBody>
          <a:bodyPr wrap="square" rtlCol="0">
            <a:spAutoFit/>
          </a:bodyPr>
          <a:lstStyle/>
          <a:p>
            <a:pPr marL="285750" indent="-285750">
              <a:buFont typeface="Arial" panose="020B0604020202020204" pitchFamily="34" charset="0"/>
              <a:buChar char="•"/>
            </a:pPr>
            <a:r>
              <a:rPr lang="en-US" sz="2200" dirty="0"/>
              <a:t>The church is the saved, not the Savior</a:t>
            </a:r>
          </a:p>
          <a:p>
            <a:pPr marL="285750" indent="-285750">
              <a:buFont typeface="Arial" panose="020B0604020202020204" pitchFamily="34" charset="0"/>
              <a:buChar char="•"/>
            </a:pPr>
            <a:endParaRPr lang="en-US" sz="2200" dirty="0"/>
          </a:p>
          <a:p>
            <a:pPr marL="1200150" lvl="2" indent="-285750">
              <a:buFont typeface="Arial" panose="020B0604020202020204" pitchFamily="34" charset="0"/>
              <a:buChar char="•"/>
            </a:pPr>
            <a:r>
              <a:rPr lang="en-US" sz="2200" dirty="0"/>
              <a:t>Come back to the church?</a:t>
            </a:r>
          </a:p>
          <a:p>
            <a:pPr lvl="4"/>
            <a:r>
              <a:rPr lang="en-US" sz="2200" dirty="0"/>
              <a:t>Come back to the Lord</a:t>
            </a:r>
          </a:p>
          <a:p>
            <a:pPr lvl="4"/>
            <a:endParaRPr lang="en-US" sz="2200" dirty="0"/>
          </a:p>
          <a:p>
            <a:pPr marL="2628900" lvl="5" indent="-342900">
              <a:buFont typeface="Arial" panose="020B0604020202020204" pitchFamily="34" charset="0"/>
              <a:buChar char="•"/>
            </a:pPr>
            <a:r>
              <a:rPr lang="en-US" sz="2200" dirty="0"/>
              <a:t>But doesn’t the church </a:t>
            </a:r>
            <a:r>
              <a:rPr lang="en-US" sz="2200" dirty="0" err="1"/>
              <a:t>excom</a:t>
            </a:r>
            <a:r>
              <a:rPr lang="en-US" sz="2200" dirty="0"/>
              <a:t>-</a:t>
            </a:r>
          </a:p>
          <a:p>
            <a:pPr lvl="8"/>
            <a:r>
              <a:rPr lang="en-US" sz="2200" dirty="0" err="1"/>
              <a:t>municate</a:t>
            </a:r>
            <a:r>
              <a:rPr lang="en-US" sz="2200" dirty="0"/>
              <a:t>?</a:t>
            </a:r>
          </a:p>
        </p:txBody>
      </p:sp>
      <p:sp>
        <p:nvSpPr>
          <p:cNvPr id="8" name="Rectangle 7"/>
          <p:cNvSpPr/>
          <p:nvPr/>
        </p:nvSpPr>
        <p:spPr>
          <a:xfrm>
            <a:off x="-381000" y="2544096"/>
            <a:ext cx="7924800" cy="3785652"/>
          </a:xfrm>
          <a:prstGeom prst="rect">
            <a:avLst/>
          </a:prstGeom>
        </p:spPr>
        <p:txBody>
          <a:bodyPr wrap="square">
            <a:spAutoFit/>
          </a:bodyPr>
          <a:lstStyle/>
          <a:p>
            <a:pPr lvl="1"/>
            <a:r>
              <a:rPr lang="en-US" sz="2400" b="1" dirty="0"/>
              <a:t>3 John 9-10</a:t>
            </a:r>
          </a:p>
          <a:p>
            <a:pPr lvl="1"/>
            <a:r>
              <a:rPr lang="en-US" sz="2400" dirty="0"/>
              <a:t>Diotrephes, who loves</a:t>
            </a:r>
          </a:p>
          <a:p>
            <a:pPr lvl="1"/>
            <a:r>
              <a:rPr lang="en-US" sz="2400" dirty="0"/>
              <a:t>to be first among them, does</a:t>
            </a:r>
          </a:p>
          <a:p>
            <a:pPr lvl="1"/>
            <a:r>
              <a:rPr lang="en-US" sz="2400" dirty="0"/>
              <a:t>not accept what we say. For this</a:t>
            </a:r>
          </a:p>
          <a:p>
            <a:pPr lvl="1"/>
            <a:r>
              <a:rPr lang="en-US" sz="2400" dirty="0"/>
              <a:t>reason, if I come, I will call attention</a:t>
            </a:r>
          </a:p>
          <a:p>
            <a:pPr lvl="1"/>
            <a:r>
              <a:rPr lang="en-US" sz="2400" dirty="0"/>
              <a:t>to his deeds which he does, unjustly</a:t>
            </a:r>
          </a:p>
          <a:p>
            <a:pPr lvl="1"/>
            <a:r>
              <a:rPr lang="en-US" sz="2400" dirty="0"/>
              <a:t>accusing us with wicked words; and not</a:t>
            </a:r>
          </a:p>
          <a:p>
            <a:pPr lvl="1"/>
            <a:r>
              <a:rPr lang="en-US" sz="2400" dirty="0"/>
              <a:t>satisfied with this, he himself does not receive</a:t>
            </a:r>
          </a:p>
          <a:p>
            <a:pPr lvl="1"/>
            <a:r>
              <a:rPr lang="en-US" sz="2400" dirty="0"/>
              <a:t>the brethren, either, and he forbids those who</a:t>
            </a:r>
          </a:p>
          <a:p>
            <a:pPr lvl="1"/>
            <a:r>
              <a:rPr lang="en-US" sz="2400" dirty="0"/>
              <a:t>desire to do so </a:t>
            </a:r>
            <a:r>
              <a:rPr lang="en-US" sz="2400" b="1" dirty="0"/>
              <a:t>and puts them out of the church</a:t>
            </a:r>
            <a:r>
              <a:rPr lang="en-US" sz="2400" dirty="0"/>
              <a:t>.</a:t>
            </a:r>
          </a:p>
        </p:txBody>
      </p:sp>
    </p:spTree>
    <p:extLst>
      <p:ext uri="{BB962C8B-B14F-4D97-AF65-F5344CB8AC3E}">
        <p14:creationId xmlns:p14="http://schemas.microsoft.com/office/powerpoint/2010/main" val="289875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715000" cy="584775"/>
          </a:xfrm>
          <a:prstGeom prst="rect">
            <a:avLst/>
          </a:prstGeom>
          <a:noFill/>
        </p:spPr>
        <p:txBody>
          <a:bodyPr wrap="square" rtlCol="0">
            <a:spAutoFit/>
          </a:bodyPr>
          <a:lstStyle/>
          <a:p>
            <a:r>
              <a:rPr lang="en-US" sz="3200" b="1" dirty="0"/>
              <a:t>What if I </a:t>
            </a:r>
            <a:r>
              <a:rPr lang="en-US" sz="3200" b="1" i="1" u="sng" dirty="0"/>
              <a:t>HAVE</a:t>
            </a:r>
            <a:r>
              <a:rPr lang="en-US" sz="3200" b="1" dirty="0"/>
              <a:t> fallen away?</a:t>
            </a:r>
            <a:endParaRPr lang="en-US" sz="3200" dirty="0"/>
          </a:p>
        </p:txBody>
      </p:sp>
      <p:sp>
        <p:nvSpPr>
          <p:cNvPr id="8" name="Rectangle 7"/>
          <p:cNvSpPr/>
          <p:nvPr/>
        </p:nvSpPr>
        <p:spPr>
          <a:xfrm>
            <a:off x="-381000" y="2755880"/>
            <a:ext cx="7924800" cy="3416320"/>
          </a:xfrm>
          <a:prstGeom prst="rect">
            <a:avLst/>
          </a:prstGeom>
        </p:spPr>
        <p:txBody>
          <a:bodyPr wrap="square">
            <a:spAutoFit/>
          </a:bodyPr>
          <a:lstStyle/>
          <a:p>
            <a:pPr lvl="1"/>
            <a:r>
              <a:rPr lang="en-US" sz="2400" b="1" dirty="0"/>
              <a:t>Matthew 5:23-24</a:t>
            </a:r>
          </a:p>
          <a:p>
            <a:pPr lvl="1"/>
            <a:r>
              <a:rPr lang="en-US" sz="2400" dirty="0"/>
              <a:t>Therefore if you are</a:t>
            </a:r>
          </a:p>
          <a:p>
            <a:pPr lvl="1"/>
            <a:r>
              <a:rPr lang="en-US" sz="2400" dirty="0"/>
              <a:t>presenting your offering at</a:t>
            </a:r>
          </a:p>
          <a:p>
            <a:pPr lvl="1"/>
            <a:r>
              <a:rPr lang="en-US" sz="2400" dirty="0"/>
              <a:t>the altar, and there remember</a:t>
            </a:r>
          </a:p>
          <a:p>
            <a:pPr lvl="1"/>
            <a:r>
              <a:rPr lang="en-US" sz="2400" dirty="0"/>
              <a:t>that your brother has something</a:t>
            </a:r>
          </a:p>
          <a:p>
            <a:pPr lvl="1"/>
            <a:r>
              <a:rPr lang="en-US" sz="2400" dirty="0"/>
              <a:t>against you, leave your offering there</a:t>
            </a:r>
          </a:p>
          <a:p>
            <a:pPr lvl="1"/>
            <a:r>
              <a:rPr lang="en-US" sz="2400" dirty="0"/>
              <a:t>before the altar and go; first be reconciled</a:t>
            </a:r>
          </a:p>
          <a:p>
            <a:pPr lvl="1"/>
            <a:r>
              <a:rPr lang="en-US" sz="2400" dirty="0"/>
              <a:t>to your brother, and then come and present your offering.</a:t>
            </a:r>
          </a:p>
        </p:txBody>
      </p:sp>
      <p:sp>
        <p:nvSpPr>
          <p:cNvPr id="9" name="Rectangle 8"/>
          <p:cNvSpPr/>
          <p:nvPr/>
        </p:nvSpPr>
        <p:spPr>
          <a:xfrm>
            <a:off x="3505200" y="1683603"/>
            <a:ext cx="5638800" cy="461665"/>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if I have wronged someone…</a:t>
            </a:r>
          </a:p>
        </p:txBody>
      </p:sp>
    </p:spTree>
    <p:extLst>
      <p:ext uri="{BB962C8B-B14F-4D97-AF65-F5344CB8AC3E}">
        <p14:creationId xmlns:p14="http://schemas.microsoft.com/office/powerpoint/2010/main" val="266516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84750"/>
            <a:ext cx="8382000" cy="4339650"/>
          </a:xfrm>
          <a:prstGeom prst="rect">
            <a:avLst/>
          </a:prstGeom>
          <a:noFill/>
        </p:spPr>
        <p:txBody>
          <a:bodyPr wrap="square" rtlCol="0">
            <a:spAutoFit/>
          </a:bodyPr>
          <a:lstStyle/>
          <a:p>
            <a:pPr marL="2628900" lvl="5" indent="-342900">
              <a:buFont typeface="Arial" panose="020B0604020202020204" pitchFamily="34" charset="0"/>
              <a:buChar char="•"/>
            </a:pPr>
            <a:endParaRPr lang="en-US" sz="2400" b="1" dirty="0"/>
          </a:p>
          <a:p>
            <a:pPr lvl="5"/>
            <a:r>
              <a:rPr lang="en-US" sz="2800" b="1" dirty="0"/>
              <a:t>The Primary Goal is Reconciliation with God through Jesus Christ</a:t>
            </a:r>
          </a:p>
          <a:p>
            <a:pPr marL="2628900" lvl="5" indent="-342900">
              <a:buFont typeface="Arial" panose="020B0604020202020204" pitchFamily="34" charset="0"/>
              <a:buChar char="•"/>
            </a:pPr>
            <a:endParaRPr lang="en-US" sz="2800" b="1" dirty="0"/>
          </a:p>
          <a:p>
            <a:pPr marL="2628900" lvl="5" indent="-342900">
              <a:buFont typeface="Arial" panose="020B0604020202020204" pitchFamily="34" charset="0"/>
              <a:buChar char="•"/>
            </a:pPr>
            <a:endParaRPr lang="en-US" sz="2800" b="1" dirty="0"/>
          </a:p>
          <a:p>
            <a:pPr marL="2628900" lvl="5" indent="-342900">
              <a:buFont typeface="Arial" panose="020B0604020202020204" pitchFamily="34" charset="0"/>
              <a:buChar char="•"/>
            </a:pPr>
            <a:endParaRPr lang="en-US" sz="2800" b="1" dirty="0"/>
          </a:p>
          <a:p>
            <a:pPr marL="2628900" lvl="5" indent="-342900">
              <a:buFont typeface="Arial" panose="020B0604020202020204" pitchFamily="34" charset="0"/>
              <a:buChar char="•"/>
            </a:pPr>
            <a:endParaRPr lang="en-US" sz="2800" b="1" dirty="0"/>
          </a:p>
          <a:p>
            <a:pPr marL="2628900" lvl="5" indent="-342900">
              <a:buFont typeface="Arial" panose="020B0604020202020204" pitchFamily="34" charset="0"/>
              <a:buChar char="•"/>
            </a:pPr>
            <a:endParaRPr lang="en-US" sz="2800" b="1" dirty="0"/>
          </a:p>
          <a:p>
            <a:r>
              <a:rPr lang="en-US" sz="2800" b="1" dirty="0"/>
              <a:t>Rather than Becoming </a:t>
            </a:r>
          </a:p>
          <a:p>
            <a:r>
              <a:rPr lang="en-US" sz="2800" b="1" dirty="0"/>
              <a:t>Part of this Congregation</a:t>
            </a:r>
          </a:p>
        </p:txBody>
      </p:sp>
    </p:spTree>
    <p:extLst>
      <p:ext uri="{BB962C8B-B14F-4D97-AF65-F5344CB8AC3E}">
        <p14:creationId xmlns:p14="http://schemas.microsoft.com/office/powerpoint/2010/main" val="297530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715000" cy="584775"/>
          </a:xfrm>
          <a:prstGeom prst="rect">
            <a:avLst/>
          </a:prstGeom>
          <a:noFill/>
        </p:spPr>
        <p:txBody>
          <a:bodyPr wrap="square" rtlCol="0">
            <a:spAutoFit/>
          </a:bodyPr>
          <a:lstStyle/>
          <a:p>
            <a:r>
              <a:rPr lang="en-US" sz="3200" b="1" dirty="0"/>
              <a:t>What if I </a:t>
            </a:r>
            <a:r>
              <a:rPr lang="en-US" sz="3200" b="1" i="1" u="sng" dirty="0"/>
              <a:t>HAVE</a:t>
            </a:r>
            <a:r>
              <a:rPr lang="en-US" sz="3200" b="1" dirty="0"/>
              <a:t> fallen away?</a:t>
            </a:r>
            <a:endParaRPr lang="en-US" sz="3200" dirty="0"/>
          </a:p>
        </p:txBody>
      </p:sp>
      <p:sp>
        <p:nvSpPr>
          <p:cNvPr id="8" name="Rectangle 7"/>
          <p:cNvSpPr/>
          <p:nvPr/>
        </p:nvSpPr>
        <p:spPr>
          <a:xfrm>
            <a:off x="76200" y="2961144"/>
            <a:ext cx="7543800" cy="2677656"/>
          </a:xfrm>
          <a:prstGeom prst="rect">
            <a:avLst/>
          </a:prstGeom>
        </p:spPr>
        <p:txBody>
          <a:bodyPr wrap="square">
            <a:spAutoFit/>
          </a:bodyPr>
          <a:lstStyle/>
          <a:p>
            <a:r>
              <a:rPr lang="en-US" sz="2400" b="1" dirty="0"/>
              <a:t>Psalm 51:3-4</a:t>
            </a:r>
          </a:p>
          <a:p>
            <a:r>
              <a:rPr lang="en-US" sz="2400" dirty="0"/>
              <a:t>For I know my transgressions,</a:t>
            </a:r>
            <a:br>
              <a:rPr lang="en-US" sz="2400" dirty="0"/>
            </a:br>
            <a:r>
              <a:rPr lang="en-US" sz="2400" dirty="0"/>
              <a:t>And my sin is ever before me.</a:t>
            </a:r>
            <a:br>
              <a:rPr lang="en-US" sz="2400" dirty="0"/>
            </a:br>
            <a:r>
              <a:rPr lang="en-US" sz="2400" dirty="0"/>
              <a:t>Against You, You only, I have sinned</a:t>
            </a:r>
            <a:br>
              <a:rPr lang="en-US" sz="2400" dirty="0"/>
            </a:br>
            <a:r>
              <a:rPr lang="en-US" sz="2400" dirty="0"/>
              <a:t>And done what is evil in Your sight,</a:t>
            </a:r>
            <a:br>
              <a:rPr lang="en-US" sz="2400" dirty="0"/>
            </a:br>
            <a:r>
              <a:rPr lang="en-US" sz="2400" dirty="0"/>
              <a:t>So that You are justified when You speak</a:t>
            </a:r>
            <a:br>
              <a:rPr lang="en-US" sz="2400" dirty="0"/>
            </a:br>
            <a:r>
              <a:rPr lang="en-US" sz="2400" dirty="0"/>
              <a:t>And blameless when You judge.</a:t>
            </a:r>
          </a:p>
        </p:txBody>
      </p:sp>
      <p:sp>
        <p:nvSpPr>
          <p:cNvPr id="9" name="Rectangle 8"/>
          <p:cNvSpPr/>
          <p:nvPr/>
        </p:nvSpPr>
        <p:spPr>
          <a:xfrm>
            <a:off x="3505200" y="1683603"/>
            <a:ext cx="5638800" cy="3416320"/>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if I have wronged someone…</a:t>
            </a:r>
          </a:p>
          <a:p>
            <a:endParaRPr lang="en-US" sz="2400" b="1" i="1" dirty="0">
              <a:latin typeface="Bookman Old Style" panose="02050604050505020204" pitchFamily="18" charset="0"/>
              <a:cs typeface="Arial" panose="020B0604020202020204" pitchFamily="34" charset="0"/>
            </a:endParaRPr>
          </a:p>
          <a:p>
            <a:pPr lvl="2"/>
            <a:r>
              <a:rPr lang="en-US" sz="2400" b="1" i="1" dirty="0">
                <a:latin typeface="Bookman Old Style" panose="02050604050505020204" pitchFamily="18" charset="0"/>
                <a:cs typeface="Arial" panose="020B0604020202020204" pitchFamily="34" charset="0"/>
              </a:rPr>
              <a:t>It’s not always possible to undo the wrong</a:t>
            </a:r>
          </a:p>
          <a:p>
            <a:pPr lvl="2"/>
            <a:endParaRPr lang="en-US" sz="2400" b="1" i="1" dirty="0">
              <a:latin typeface="Bookman Old Style" panose="02050604050505020204" pitchFamily="18" charset="0"/>
              <a:cs typeface="Arial" panose="020B0604020202020204" pitchFamily="34" charset="0"/>
            </a:endParaRPr>
          </a:p>
          <a:p>
            <a:pPr lvl="5"/>
            <a:r>
              <a:rPr lang="en-US" sz="2400" b="1" i="1" dirty="0">
                <a:latin typeface="Bookman Old Style" panose="02050604050505020204" pitchFamily="18" charset="0"/>
                <a:cs typeface="Arial" panose="020B0604020202020204" pitchFamily="34" charset="0"/>
              </a:rPr>
              <a:t>e.g., David’s sin</a:t>
            </a:r>
          </a:p>
          <a:p>
            <a:pPr lvl="5"/>
            <a:endParaRPr lang="en-US" sz="2400" b="1" i="1" dirty="0">
              <a:latin typeface="Bookman Old Style" panose="02050604050505020204" pitchFamily="18" charset="0"/>
              <a:cs typeface="Arial" panose="020B0604020202020204" pitchFamily="34" charset="0"/>
            </a:endParaRPr>
          </a:p>
          <a:p>
            <a:pPr lvl="6"/>
            <a:r>
              <a:rPr lang="en-US" sz="2400" b="1" i="1" dirty="0">
                <a:latin typeface="Bookman Old Style" panose="02050604050505020204" pitchFamily="18" charset="0"/>
                <a:cs typeface="Arial" panose="020B0604020202020204" pitchFamily="34" charset="0"/>
              </a:rPr>
              <a:t>But repentance</a:t>
            </a:r>
          </a:p>
          <a:p>
            <a:pPr lvl="7"/>
            <a:r>
              <a:rPr lang="en-US" sz="2400" b="1" i="1" dirty="0">
                <a:latin typeface="Bookman Old Style" panose="02050604050505020204" pitchFamily="18" charset="0"/>
                <a:cs typeface="Arial" panose="020B0604020202020204" pitchFamily="34" charset="0"/>
              </a:rPr>
              <a:t>is possible</a:t>
            </a:r>
          </a:p>
        </p:txBody>
      </p:sp>
    </p:spTree>
    <p:extLst>
      <p:ext uri="{BB962C8B-B14F-4D97-AF65-F5344CB8AC3E}">
        <p14:creationId xmlns:p14="http://schemas.microsoft.com/office/powerpoint/2010/main" val="303723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715000" cy="584775"/>
          </a:xfrm>
          <a:prstGeom prst="rect">
            <a:avLst/>
          </a:prstGeom>
          <a:noFill/>
        </p:spPr>
        <p:txBody>
          <a:bodyPr wrap="square" rtlCol="0">
            <a:spAutoFit/>
          </a:bodyPr>
          <a:lstStyle/>
          <a:p>
            <a:r>
              <a:rPr lang="en-US" sz="3200" b="1" dirty="0"/>
              <a:t>What if I </a:t>
            </a:r>
            <a:r>
              <a:rPr lang="en-US" sz="3200" b="1" i="1" u="sng" dirty="0"/>
              <a:t>HAVE</a:t>
            </a:r>
            <a:r>
              <a:rPr lang="en-US" sz="3200" b="1" dirty="0"/>
              <a:t> fallen away?</a:t>
            </a:r>
            <a:endParaRPr lang="en-US" sz="3200" dirty="0"/>
          </a:p>
        </p:txBody>
      </p:sp>
      <p:sp>
        <p:nvSpPr>
          <p:cNvPr id="8" name="Rectangle 7"/>
          <p:cNvSpPr/>
          <p:nvPr/>
        </p:nvSpPr>
        <p:spPr>
          <a:xfrm>
            <a:off x="76200" y="2961144"/>
            <a:ext cx="7543800" cy="2677656"/>
          </a:xfrm>
          <a:prstGeom prst="rect">
            <a:avLst/>
          </a:prstGeom>
        </p:spPr>
        <p:txBody>
          <a:bodyPr wrap="square">
            <a:spAutoFit/>
          </a:bodyPr>
          <a:lstStyle/>
          <a:p>
            <a:r>
              <a:rPr lang="en-US" sz="2400" b="1" dirty="0"/>
              <a:t>Psalm 51:3-4</a:t>
            </a:r>
          </a:p>
          <a:p>
            <a:r>
              <a:rPr lang="en-US" sz="2400" b="1" dirty="0"/>
              <a:t>For I know my transgressions,</a:t>
            </a:r>
            <a:br>
              <a:rPr lang="en-US" sz="2400" b="1" dirty="0"/>
            </a:br>
            <a:r>
              <a:rPr lang="en-US" sz="2400" b="1" dirty="0"/>
              <a:t>And my sin is ever before me</a:t>
            </a:r>
            <a:r>
              <a:rPr lang="en-US" sz="2400" dirty="0"/>
              <a:t>.</a:t>
            </a:r>
            <a:br>
              <a:rPr lang="en-US" sz="2400" dirty="0"/>
            </a:br>
            <a:r>
              <a:rPr lang="en-US" sz="2400" dirty="0"/>
              <a:t>Against You, You only, I have sinned</a:t>
            </a:r>
            <a:br>
              <a:rPr lang="en-US" sz="2400" dirty="0"/>
            </a:br>
            <a:r>
              <a:rPr lang="en-US" sz="2400" dirty="0"/>
              <a:t>And done what is evil in Your sight,</a:t>
            </a:r>
            <a:br>
              <a:rPr lang="en-US" sz="2400" dirty="0"/>
            </a:br>
            <a:r>
              <a:rPr lang="en-US" sz="2400" dirty="0"/>
              <a:t>So that You are justified when You speak</a:t>
            </a:r>
            <a:br>
              <a:rPr lang="en-US" sz="2400" dirty="0"/>
            </a:br>
            <a:r>
              <a:rPr lang="en-US" sz="2400" dirty="0"/>
              <a:t>And blameless when You judge.</a:t>
            </a:r>
          </a:p>
        </p:txBody>
      </p:sp>
      <p:sp>
        <p:nvSpPr>
          <p:cNvPr id="9" name="Rectangle 8"/>
          <p:cNvSpPr/>
          <p:nvPr/>
        </p:nvSpPr>
        <p:spPr>
          <a:xfrm>
            <a:off x="3505200" y="1683603"/>
            <a:ext cx="5638800" cy="3416320"/>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if I have wronged someone…</a:t>
            </a:r>
          </a:p>
          <a:p>
            <a:endParaRPr lang="en-US" sz="2400" b="1" i="1" dirty="0">
              <a:latin typeface="Bookman Old Style" panose="02050604050505020204" pitchFamily="18" charset="0"/>
              <a:cs typeface="Arial" panose="020B0604020202020204" pitchFamily="34" charset="0"/>
            </a:endParaRPr>
          </a:p>
          <a:p>
            <a:pPr lvl="2"/>
            <a:r>
              <a:rPr lang="en-US" sz="2400" b="1" i="1" dirty="0">
                <a:latin typeface="Bookman Old Style" panose="02050604050505020204" pitchFamily="18" charset="0"/>
                <a:cs typeface="Arial" panose="020B0604020202020204" pitchFamily="34" charset="0"/>
              </a:rPr>
              <a:t>It’s not always possible to undo the wrong</a:t>
            </a:r>
          </a:p>
          <a:p>
            <a:pPr lvl="2"/>
            <a:endParaRPr lang="en-US" sz="2400" b="1" i="1" dirty="0">
              <a:latin typeface="Bookman Old Style" panose="02050604050505020204" pitchFamily="18" charset="0"/>
              <a:cs typeface="Arial" panose="020B0604020202020204" pitchFamily="34" charset="0"/>
            </a:endParaRPr>
          </a:p>
          <a:p>
            <a:pPr lvl="5"/>
            <a:r>
              <a:rPr lang="en-US" sz="2400" b="1" i="1" dirty="0">
                <a:latin typeface="Bookman Old Style" panose="02050604050505020204" pitchFamily="18" charset="0"/>
                <a:cs typeface="Arial" panose="020B0604020202020204" pitchFamily="34" charset="0"/>
              </a:rPr>
              <a:t>e.g., David’s sin</a:t>
            </a:r>
          </a:p>
          <a:p>
            <a:pPr lvl="5"/>
            <a:endParaRPr lang="en-US" sz="2400" b="1" i="1" dirty="0">
              <a:latin typeface="Bookman Old Style" panose="02050604050505020204" pitchFamily="18" charset="0"/>
              <a:cs typeface="Arial" panose="020B0604020202020204" pitchFamily="34" charset="0"/>
            </a:endParaRPr>
          </a:p>
          <a:p>
            <a:pPr lvl="6"/>
            <a:r>
              <a:rPr lang="en-US" sz="2400" b="1" i="1" dirty="0">
                <a:latin typeface="Bookman Old Style" panose="02050604050505020204" pitchFamily="18" charset="0"/>
                <a:cs typeface="Arial" panose="020B0604020202020204" pitchFamily="34" charset="0"/>
              </a:rPr>
              <a:t>But repentance</a:t>
            </a:r>
          </a:p>
          <a:p>
            <a:pPr lvl="7"/>
            <a:r>
              <a:rPr lang="en-US" sz="2400" b="1" i="1" dirty="0">
                <a:latin typeface="Bookman Old Style" panose="02050604050505020204" pitchFamily="18" charset="0"/>
                <a:cs typeface="Arial" panose="020B0604020202020204" pitchFamily="34" charset="0"/>
              </a:rPr>
              <a:t>is possible</a:t>
            </a:r>
          </a:p>
        </p:txBody>
      </p:sp>
    </p:spTree>
    <p:extLst>
      <p:ext uri="{BB962C8B-B14F-4D97-AF65-F5344CB8AC3E}">
        <p14:creationId xmlns:p14="http://schemas.microsoft.com/office/powerpoint/2010/main" val="2092420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715000" cy="584775"/>
          </a:xfrm>
          <a:prstGeom prst="rect">
            <a:avLst/>
          </a:prstGeom>
          <a:noFill/>
        </p:spPr>
        <p:txBody>
          <a:bodyPr wrap="square" rtlCol="0">
            <a:spAutoFit/>
          </a:bodyPr>
          <a:lstStyle/>
          <a:p>
            <a:r>
              <a:rPr lang="en-US" sz="3200" b="1" dirty="0"/>
              <a:t>What if I </a:t>
            </a:r>
            <a:r>
              <a:rPr lang="en-US" sz="3200" b="1" i="1" u="sng" dirty="0"/>
              <a:t>HAVE</a:t>
            </a:r>
            <a:r>
              <a:rPr lang="en-US" sz="3200" b="1" dirty="0"/>
              <a:t> fallen away?</a:t>
            </a:r>
            <a:endParaRPr lang="en-US" sz="3200" dirty="0"/>
          </a:p>
        </p:txBody>
      </p:sp>
      <p:sp>
        <p:nvSpPr>
          <p:cNvPr id="8" name="Rectangle 7"/>
          <p:cNvSpPr/>
          <p:nvPr/>
        </p:nvSpPr>
        <p:spPr>
          <a:xfrm>
            <a:off x="76200" y="2961144"/>
            <a:ext cx="7543800" cy="2677656"/>
          </a:xfrm>
          <a:prstGeom prst="rect">
            <a:avLst/>
          </a:prstGeom>
        </p:spPr>
        <p:txBody>
          <a:bodyPr wrap="square">
            <a:spAutoFit/>
          </a:bodyPr>
          <a:lstStyle/>
          <a:p>
            <a:r>
              <a:rPr lang="en-US" sz="2400" b="1" dirty="0"/>
              <a:t>Psalm 51:3-4</a:t>
            </a:r>
          </a:p>
          <a:p>
            <a:r>
              <a:rPr lang="en-US" sz="2400" dirty="0"/>
              <a:t>For I know my transgressions,</a:t>
            </a:r>
            <a:br>
              <a:rPr lang="en-US" sz="2400" dirty="0"/>
            </a:br>
            <a:r>
              <a:rPr lang="en-US" sz="2400" dirty="0"/>
              <a:t>And my sin is ever before me.</a:t>
            </a:r>
            <a:br>
              <a:rPr lang="en-US" sz="2400" dirty="0"/>
            </a:br>
            <a:r>
              <a:rPr lang="en-US" sz="2400" b="1" dirty="0"/>
              <a:t>Against You, You only, I have sinned</a:t>
            </a:r>
            <a:br>
              <a:rPr lang="en-US" sz="2400" b="1" dirty="0"/>
            </a:br>
            <a:r>
              <a:rPr lang="en-US" sz="2400" b="1" dirty="0"/>
              <a:t>And done what is evil in Your sight</a:t>
            </a:r>
            <a:r>
              <a:rPr lang="en-US" sz="2400" dirty="0"/>
              <a:t>,</a:t>
            </a:r>
            <a:br>
              <a:rPr lang="en-US" sz="2400" dirty="0"/>
            </a:br>
            <a:r>
              <a:rPr lang="en-US" sz="2400" dirty="0"/>
              <a:t>So that You are justified when You speak</a:t>
            </a:r>
            <a:br>
              <a:rPr lang="en-US" sz="2400" dirty="0"/>
            </a:br>
            <a:r>
              <a:rPr lang="en-US" sz="2400" dirty="0"/>
              <a:t>And blameless when You judge.</a:t>
            </a:r>
          </a:p>
        </p:txBody>
      </p:sp>
      <p:sp>
        <p:nvSpPr>
          <p:cNvPr id="9" name="Rectangle 8"/>
          <p:cNvSpPr/>
          <p:nvPr/>
        </p:nvSpPr>
        <p:spPr>
          <a:xfrm>
            <a:off x="3505200" y="1683603"/>
            <a:ext cx="5638800" cy="3416320"/>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if I have wronged someone…</a:t>
            </a:r>
          </a:p>
          <a:p>
            <a:endParaRPr lang="en-US" sz="2400" b="1" i="1" dirty="0">
              <a:latin typeface="Bookman Old Style" panose="02050604050505020204" pitchFamily="18" charset="0"/>
              <a:cs typeface="Arial" panose="020B0604020202020204" pitchFamily="34" charset="0"/>
            </a:endParaRPr>
          </a:p>
          <a:p>
            <a:pPr lvl="2"/>
            <a:r>
              <a:rPr lang="en-US" sz="2400" b="1" i="1" dirty="0">
                <a:latin typeface="Bookman Old Style" panose="02050604050505020204" pitchFamily="18" charset="0"/>
                <a:cs typeface="Arial" panose="020B0604020202020204" pitchFamily="34" charset="0"/>
              </a:rPr>
              <a:t>It’s not always possible to undo the wrong</a:t>
            </a:r>
          </a:p>
          <a:p>
            <a:pPr lvl="2"/>
            <a:endParaRPr lang="en-US" sz="2400" b="1" i="1" dirty="0">
              <a:latin typeface="Bookman Old Style" panose="02050604050505020204" pitchFamily="18" charset="0"/>
              <a:cs typeface="Arial" panose="020B0604020202020204" pitchFamily="34" charset="0"/>
            </a:endParaRPr>
          </a:p>
          <a:p>
            <a:pPr lvl="5"/>
            <a:r>
              <a:rPr lang="en-US" sz="2400" b="1" i="1" dirty="0">
                <a:latin typeface="Bookman Old Style" panose="02050604050505020204" pitchFamily="18" charset="0"/>
                <a:cs typeface="Arial" panose="020B0604020202020204" pitchFamily="34" charset="0"/>
              </a:rPr>
              <a:t>e.g., David’s sin</a:t>
            </a:r>
          </a:p>
          <a:p>
            <a:pPr lvl="5"/>
            <a:endParaRPr lang="en-US" sz="2400" b="1" i="1" dirty="0">
              <a:latin typeface="Bookman Old Style" panose="02050604050505020204" pitchFamily="18" charset="0"/>
              <a:cs typeface="Arial" panose="020B0604020202020204" pitchFamily="34" charset="0"/>
            </a:endParaRPr>
          </a:p>
          <a:p>
            <a:pPr lvl="6"/>
            <a:r>
              <a:rPr lang="en-US" sz="2400" b="1" i="1" dirty="0">
                <a:latin typeface="Bookman Old Style" panose="02050604050505020204" pitchFamily="18" charset="0"/>
                <a:cs typeface="Arial" panose="020B0604020202020204" pitchFamily="34" charset="0"/>
              </a:rPr>
              <a:t>But repentance</a:t>
            </a:r>
          </a:p>
          <a:p>
            <a:pPr lvl="7"/>
            <a:r>
              <a:rPr lang="en-US" sz="2400" b="1" i="1" dirty="0">
                <a:latin typeface="Bookman Old Style" panose="02050604050505020204" pitchFamily="18" charset="0"/>
                <a:cs typeface="Arial" panose="020B0604020202020204" pitchFamily="34" charset="0"/>
              </a:rPr>
              <a:t>is possible</a:t>
            </a:r>
          </a:p>
        </p:txBody>
      </p:sp>
    </p:spTree>
    <p:extLst>
      <p:ext uri="{BB962C8B-B14F-4D97-AF65-F5344CB8AC3E}">
        <p14:creationId xmlns:p14="http://schemas.microsoft.com/office/powerpoint/2010/main" val="3546843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715000" cy="584775"/>
          </a:xfrm>
          <a:prstGeom prst="rect">
            <a:avLst/>
          </a:prstGeom>
          <a:noFill/>
        </p:spPr>
        <p:txBody>
          <a:bodyPr wrap="square" rtlCol="0">
            <a:spAutoFit/>
          </a:bodyPr>
          <a:lstStyle/>
          <a:p>
            <a:r>
              <a:rPr lang="en-US" sz="3200" b="1" dirty="0"/>
              <a:t>What if I </a:t>
            </a:r>
            <a:r>
              <a:rPr lang="en-US" sz="3200" b="1" i="1" u="sng" dirty="0"/>
              <a:t>HAVE</a:t>
            </a:r>
            <a:r>
              <a:rPr lang="en-US" sz="3200" b="1" dirty="0"/>
              <a:t> fallen away?</a:t>
            </a:r>
            <a:endParaRPr lang="en-US" sz="3200" dirty="0"/>
          </a:p>
        </p:txBody>
      </p:sp>
      <p:sp>
        <p:nvSpPr>
          <p:cNvPr id="8" name="Rectangle 7"/>
          <p:cNvSpPr/>
          <p:nvPr/>
        </p:nvSpPr>
        <p:spPr>
          <a:xfrm>
            <a:off x="76200" y="2961144"/>
            <a:ext cx="7543800" cy="2677656"/>
          </a:xfrm>
          <a:prstGeom prst="rect">
            <a:avLst/>
          </a:prstGeom>
        </p:spPr>
        <p:txBody>
          <a:bodyPr wrap="square">
            <a:spAutoFit/>
          </a:bodyPr>
          <a:lstStyle/>
          <a:p>
            <a:r>
              <a:rPr lang="en-US" sz="2400" b="1" dirty="0"/>
              <a:t>Psalm 51:3-4</a:t>
            </a:r>
          </a:p>
          <a:p>
            <a:r>
              <a:rPr lang="en-US" sz="2400" dirty="0"/>
              <a:t>For I know my transgressions,</a:t>
            </a:r>
            <a:br>
              <a:rPr lang="en-US" sz="2400" dirty="0"/>
            </a:br>
            <a:r>
              <a:rPr lang="en-US" sz="2400" dirty="0"/>
              <a:t>And my sin is ever before me.</a:t>
            </a:r>
            <a:br>
              <a:rPr lang="en-US" sz="2400" dirty="0"/>
            </a:br>
            <a:r>
              <a:rPr lang="en-US" sz="2400" dirty="0"/>
              <a:t>Against You, You only, I have sinned</a:t>
            </a:r>
            <a:br>
              <a:rPr lang="en-US" sz="2400" dirty="0"/>
            </a:br>
            <a:r>
              <a:rPr lang="en-US" sz="2400" dirty="0"/>
              <a:t>And done what is evil in Your sight,</a:t>
            </a:r>
            <a:br>
              <a:rPr lang="en-US" sz="2400" dirty="0"/>
            </a:br>
            <a:r>
              <a:rPr lang="en-US" sz="2400" b="1" dirty="0"/>
              <a:t>So that You are justified when You speak</a:t>
            </a:r>
            <a:br>
              <a:rPr lang="en-US" sz="2400" b="1" dirty="0"/>
            </a:br>
            <a:r>
              <a:rPr lang="en-US" sz="2400" b="1" dirty="0"/>
              <a:t>And blameless when You judge</a:t>
            </a:r>
            <a:r>
              <a:rPr lang="en-US" sz="2400" dirty="0"/>
              <a:t>.</a:t>
            </a:r>
          </a:p>
        </p:txBody>
      </p:sp>
      <p:sp>
        <p:nvSpPr>
          <p:cNvPr id="9" name="Rectangle 8"/>
          <p:cNvSpPr/>
          <p:nvPr/>
        </p:nvSpPr>
        <p:spPr>
          <a:xfrm>
            <a:off x="3505200" y="1683603"/>
            <a:ext cx="5638800" cy="3416320"/>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if I have wronged someone…</a:t>
            </a:r>
          </a:p>
          <a:p>
            <a:endParaRPr lang="en-US" sz="2400" b="1" i="1" dirty="0">
              <a:latin typeface="Bookman Old Style" panose="02050604050505020204" pitchFamily="18" charset="0"/>
              <a:cs typeface="Arial" panose="020B0604020202020204" pitchFamily="34" charset="0"/>
            </a:endParaRPr>
          </a:p>
          <a:p>
            <a:pPr lvl="2"/>
            <a:r>
              <a:rPr lang="en-US" sz="2400" b="1" i="1" dirty="0">
                <a:latin typeface="Bookman Old Style" panose="02050604050505020204" pitchFamily="18" charset="0"/>
                <a:cs typeface="Arial" panose="020B0604020202020204" pitchFamily="34" charset="0"/>
              </a:rPr>
              <a:t>It’s not always possible to undo the wrong</a:t>
            </a:r>
          </a:p>
          <a:p>
            <a:pPr lvl="2"/>
            <a:endParaRPr lang="en-US" sz="2400" b="1" i="1" dirty="0">
              <a:latin typeface="Bookman Old Style" panose="02050604050505020204" pitchFamily="18" charset="0"/>
              <a:cs typeface="Arial" panose="020B0604020202020204" pitchFamily="34" charset="0"/>
            </a:endParaRPr>
          </a:p>
          <a:p>
            <a:pPr lvl="5"/>
            <a:r>
              <a:rPr lang="en-US" sz="2400" b="1" i="1" dirty="0">
                <a:latin typeface="Bookman Old Style" panose="02050604050505020204" pitchFamily="18" charset="0"/>
                <a:cs typeface="Arial" panose="020B0604020202020204" pitchFamily="34" charset="0"/>
              </a:rPr>
              <a:t>e.g., David’s sin</a:t>
            </a:r>
          </a:p>
          <a:p>
            <a:pPr lvl="5"/>
            <a:endParaRPr lang="en-US" sz="2400" b="1" i="1" dirty="0">
              <a:latin typeface="Bookman Old Style" panose="02050604050505020204" pitchFamily="18" charset="0"/>
              <a:cs typeface="Arial" panose="020B0604020202020204" pitchFamily="34" charset="0"/>
            </a:endParaRPr>
          </a:p>
          <a:p>
            <a:pPr lvl="6"/>
            <a:r>
              <a:rPr lang="en-US" sz="2400" b="1" i="1" dirty="0">
                <a:latin typeface="Bookman Old Style" panose="02050604050505020204" pitchFamily="18" charset="0"/>
                <a:cs typeface="Arial" panose="020B0604020202020204" pitchFamily="34" charset="0"/>
              </a:rPr>
              <a:t>But repentance</a:t>
            </a:r>
          </a:p>
          <a:p>
            <a:pPr lvl="7"/>
            <a:r>
              <a:rPr lang="en-US" sz="2400" b="1" i="1" dirty="0">
                <a:latin typeface="Bookman Old Style" panose="02050604050505020204" pitchFamily="18" charset="0"/>
                <a:cs typeface="Arial" panose="020B0604020202020204" pitchFamily="34" charset="0"/>
              </a:rPr>
              <a:t>is possible</a:t>
            </a:r>
          </a:p>
        </p:txBody>
      </p:sp>
    </p:spTree>
    <p:extLst>
      <p:ext uri="{BB962C8B-B14F-4D97-AF65-F5344CB8AC3E}">
        <p14:creationId xmlns:p14="http://schemas.microsoft.com/office/powerpoint/2010/main" val="237786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715000" cy="584775"/>
          </a:xfrm>
          <a:prstGeom prst="rect">
            <a:avLst/>
          </a:prstGeom>
          <a:noFill/>
        </p:spPr>
        <p:txBody>
          <a:bodyPr wrap="square" rtlCol="0">
            <a:spAutoFit/>
          </a:bodyPr>
          <a:lstStyle/>
          <a:p>
            <a:r>
              <a:rPr lang="en-US" sz="3200" b="1" dirty="0"/>
              <a:t>What if I </a:t>
            </a:r>
            <a:r>
              <a:rPr lang="en-US" sz="3200" b="1" i="1" u="sng" dirty="0"/>
              <a:t>HAVE</a:t>
            </a:r>
            <a:r>
              <a:rPr lang="en-US" sz="3200" b="1" dirty="0"/>
              <a:t> fallen away?</a:t>
            </a:r>
            <a:endParaRPr lang="en-US" sz="3200" dirty="0"/>
          </a:p>
        </p:txBody>
      </p:sp>
      <p:sp>
        <p:nvSpPr>
          <p:cNvPr id="8" name="Rectangle 7"/>
          <p:cNvSpPr/>
          <p:nvPr/>
        </p:nvSpPr>
        <p:spPr>
          <a:xfrm>
            <a:off x="76200" y="2961144"/>
            <a:ext cx="7543800" cy="3046988"/>
          </a:xfrm>
          <a:prstGeom prst="rect">
            <a:avLst/>
          </a:prstGeom>
        </p:spPr>
        <p:txBody>
          <a:bodyPr wrap="square">
            <a:spAutoFit/>
          </a:bodyPr>
          <a:lstStyle/>
          <a:p>
            <a:r>
              <a:rPr lang="en-US" sz="2400" b="1" dirty="0"/>
              <a:t>Psalm 51:16-17</a:t>
            </a:r>
          </a:p>
          <a:p>
            <a:endParaRPr lang="en-US" sz="2400" b="1" dirty="0"/>
          </a:p>
          <a:p>
            <a:r>
              <a:rPr lang="en-US" sz="2400" dirty="0"/>
              <a:t>For You do not delight in sacrifice,</a:t>
            </a:r>
          </a:p>
          <a:p>
            <a:r>
              <a:rPr lang="en-US" sz="2400" dirty="0"/>
              <a:t>otherwise I would give it;</a:t>
            </a:r>
            <a:br>
              <a:rPr lang="en-US" sz="2400" dirty="0"/>
            </a:br>
            <a:r>
              <a:rPr lang="en-US" sz="2400" dirty="0"/>
              <a:t>You are not pleased with burnt offering.</a:t>
            </a:r>
            <a:br>
              <a:rPr lang="en-US" sz="2400" dirty="0"/>
            </a:br>
            <a:r>
              <a:rPr lang="en-US" sz="2400" dirty="0"/>
              <a:t>The sacrifices of God are a broken spirit;</a:t>
            </a:r>
            <a:br>
              <a:rPr lang="en-US" sz="2400" dirty="0"/>
            </a:br>
            <a:r>
              <a:rPr lang="en-US" sz="2400" dirty="0"/>
              <a:t>A broken and a contrite heart, O God, You will not despise.</a:t>
            </a:r>
          </a:p>
        </p:txBody>
      </p:sp>
      <p:sp>
        <p:nvSpPr>
          <p:cNvPr id="9" name="Rectangle 8"/>
          <p:cNvSpPr/>
          <p:nvPr/>
        </p:nvSpPr>
        <p:spPr>
          <a:xfrm>
            <a:off x="3505200" y="1683603"/>
            <a:ext cx="5638800" cy="3416320"/>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if I have wronged someone…</a:t>
            </a:r>
          </a:p>
          <a:p>
            <a:endParaRPr lang="en-US" sz="2400" b="1" i="1" dirty="0">
              <a:latin typeface="Bookman Old Style" panose="02050604050505020204" pitchFamily="18" charset="0"/>
              <a:cs typeface="Arial" panose="020B0604020202020204" pitchFamily="34" charset="0"/>
            </a:endParaRPr>
          </a:p>
          <a:p>
            <a:pPr lvl="2"/>
            <a:r>
              <a:rPr lang="en-US" sz="2400" b="1" i="1" dirty="0">
                <a:latin typeface="Bookman Old Style" panose="02050604050505020204" pitchFamily="18" charset="0"/>
                <a:cs typeface="Arial" panose="020B0604020202020204" pitchFamily="34" charset="0"/>
              </a:rPr>
              <a:t>It’s not always possible to undo the wrong</a:t>
            </a:r>
          </a:p>
          <a:p>
            <a:pPr lvl="2"/>
            <a:endParaRPr lang="en-US" sz="2400" b="1" i="1" dirty="0">
              <a:latin typeface="Bookman Old Style" panose="02050604050505020204" pitchFamily="18" charset="0"/>
              <a:cs typeface="Arial" panose="020B0604020202020204" pitchFamily="34" charset="0"/>
            </a:endParaRPr>
          </a:p>
          <a:p>
            <a:pPr lvl="5"/>
            <a:r>
              <a:rPr lang="en-US" sz="2400" b="1" i="1" dirty="0">
                <a:latin typeface="Bookman Old Style" panose="02050604050505020204" pitchFamily="18" charset="0"/>
                <a:cs typeface="Arial" panose="020B0604020202020204" pitchFamily="34" charset="0"/>
              </a:rPr>
              <a:t>e.g., David’s sin</a:t>
            </a:r>
          </a:p>
          <a:p>
            <a:pPr lvl="5"/>
            <a:endParaRPr lang="en-US" sz="2400" b="1" i="1" dirty="0">
              <a:latin typeface="Bookman Old Style" panose="02050604050505020204" pitchFamily="18" charset="0"/>
              <a:cs typeface="Arial" panose="020B0604020202020204" pitchFamily="34" charset="0"/>
            </a:endParaRPr>
          </a:p>
          <a:p>
            <a:pPr lvl="6"/>
            <a:r>
              <a:rPr lang="en-US" sz="2400" b="1" i="1" dirty="0">
                <a:latin typeface="Bookman Old Style" panose="02050604050505020204" pitchFamily="18" charset="0"/>
                <a:cs typeface="Arial" panose="020B0604020202020204" pitchFamily="34" charset="0"/>
              </a:rPr>
              <a:t>But repentance</a:t>
            </a:r>
          </a:p>
          <a:p>
            <a:pPr lvl="7"/>
            <a:r>
              <a:rPr lang="en-US" sz="2400" b="1" i="1" dirty="0">
                <a:latin typeface="Bookman Old Style" panose="02050604050505020204" pitchFamily="18" charset="0"/>
                <a:cs typeface="Arial" panose="020B0604020202020204" pitchFamily="34" charset="0"/>
              </a:rPr>
              <a:t>is possible</a:t>
            </a:r>
          </a:p>
        </p:txBody>
      </p:sp>
    </p:spTree>
    <p:extLst>
      <p:ext uri="{BB962C8B-B14F-4D97-AF65-F5344CB8AC3E}">
        <p14:creationId xmlns:p14="http://schemas.microsoft.com/office/powerpoint/2010/main" val="3994510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786825"/>
            <a:ext cx="5715000" cy="584775"/>
          </a:xfrm>
          <a:prstGeom prst="rect">
            <a:avLst/>
          </a:prstGeom>
          <a:noFill/>
        </p:spPr>
        <p:txBody>
          <a:bodyPr wrap="square" rtlCol="0">
            <a:spAutoFit/>
          </a:bodyPr>
          <a:lstStyle/>
          <a:p>
            <a:r>
              <a:rPr lang="en-US" sz="3200" b="1" dirty="0"/>
              <a:t>What if I </a:t>
            </a:r>
            <a:r>
              <a:rPr lang="en-US" sz="3200" b="1" i="1" u="sng" dirty="0"/>
              <a:t>HAVE</a:t>
            </a:r>
            <a:r>
              <a:rPr lang="en-US" sz="3200" b="1" dirty="0"/>
              <a:t> fallen away?</a:t>
            </a:r>
            <a:endParaRPr lang="en-US" sz="3200" dirty="0"/>
          </a:p>
        </p:txBody>
      </p:sp>
      <p:sp>
        <p:nvSpPr>
          <p:cNvPr id="8" name="Rectangle 7"/>
          <p:cNvSpPr/>
          <p:nvPr/>
        </p:nvSpPr>
        <p:spPr>
          <a:xfrm>
            <a:off x="76200" y="2961144"/>
            <a:ext cx="7543800" cy="3046988"/>
          </a:xfrm>
          <a:prstGeom prst="rect">
            <a:avLst/>
          </a:prstGeom>
        </p:spPr>
        <p:txBody>
          <a:bodyPr wrap="square">
            <a:spAutoFit/>
          </a:bodyPr>
          <a:lstStyle/>
          <a:p>
            <a:r>
              <a:rPr lang="en-US" sz="2400" b="1" dirty="0"/>
              <a:t>Psalm 51:16-17</a:t>
            </a:r>
          </a:p>
          <a:p>
            <a:endParaRPr lang="en-US" sz="2400" b="1" dirty="0"/>
          </a:p>
          <a:p>
            <a:r>
              <a:rPr lang="en-US" sz="2400" dirty="0"/>
              <a:t>For You do not delight in sacrifice,</a:t>
            </a:r>
          </a:p>
          <a:p>
            <a:r>
              <a:rPr lang="en-US" sz="2400" dirty="0"/>
              <a:t>otherwise I would give it;</a:t>
            </a:r>
            <a:br>
              <a:rPr lang="en-US" sz="2400" dirty="0"/>
            </a:br>
            <a:r>
              <a:rPr lang="en-US" sz="2400" dirty="0"/>
              <a:t>You are not pleased with burnt offering.</a:t>
            </a:r>
            <a:br>
              <a:rPr lang="en-US" sz="2400" dirty="0"/>
            </a:br>
            <a:r>
              <a:rPr lang="en-US" sz="2400" b="1" dirty="0"/>
              <a:t>The sacrifices of God are a broken spirit;</a:t>
            </a:r>
            <a:br>
              <a:rPr lang="en-US" sz="2400" b="1" dirty="0"/>
            </a:br>
            <a:r>
              <a:rPr lang="en-US" sz="2400" b="1" dirty="0"/>
              <a:t>A broken and a contrite heart, O God, You will not despise</a:t>
            </a:r>
            <a:r>
              <a:rPr lang="en-US" sz="2400" dirty="0"/>
              <a:t>.</a:t>
            </a:r>
          </a:p>
        </p:txBody>
      </p:sp>
      <p:sp>
        <p:nvSpPr>
          <p:cNvPr id="9" name="Rectangle 8"/>
          <p:cNvSpPr/>
          <p:nvPr/>
        </p:nvSpPr>
        <p:spPr>
          <a:xfrm>
            <a:off x="3505200" y="1683603"/>
            <a:ext cx="5638800" cy="3416320"/>
          </a:xfrm>
          <a:prstGeom prst="rect">
            <a:avLst/>
          </a:prstGeom>
        </p:spPr>
        <p:txBody>
          <a:bodyPr wrap="square">
            <a:spAutoFit/>
          </a:bodyPr>
          <a:lstStyle/>
          <a:p>
            <a:r>
              <a:rPr lang="en-US" sz="2400" b="1" i="1" dirty="0">
                <a:latin typeface="Bookman Old Style" panose="02050604050505020204" pitchFamily="18" charset="0"/>
                <a:cs typeface="Arial" panose="020B0604020202020204" pitchFamily="34" charset="0"/>
              </a:rPr>
              <a:t>if I have wronged someone…</a:t>
            </a:r>
          </a:p>
          <a:p>
            <a:endParaRPr lang="en-US" sz="2400" b="1" i="1" dirty="0">
              <a:latin typeface="Bookman Old Style" panose="02050604050505020204" pitchFamily="18" charset="0"/>
              <a:cs typeface="Arial" panose="020B0604020202020204" pitchFamily="34" charset="0"/>
            </a:endParaRPr>
          </a:p>
          <a:p>
            <a:pPr lvl="2"/>
            <a:r>
              <a:rPr lang="en-US" sz="2400" b="1" i="1" dirty="0">
                <a:latin typeface="Bookman Old Style" panose="02050604050505020204" pitchFamily="18" charset="0"/>
                <a:cs typeface="Arial" panose="020B0604020202020204" pitchFamily="34" charset="0"/>
              </a:rPr>
              <a:t>It’s not always possible to undo the wrong</a:t>
            </a:r>
          </a:p>
          <a:p>
            <a:pPr lvl="2"/>
            <a:endParaRPr lang="en-US" sz="2400" b="1" i="1" dirty="0">
              <a:latin typeface="Bookman Old Style" panose="02050604050505020204" pitchFamily="18" charset="0"/>
              <a:cs typeface="Arial" panose="020B0604020202020204" pitchFamily="34" charset="0"/>
            </a:endParaRPr>
          </a:p>
          <a:p>
            <a:pPr lvl="5"/>
            <a:r>
              <a:rPr lang="en-US" sz="2400" b="1" i="1" dirty="0">
                <a:latin typeface="Bookman Old Style" panose="02050604050505020204" pitchFamily="18" charset="0"/>
                <a:cs typeface="Arial" panose="020B0604020202020204" pitchFamily="34" charset="0"/>
              </a:rPr>
              <a:t>e.g., David’s sin</a:t>
            </a:r>
          </a:p>
          <a:p>
            <a:pPr lvl="5"/>
            <a:endParaRPr lang="en-US" sz="2400" b="1" i="1" dirty="0">
              <a:latin typeface="Bookman Old Style" panose="02050604050505020204" pitchFamily="18" charset="0"/>
              <a:cs typeface="Arial" panose="020B0604020202020204" pitchFamily="34" charset="0"/>
            </a:endParaRPr>
          </a:p>
          <a:p>
            <a:pPr lvl="6"/>
            <a:r>
              <a:rPr lang="en-US" sz="2400" b="1" i="1" dirty="0">
                <a:latin typeface="Bookman Old Style" panose="02050604050505020204" pitchFamily="18" charset="0"/>
                <a:cs typeface="Arial" panose="020B0604020202020204" pitchFamily="34" charset="0"/>
              </a:rPr>
              <a:t>But repentance</a:t>
            </a:r>
          </a:p>
          <a:p>
            <a:pPr lvl="7"/>
            <a:r>
              <a:rPr lang="en-US" sz="2400" b="1" i="1" dirty="0">
                <a:latin typeface="Bookman Old Style" panose="02050604050505020204" pitchFamily="18" charset="0"/>
                <a:cs typeface="Arial" panose="020B0604020202020204" pitchFamily="34" charset="0"/>
              </a:rPr>
              <a:t>is possible</a:t>
            </a:r>
          </a:p>
        </p:txBody>
      </p:sp>
    </p:spTree>
    <p:extLst>
      <p:ext uri="{BB962C8B-B14F-4D97-AF65-F5344CB8AC3E}">
        <p14:creationId xmlns:p14="http://schemas.microsoft.com/office/powerpoint/2010/main" val="4134152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 y="2961144"/>
            <a:ext cx="7543800" cy="3046988"/>
          </a:xfrm>
          <a:prstGeom prst="rect">
            <a:avLst/>
          </a:prstGeom>
        </p:spPr>
        <p:txBody>
          <a:bodyPr wrap="square">
            <a:spAutoFit/>
          </a:bodyPr>
          <a:lstStyle/>
          <a:p>
            <a:r>
              <a:rPr lang="en-US" sz="2400" b="1" dirty="0"/>
              <a:t>Psalm 51:16-17</a:t>
            </a:r>
          </a:p>
          <a:p>
            <a:endParaRPr lang="en-US" sz="2400" b="1" dirty="0"/>
          </a:p>
          <a:p>
            <a:r>
              <a:rPr lang="en-US" sz="2400" dirty="0"/>
              <a:t>For You do not delight in sacrifice,</a:t>
            </a:r>
          </a:p>
          <a:p>
            <a:r>
              <a:rPr lang="en-US" sz="2400" dirty="0"/>
              <a:t>otherwise I would give it;</a:t>
            </a:r>
            <a:br>
              <a:rPr lang="en-US" sz="2400" dirty="0"/>
            </a:br>
            <a:r>
              <a:rPr lang="en-US" sz="2400" dirty="0"/>
              <a:t>You are not pleased with burnt offering.</a:t>
            </a:r>
            <a:br>
              <a:rPr lang="en-US" sz="2400" dirty="0"/>
            </a:br>
            <a:r>
              <a:rPr lang="en-US" sz="2400" b="1" dirty="0"/>
              <a:t>The sacrifices of God are a broken spirit;</a:t>
            </a:r>
            <a:br>
              <a:rPr lang="en-US" sz="2400" b="1" dirty="0"/>
            </a:br>
            <a:r>
              <a:rPr lang="en-US" sz="2400" b="1" dirty="0"/>
              <a:t>A broken and a contrite heart, O God, You will not despise</a:t>
            </a:r>
            <a:r>
              <a:rPr lang="en-US" sz="2400" dirty="0"/>
              <a:t>.</a:t>
            </a:r>
          </a:p>
        </p:txBody>
      </p:sp>
      <p:sp>
        <p:nvSpPr>
          <p:cNvPr id="11" name="TextBox 10"/>
          <p:cNvSpPr txBox="1"/>
          <p:nvPr/>
        </p:nvSpPr>
        <p:spPr>
          <a:xfrm>
            <a:off x="2514600" y="786825"/>
            <a:ext cx="6477000" cy="1077218"/>
          </a:xfrm>
          <a:prstGeom prst="rect">
            <a:avLst/>
          </a:prstGeom>
          <a:noFill/>
        </p:spPr>
        <p:txBody>
          <a:bodyPr wrap="square" rtlCol="0">
            <a:spAutoFit/>
          </a:bodyPr>
          <a:lstStyle/>
          <a:p>
            <a:r>
              <a:rPr lang="en-US" sz="3200" b="1" dirty="0"/>
              <a:t>The Church Doesn’t Give God’s Forgiveness</a:t>
            </a:r>
            <a:endParaRPr lang="en-US" sz="3200" dirty="0"/>
          </a:p>
        </p:txBody>
      </p:sp>
    </p:spTree>
    <p:extLst>
      <p:ext uri="{BB962C8B-B14F-4D97-AF65-F5344CB8AC3E}">
        <p14:creationId xmlns:p14="http://schemas.microsoft.com/office/powerpoint/2010/main" val="137415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 y="3307140"/>
            <a:ext cx="7543800" cy="3416320"/>
          </a:xfrm>
          <a:prstGeom prst="rect">
            <a:avLst/>
          </a:prstGeom>
        </p:spPr>
        <p:txBody>
          <a:bodyPr wrap="square">
            <a:spAutoFit/>
          </a:bodyPr>
          <a:lstStyle/>
          <a:p>
            <a:r>
              <a:rPr lang="en-US" sz="2400" b="1" dirty="0">
                <a:solidFill>
                  <a:schemeClr val="tx1">
                    <a:alpha val="0"/>
                  </a:schemeClr>
                </a:solidFill>
              </a:rPr>
              <a:t>Matthew 26:28</a:t>
            </a:r>
          </a:p>
          <a:p>
            <a:r>
              <a:rPr lang="en-US" sz="2400" dirty="0">
                <a:solidFill>
                  <a:schemeClr val="tx1">
                    <a:alpha val="0"/>
                  </a:schemeClr>
                </a:solidFill>
              </a:rPr>
              <a:t>This is My blood of the covenant,</a:t>
            </a:r>
          </a:p>
          <a:p>
            <a:r>
              <a:rPr lang="en-US" sz="2400" dirty="0">
                <a:solidFill>
                  <a:schemeClr val="tx1">
                    <a:alpha val="0"/>
                  </a:schemeClr>
                </a:solidFill>
              </a:rPr>
              <a:t>which is poured out for many for</a:t>
            </a:r>
          </a:p>
          <a:p>
            <a:r>
              <a:rPr lang="en-US" sz="2400" b="1" dirty="0"/>
              <a:t>forgiveness of sins</a:t>
            </a:r>
            <a:r>
              <a:rPr lang="en-US" sz="2400" dirty="0">
                <a:solidFill>
                  <a:schemeClr val="tx1">
                    <a:alpha val="0"/>
                  </a:schemeClr>
                </a:solidFill>
              </a:rPr>
              <a:t>.</a:t>
            </a:r>
          </a:p>
          <a:p>
            <a:endParaRPr lang="en-US" sz="2400" dirty="0"/>
          </a:p>
          <a:p>
            <a:r>
              <a:rPr lang="en-US" sz="2400" b="1" dirty="0">
                <a:solidFill>
                  <a:schemeClr val="tx1">
                    <a:alpha val="0"/>
                  </a:schemeClr>
                </a:solidFill>
              </a:rPr>
              <a:t>Acts 2:38</a:t>
            </a:r>
          </a:p>
          <a:p>
            <a:r>
              <a:rPr lang="en-US" sz="2400" dirty="0">
                <a:solidFill>
                  <a:schemeClr val="tx1">
                    <a:alpha val="0"/>
                  </a:schemeClr>
                </a:solidFill>
              </a:rPr>
              <a:t>Repent, and each of you be</a:t>
            </a:r>
          </a:p>
          <a:p>
            <a:r>
              <a:rPr lang="en-US" sz="2400" dirty="0">
                <a:solidFill>
                  <a:schemeClr val="tx1">
                    <a:alpha val="0"/>
                  </a:schemeClr>
                </a:solidFill>
              </a:rPr>
              <a:t>baptized in the name of Jesus Christ for the</a:t>
            </a:r>
          </a:p>
          <a:p>
            <a:r>
              <a:rPr lang="en-US" sz="2400" b="1" dirty="0"/>
              <a:t>forgiveness of your sins</a:t>
            </a:r>
            <a:r>
              <a:rPr lang="en-US" sz="2400" dirty="0">
                <a:solidFill>
                  <a:schemeClr val="tx1">
                    <a:alpha val="0"/>
                  </a:schemeClr>
                </a:solidFill>
              </a:rPr>
              <a:t>.</a:t>
            </a:r>
          </a:p>
        </p:txBody>
      </p:sp>
      <p:sp>
        <p:nvSpPr>
          <p:cNvPr id="7" name="TextBox 6"/>
          <p:cNvSpPr txBox="1"/>
          <p:nvPr/>
        </p:nvSpPr>
        <p:spPr>
          <a:xfrm>
            <a:off x="2514600" y="786825"/>
            <a:ext cx="6477000" cy="1077218"/>
          </a:xfrm>
          <a:prstGeom prst="rect">
            <a:avLst/>
          </a:prstGeom>
          <a:noFill/>
        </p:spPr>
        <p:txBody>
          <a:bodyPr wrap="square" rtlCol="0">
            <a:spAutoFit/>
          </a:bodyPr>
          <a:lstStyle/>
          <a:p>
            <a:r>
              <a:rPr lang="en-US" sz="3200" b="1" dirty="0"/>
              <a:t>The Church Doesn’t Give God’s Forgiveness</a:t>
            </a:r>
            <a:endParaRPr lang="en-US" sz="3200" dirty="0"/>
          </a:p>
        </p:txBody>
      </p:sp>
      <p:sp>
        <p:nvSpPr>
          <p:cNvPr id="10" name="TextBox 9"/>
          <p:cNvSpPr txBox="1"/>
          <p:nvPr/>
        </p:nvSpPr>
        <p:spPr>
          <a:xfrm>
            <a:off x="3962400" y="2046982"/>
            <a:ext cx="5181600" cy="1077218"/>
          </a:xfrm>
          <a:prstGeom prst="rect">
            <a:avLst/>
          </a:prstGeom>
          <a:noFill/>
        </p:spPr>
        <p:txBody>
          <a:bodyPr wrap="square" rtlCol="0">
            <a:spAutoFit/>
          </a:bodyPr>
          <a:lstStyle/>
          <a:p>
            <a:r>
              <a:rPr lang="en-US" sz="3200" b="1" dirty="0"/>
              <a:t>…Doesn’t Rescind God’s Forgiveness</a:t>
            </a:r>
            <a:endParaRPr lang="en-US" sz="3200" dirty="0"/>
          </a:p>
        </p:txBody>
      </p:sp>
      <p:sp>
        <p:nvSpPr>
          <p:cNvPr id="5" name="TextBox 4"/>
          <p:cNvSpPr txBox="1"/>
          <p:nvPr/>
        </p:nvSpPr>
        <p:spPr>
          <a:xfrm>
            <a:off x="5943600" y="3429000"/>
            <a:ext cx="2971800" cy="1077218"/>
          </a:xfrm>
          <a:prstGeom prst="rect">
            <a:avLst/>
          </a:prstGeom>
          <a:noFill/>
        </p:spPr>
        <p:txBody>
          <a:bodyPr wrap="square" rtlCol="0">
            <a:spAutoFit/>
          </a:bodyPr>
          <a:lstStyle/>
          <a:p>
            <a:r>
              <a:rPr lang="en-US" sz="3200" b="1" dirty="0"/>
              <a:t>God Wants to Forgive me</a:t>
            </a:r>
            <a:endParaRPr lang="en-US" dirty="0"/>
          </a:p>
        </p:txBody>
      </p:sp>
    </p:spTree>
    <p:extLst>
      <p:ext uri="{BB962C8B-B14F-4D97-AF65-F5344CB8AC3E}">
        <p14:creationId xmlns:p14="http://schemas.microsoft.com/office/powerpoint/2010/main" val="165796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 y="3307140"/>
            <a:ext cx="7543800" cy="3416320"/>
          </a:xfrm>
          <a:prstGeom prst="rect">
            <a:avLst/>
          </a:prstGeom>
        </p:spPr>
        <p:txBody>
          <a:bodyPr wrap="square">
            <a:spAutoFit/>
          </a:bodyPr>
          <a:lstStyle/>
          <a:p>
            <a:r>
              <a:rPr lang="en-US" sz="2400" b="1" dirty="0"/>
              <a:t>Matthew 26:28</a:t>
            </a:r>
          </a:p>
          <a:p>
            <a:r>
              <a:rPr lang="en-US" sz="2400" dirty="0"/>
              <a:t>This is My blood of the covenant,</a:t>
            </a:r>
          </a:p>
          <a:p>
            <a:r>
              <a:rPr lang="en-US" sz="2400" dirty="0"/>
              <a:t>which is poured out for many for</a:t>
            </a:r>
          </a:p>
          <a:p>
            <a:r>
              <a:rPr lang="en-US" sz="2400" b="1" dirty="0"/>
              <a:t>forgiveness of sins</a:t>
            </a:r>
            <a:r>
              <a:rPr lang="en-US" sz="2400" dirty="0"/>
              <a:t>.</a:t>
            </a:r>
          </a:p>
          <a:p>
            <a:endParaRPr lang="en-US" sz="2400" dirty="0"/>
          </a:p>
          <a:p>
            <a:r>
              <a:rPr lang="en-US" sz="2400" b="1" dirty="0">
                <a:solidFill>
                  <a:schemeClr val="tx1">
                    <a:alpha val="0"/>
                  </a:schemeClr>
                </a:solidFill>
              </a:rPr>
              <a:t>Acts 2:38</a:t>
            </a:r>
          </a:p>
          <a:p>
            <a:r>
              <a:rPr lang="en-US" sz="2400" dirty="0">
                <a:solidFill>
                  <a:schemeClr val="tx1">
                    <a:alpha val="0"/>
                  </a:schemeClr>
                </a:solidFill>
              </a:rPr>
              <a:t>Repent, and each of you be</a:t>
            </a:r>
          </a:p>
          <a:p>
            <a:r>
              <a:rPr lang="en-US" sz="2400" dirty="0">
                <a:solidFill>
                  <a:schemeClr val="tx1">
                    <a:alpha val="0"/>
                  </a:schemeClr>
                </a:solidFill>
              </a:rPr>
              <a:t>baptized in the name of Jesus Christ for the </a:t>
            </a:r>
            <a:r>
              <a:rPr lang="en-US" sz="2400" b="1" dirty="0"/>
              <a:t>forgiveness of your sins</a:t>
            </a:r>
            <a:r>
              <a:rPr lang="en-US" sz="2400" dirty="0"/>
              <a:t>.</a:t>
            </a:r>
          </a:p>
        </p:txBody>
      </p:sp>
      <p:sp>
        <p:nvSpPr>
          <p:cNvPr id="6" name="TextBox 5"/>
          <p:cNvSpPr txBox="1"/>
          <p:nvPr/>
        </p:nvSpPr>
        <p:spPr>
          <a:xfrm>
            <a:off x="2514600" y="786825"/>
            <a:ext cx="6477000" cy="1077218"/>
          </a:xfrm>
          <a:prstGeom prst="rect">
            <a:avLst/>
          </a:prstGeom>
          <a:noFill/>
        </p:spPr>
        <p:txBody>
          <a:bodyPr wrap="square" rtlCol="0">
            <a:spAutoFit/>
          </a:bodyPr>
          <a:lstStyle/>
          <a:p>
            <a:r>
              <a:rPr lang="en-US" sz="3200" b="1" dirty="0"/>
              <a:t>The Church Doesn’t Give God’s Forgiveness</a:t>
            </a:r>
            <a:endParaRPr lang="en-US" sz="3200" dirty="0"/>
          </a:p>
        </p:txBody>
      </p:sp>
      <p:sp>
        <p:nvSpPr>
          <p:cNvPr id="9" name="TextBox 8"/>
          <p:cNvSpPr txBox="1"/>
          <p:nvPr/>
        </p:nvSpPr>
        <p:spPr>
          <a:xfrm>
            <a:off x="3962400" y="2046982"/>
            <a:ext cx="5181600" cy="1077218"/>
          </a:xfrm>
          <a:prstGeom prst="rect">
            <a:avLst/>
          </a:prstGeom>
          <a:noFill/>
        </p:spPr>
        <p:txBody>
          <a:bodyPr wrap="square" rtlCol="0">
            <a:spAutoFit/>
          </a:bodyPr>
          <a:lstStyle/>
          <a:p>
            <a:r>
              <a:rPr lang="en-US" sz="3200" b="1" dirty="0"/>
              <a:t>…Doesn’t Rescind God’s Forgiveness</a:t>
            </a:r>
            <a:endParaRPr lang="en-US" sz="3200" dirty="0"/>
          </a:p>
        </p:txBody>
      </p:sp>
      <p:sp>
        <p:nvSpPr>
          <p:cNvPr id="11" name="TextBox 10"/>
          <p:cNvSpPr txBox="1"/>
          <p:nvPr/>
        </p:nvSpPr>
        <p:spPr>
          <a:xfrm>
            <a:off x="5943600" y="3429000"/>
            <a:ext cx="2971800" cy="1077218"/>
          </a:xfrm>
          <a:prstGeom prst="rect">
            <a:avLst/>
          </a:prstGeom>
          <a:noFill/>
        </p:spPr>
        <p:txBody>
          <a:bodyPr wrap="square" rtlCol="0">
            <a:spAutoFit/>
          </a:bodyPr>
          <a:lstStyle/>
          <a:p>
            <a:r>
              <a:rPr lang="en-US" sz="3200" b="1" dirty="0"/>
              <a:t>God Wants to Forgive me</a:t>
            </a:r>
            <a:endParaRPr lang="en-US" dirty="0"/>
          </a:p>
        </p:txBody>
      </p:sp>
    </p:spTree>
    <p:extLst>
      <p:ext uri="{BB962C8B-B14F-4D97-AF65-F5344CB8AC3E}">
        <p14:creationId xmlns:p14="http://schemas.microsoft.com/office/powerpoint/2010/main" val="404562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 y="3307140"/>
            <a:ext cx="7543800" cy="3416320"/>
          </a:xfrm>
          <a:prstGeom prst="rect">
            <a:avLst/>
          </a:prstGeom>
        </p:spPr>
        <p:txBody>
          <a:bodyPr wrap="square">
            <a:spAutoFit/>
          </a:bodyPr>
          <a:lstStyle/>
          <a:p>
            <a:r>
              <a:rPr lang="en-US" sz="2400" b="1" dirty="0"/>
              <a:t>Matthew 26:28</a:t>
            </a:r>
          </a:p>
          <a:p>
            <a:r>
              <a:rPr lang="en-US" sz="2400" dirty="0"/>
              <a:t>This is My blood of the covenant,</a:t>
            </a:r>
          </a:p>
          <a:p>
            <a:r>
              <a:rPr lang="en-US" sz="2400" dirty="0"/>
              <a:t>which is poured out for many for</a:t>
            </a:r>
          </a:p>
          <a:p>
            <a:r>
              <a:rPr lang="en-US" sz="2400" b="1" dirty="0"/>
              <a:t>forgiveness of sins</a:t>
            </a:r>
            <a:r>
              <a:rPr lang="en-US" sz="2400" dirty="0"/>
              <a:t>.</a:t>
            </a:r>
          </a:p>
          <a:p>
            <a:endParaRPr lang="en-US" sz="2400" dirty="0"/>
          </a:p>
          <a:p>
            <a:r>
              <a:rPr lang="en-US" sz="2400" b="1" dirty="0"/>
              <a:t>Acts 2:38</a:t>
            </a:r>
          </a:p>
          <a:p>
            <a:r>
              <a:rPr lang="en-US" sz="2400" dirty="0"/>
              <a:t>Repent, and each of you be</a:t>
            </a:r>
          </a:p>
          <a:p>
            <a:r>
              <a:rPr lang="en-US" sz="2400" dirty="0"/>
              <a:t>baptized in the name of Jesus Christ for the </a:t>
            </a:r>
            <a:r>
              <a:rPr lang="en-US" sz="2400" b="1" dirty="0"/>
              <a:t>forgiveness of your sins</a:t>
            </a:r>
            <a:r>
              <a:rPr lang="en-US" sz="2400" dirty="0"/>
              <a:t>.</a:t>
            </a:r>
          </a:p>
        </p:txBody>
      </p:sp>
      <p:sp>
        <p:nvSpPr>
          <p:cNvPr id="6" name="TextBox 5"/>
          <p:cNvSpPr txBox="1"/>
          <p:nvPr/>
        </p:nvSpPr>
        <p:spPr>
          <a:xfrm>
            <a:off x="2514600" y="786825"/>
            <a:ext cx="6477000" cy="1077218"/>
          </a:xfrm>
          <a:prstGeom prst="rect">
            <a:avLst/>
          </a:prstGeom>
          <a:noFill/>
        </p:spPr>
        <p:txBody>
          <a:bodyPr wrap="square" rtlCol="0">
            <a:spAutoFit/>
          </a:bodyPr>
          <a:lstStyle/>
          <a:p>
            <a:r>
              <a:rPr lang="en-US" sz="3200" b="1" dirty="0"/>
              <a:t>The Church Doesn’t Give God’s Forgiveness</a:t>
            </a:r>
            <a:endParaRPr lang="en-US" sz="3200" dirty="0"/>
          </a:p>
        </p:txBody>
      </p:sp>
      <p:sp>
        <p:nvSpPr>
          <p:cNvPr id="9" name="TextBox 8"/>
          <p:cNvSpPr txBox="1"/>
          <p:nvPr/>
        </p:nvSpPr>
        <p:spPr>
          <a:xfrm>
            <a:off x="3962400" y="2046982"/>
            <a:ext cx="5181600" cy="1077218"/>
          </a:xfrm>
          <a:prstGeom prst="rect">
            <a:avLst/>
          </a:prstGeom>
          <a:noFill/>
        </p:spPr>
        <p:txBody>
          <a:bodyPr wrap="square" rtlCol="0">
            <a:spAutoFit/>
          </a:bodyPr>
          <a:lstStyle/>
          <a:p>
            <a:r>
              <a:rPr lang="en-US" sz="3200" b="1" dirty="0"/>
              <a:t>…Doesn’t Rescind God’s Forgiveness</a:t>
            </a:r>
            <a:endParaRPr lang="en-US" sz="3200" dirty="0"/>
          </a:p>
        </p:txBody>
      </p:sp>
      <p:sp>
        <p:nvSpPr>
          <p:cNvPr id="11" name="TextBox 10"/>
          <p:cNvSpPr txBox="1"/>
          <p:nvPr/>
        </p:nvSpPr>
        <p:spPr>
          <a:xfrm>
            <a:off x="5943600" y="3429000"/>
            <a:ext cx="2971800" cy="1077218"/>
          </a:xfrm>
          <a:prstGeom prst="rect">
            <a:avLst/>
          </a:prstGeom>
          <a:noFill/>
        </p:spPr>
        <p:txBody>
          <a:bodyPr wrap="square" rtlCol="0">
            <a:spAutoFit/>
          </a:bodyPr>
          <a:lstStyle/>
          <a:p>
            <a:r>
              <a:rPr lang="en-US" sz="3200" b="1" dirty="0"/>
              <a:t>God Wants to Forgive me</a:t>
            </a:r>
            <a:endParaRPr lang="en-US" dirty="0"/>
          </a:p>
        </p:txBody>
      </p:sp>
    </p:spTree>
    <p:extLst>
      <p:ext uri="{BB962C8B-B14F-4D97-AF65-F5344CB8AC3E}">
        <p14:creationId xmlns:p14="http://schemas.microsoft.com/office/powerpoint/2010/main" val="78536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
            <a:ext cx="8382000" cy="2185214"/>
          </a:xfrm>
          <a:prstGeom prst="rect">
            <a:avLst/>
          </a:prstGeom>
          <a:noFill/>
        </p:spPr>
        <p:txBody>
          <a:bodyPr wrap="square" rtlCol="0">
            <a:spAutoFit/>
          </a:bodyPr>
          <a:lstStyle/>
          <a:p>
            <a:pPr marL="2628900" lvl="5" indent="-342900">
              <a:buFont typeface="Arial" panose="020B0604020202020204" pitchFamily="34" charset="0"/>
              <a:buChar char="•"/>
            </a:pPr>
            <a:endParaRPr lang="en-US" sz="2400" b="1" dirty="0"/>
          </a:p>
          <a:p>
            <a:pPr lvl="5"/>
            <a:r>
              <a:rPr lang="en-US" sz="2800" b="1" dirty="0"/>
              <a:t>As intended, congregations were communities of people who shared a relationship with God through Christ</a:t>
            </a:r>
          </a:p>
        </p:txBody>
      </p:sp>
    </p:spTree>
    <p:extLst>
      <p:ext uri="{BB962C8B-B14F-4D97-AF65-F5344CB8AC3E}">
        <p14:creationId xmlns:p14="http://schemas.microsoft.com/office/powerpoint/2010/main" val="99219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 y="3307140"/>
            <a:ext cx="7543800" cy="3416320"/>
          </a:xfrm>
          <a:prstGeom prst="rect">
            <a:avLst/>
          </a:prstGeom>
        </p:spPr>
        <p:txBody>
          <a:bodyPr wrap="square">
            <a:spAutoFit/>
          </a:bodyPr>
          <a:lstStyle/>
          <a:p>
            <a:r>
              <a:rPr lang="en-US" sz="2400" b="1" dirty="0"/>
              <a:t>Matthew 26:28</a:t>
            </a:r>
          </a:p>
          <a:p>
            <a:r>
              <a:rPr lang="en-US" sz="2400" dirty="0"/>
              <a:t>This is My blood of the covenant,</a:t>
            </a:r>
          </a:p>
          <a:p>
            <a:r>
              <a:rPr lang="en-US" sz="2400" dirty="0"/>
              <a:t>which is poured out for many for</a:t>
            </a:r>
          </a:p>
          <a:p>
            <a:r>
              <a:rPr lang="en-US" sz="2400" b="1" dirty="0"/>
              <a:t>forgiveness of sins</a:t>
            </a:r>
            <a:r>
              <a:rPr lang="en-US" sz="2400" dirty="0"/>
              <a:t>.</a:t>
            </a:r>
          </a:p>
          <a:p>
            <a:endParaRPr lang="en-US" sz="2400" dirty="0"/>
          </a:p>
          <a:p>
            <a:r>
              <a:rPr lang="en-US" sz="2400" b="1" dirty="0"/>
              <a:t>Acts 2:38</a:t>
            </a:r>
          </a:p>
          <a:p>
            <a:r>
              <a:rPr lang="en-US" sz="2400" dirty="0"/>
              <a:t>Repent, and each of you be</a:t>
            </a:r>
          </a:p>
          <a:p>
            <a:r>
              <a:rPr lang="en-US" sz="2400" dirty="0"/>
              <a:t>baptized in the name of Jesus Christ for the</a:t>
            </a:r>
          </a:p>
          <a:p>
            <a:r>
              <a:rPr lang="en-US" sz="2400" b="1" dirty="0"/>
              <a:t>forgiveness of your sins</a:t>
            </a:r>
            <a:r>
              <a:rPr lang="en-US" sz="2400" dirty="0"/>
              <a:t>.</a:t>
            </a:r>
          </a:p>
        </p:txBody>
      </p:sp>
      <p:sp>
        <p:nvSpPr>
          <p:cNvPr id="2" name="Up-Down Arrow 1"/>
          <p:cNvSpPr/>
          <p:nvPr/>
        </p:nvSpPr>
        <p:spPr>
          <a:xfrm>
            <a:off x="953300" y="4343400"/>
            <a:ext cx="912800" cy="1600200"/>
          </a:xfrm>
          <a:prstGeom prst="upDown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latin typeface="Calibri" panose="020F0502020204030204" pitchFamily="34" charset="0"/>
              </a:rPr>
              <a:t>?</a:t>
            </a:r>
          </a:p>
        </p:txBody>
      </p:sp>
      <p:sp>
        <p:nvSpPr>
          <p:cNvPr id="9" name="TextBox 8"/>
          <p:cNvSpPr txBox="1"/>
          <p:nvPr/>
        </p:nvSpPr>
        <p:spPr>
          <a:xfrm>
            <a:off x="2514600" y="786825"/>
            <a:ext cx="6477000" cy="1077218"/>
          </a:xfrm>
          <a:prstGeom prst="rect">
            <a:avLst/>
          </a:prstGeom>
          <a:noFill/>
        </p:spPr>
        <p:txBody>
          <a:bodyPr wrap="square" rtlCol="0">
            <a:spAutoFit/>
          </a:bodyPr>
          <a:lstStyle/>
          <a:p>
            <a:r>
              <a:rPr lang="en-US" sz="3200" b="1" dirty="0"/>
              <a:t>The Church Doesn’t Give God’s Forgiveness</a:t>
            </a:r>
            <a:endParaRPr lang="en-US" sz="3200" dirty="0"/>
          </a:p>
        </p:txBody>
      </p:sp>
      <p:sp>
        <p:nvSpPr>
          <p:cNvPr id="11" name="TextBox 10"/>
          <p:cNvSpPr txBox="1"/>
          <p:nvPr/>
        </p:nvSpPr>
        <p:spPr>
          <a:xfrm>
            <a:off x="3962400" y="2046982"/>
            <a:ext cx="5181600" cy="1077218"/>
          </a:xfrm>
          <a:prstGeom prst="rect">
            <a:avLst/>
          </a:prstGeom>
          <a:noFill/>
        </p:spPr>
        <p:txBody>
          <a:bodyPr wrap="square" rtlCol="0">
            <a:spAutoFit/>
          </a:bodyPr>
          <a:lstStyle/>
          <a:p>
            <a:r>
              <a:rPr lang="en-US" sz="3200" b="1" dirty="0"/>
              <a:t>…Doesn’t Rescind God’s Forgiveness</a:t>
            </a:r>
            <a:endParaRPr lang="en-US" sz="3200" dirty="0"/>
          </a:p>
        </p:txBody>
      </p:sp>
      <p:sp>
        <p:nvSpPr>
          <p:cNvPr id="12" name="TextBox 11"/>
          <p:cNvSpPr txBox="1"/>
          <p:nvPr/>
        </p:nvSpPr>
        <p:spPr>
          <a:xfrm>
            <a:off x="5943600" y="3429000"/>
            <a:ext cx="2971800" cy="1077218"/>
          </a:xfrm>
          <a:prstGeom prst="rect">
            <a:avLst/>
          </a:prstGeom>
          <a:noFill/>
        </p:spPr>
        <p:txBody>
          <a:bodyPr wrap="square" rtlCol="0">
            <a:spAutoFit/>
          </a:bodyPr>
          <a:lstStyle/>
          <a:p>
            <a:r>
              <a:rPr lang="en-US" sz="3200" b="1" dirty="0"/>
              <a:t>God Wants to Forgive me</a:t>
            </a:r>
            <a:endParaRPr lang="en-US" dirty="0"/>
          </a:p>
        </p:txBody>
      </p:sp>
    </p:spTree>
    <p:extLst>
      <p:ext uri="{BB962C8B-B14F-4D97-AF65-F5344CB8AC3E}">
        <p14:creationId xmlns:p14="http://schemas.microsoft.com/office/powerpoint/2010/main" val="351661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824748"/>
            <a:ext cx="7543800" cy="3046988"/>
          </a:xfrm>
          <a:prstGeom prst="rect">
            <a:avLst/>
          </a:prstGeom>
        </p:spPr>
        <p:txBody>
          <a:bodyPr wrap="square">
            <a:spAutoFit/>
          </a:bodyPr>
          <a:lstStyle/>
          <a:p>
            <a:r>
              <a:rPr lang="en-US" sz="2400" b="1" dirty="0"/>
              <a:t>Romans 6:3-4</a:t>
            </a:r>
          </a:p>
          <a:p>
            <a:r>
              <a:rPr lang="en-US" sz="2400" dirty="0"/>
              <a:t>Or do you not know that all of us who</a:t>
            </a:r>
          </a:p>
          <a:p>
            <a:r>
              <a:rPr lang="en-US" sz="2400" dirty="0"/>
              <a:t>have been baptized into Christ Jesus have</a:t>
            </a:r>
          </a:p>
          <a:p>
            <a:r>
              <a:rPr lang="en-US" sz="2400" dirty="0"/>
              <a:t>been baptized into His death? Therefore we</a:t>
            </a:r>
          </a:p>
          <a:p>
            <a:r>
              <a:rPr lang="en-US" sz="2400" dirty="0"/>
              <a:t>have been buried with Him through baptism</a:t>
            </a:r>
          </a:p>
          <a:p>
            <a:r>
              <a:rPr lang="en-US" sz="2400" dirty="0"/>
              <a:t>into death, so that as Christ was raised from the dead through the glory of the Father, so we too might walk in newness of life.</a:t>
            </a:r>
          </a:p>
        </p:txBody>
      </p:sp>
      <p:sp>
        <p:nvSpPr>
          <p:cNvPr id="2" name="Up-Down Arrow 1"/>
          <p:cNvSpPr/>
          <p:nvPr/>
        </p:nvSpPr>
        <p:spPr>
          <a:xfrm>
            <a:off x="953300" y="4343400"/>
            <a:ext cx="912800" cy="1600200"/>
          </a:xfrm>
          <a:prstGeom prst="upDown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latin typeface="Calibri" panose="020F0502020204030204" pitchFamily="34" charset="0"/>
              </a:rPr>
              <a:t>?</a:t>
            </a:r>
          </a:p>
        </p:txBody>
      </p:sp>
      <p:sp>
        <p:nvSpPr>
          <p:cNvPr id="9" name="TextBox 8"/>
          <p:cNvSpPr txBox="1"/>
          <p:nvPr/>
        </p:nvSpPr>
        <p:spPr>
          <a:xfrm>
            <a:off x="2514600" y="786825"/>
            <a:ext cx="6477000" cy="1077218"/>
          </a:xfrm>
          <a:prstGeom prst="rect">
            <a:avLst/>
          </a:prstGeom>
          <a:noFill/>
        </p:spPr>
        <p:txBody>
          <a:bodyPr wrap="square" rtlCol="0">
            <a:spAutoFit/>
          </a:bodyPr>
          <a:lstStyle/>
          <a:p>
            <a:r>
              <a:rPr lang="en-US" sz="3200" b="1" dirty="0"/>
              <a:t>The Church Doesn’t Give God’s Forgiveness</a:t>
            </a:r>
            <a:endParaRPr lang="en-US" sz="3200" dirty="0"/>
          </a:p>
        </p:txBody>
      </p:sp>
      <p:sp>
        <p:nvSpPr>
          <p:cNvPr id="11" name="TextBox 10"/>
          <p:cNvSpPr txBox="1"/>
          <p:nvPr/>
        </p:nvSpPr>
        <p:spPr>
          <a:xfrm>
            <a:off x="3962400" y="2046982"/>
            <a:ext cx="5181600" cy="1077218"/>
          </a:xfrm>
          <a:prstGeom prst="rect">
            <a:avLst/>
          </a:prstGeom>
          <a:noFill/>
        </p:spPr>
        <p:txBody>
          <a:bodyPr wrap="square" rtlCol="0">
            <a:spAutoFit/>
          </a:bodyPr>
          <a:lstStyle/>
          <a:p>
            <a:r>
              <a:rPr lang="en-US" sz="3200" b="1" dirty="0"/>
              <a:t>…Doesn’t Rescind God’s Forgiveness</a:t>
            </a:r>
            <a:endParaRPr lang="en-US" sz="3200" dirty="0"/>
          </a:p>
        </p:txBody>
      </p:sp>
      <p:sp>
        <p:nvSpPr>
          <p:cNvPr id="12" name="TextBox 11"/>
          <p:cNvSpPr txBox="1"/>
          <p:nvPr/>
        </p:nvSpPr>
        <p:spPr>
          <a:xfrm>
            <a:off x="5943600" y="3429000"/>
            <a:ext cx="2971800" cy="1077218"/>
          </a:xfrm>
          <a:prstGeom prst="rect">
            <a:avLst/>
          </a:prstGeom>
          <a:noFill/>
        </p:spPr>
        <p:txBody>
          <a:bodyPr wrap="square" rtlCol="0">
            <a:spAutoFit/>
          </a:bodyPr>
          <a:lstStyle/>
          <a:p>
            <a:r>
              <a:rPr lang="en-US" sz="3200" b="1" dirty="0"/>
              <a:t>God Wants to Forgive me</a:t>
            </a:r>
            <a:endParaRPr lang="en-US" dirty="0"/>
          </a:p>
        </p:txBody>
      </p:sp>
    </p:spTree>
    <p:extLst>
      <p:ext uri="{BB962C8B-B14F-4D97-AF65-F5344CB8AC3E}">
        <p14:creationId xmlns:p14="http://schemas.microsoft.com/office/powerpoint/2010/main" val="213568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811012"/>
            <a:ext cx="8001000" cy="3046988"/>
          </a:xfrm>
          <a:prstGeom prst="rect">
            <a:avLst/>
          </a:prstGeom>
        </p:spPr>
        <p:txBody>
          <a:bodyPr wrap="square">
            <a:spAutoFit/>
          </a:bodyPr>
          <a:lstStyle/>
          <a:p>
            <a:r>
              <a:rPr lang="en-US" sz="2400" b="1" dirty="0"/>
              <a:t>Romans 6:5-7</a:t>
            </a:r>
          </a:p>
          <a:p>
            <a:r>
              <a:rPr lang="en-US" sz="2400" dirty="0"/>
              <a:t>For if we have become united with</a:t>
            </a:r>
          </a:p>
          <a:p>
            <a:r>
              <a:rPr lang="en-US" sz="2400" dirty="0"/>
              <a:t>Him in the likeness of His death, certainly</a:t>
            </a:r>
          </a:p>
          <a:p>
            <a:r>
              <a:rPr lang="en-US" sz="2400" dirty="0"/>
              <a:t>we shall also be in the likeness of His </a:t>
            </a:r>
            <a:r>
              <a:rPr lang="en-US" sz="2400" dirty="0" err="1"/>
              <a:t>resur</a:t>
            </a:r>
            <a:r>
              <a:rPr lang="en-US" sz="2400" dirty="0"/>
              <a:t>-</a:t>
            </a:r>
          </a:p>
          <a:p>
            <a:r>
              <a:rPr lang="en-US" sz="2400" dirty="0" err="1"/>
              <a:t>rection</a:t>
            </a:r>
            <a:r>
              <a:rPr lang="en-US" sz="2400" dirty="0"/>
              <a:t>, knowing this, that </a:t>
            </a:r>
            <a:r>
              <a:rPr lang="en-US" sz="2400" b="1" dirty="0"/>
              <a:t>our old self was</a:t>
            </a:r>
          </a:p>
          <a:p>
            <a:r>
              <a:rPr lang="en-US" sz="2400" b="1" dirty="0"/>
              <a:t>crucified with Him</a:t>
            </a:r>
            <a:r>
              <a:rPr lang="en-US" sz="2400" dirty="0"/>
              <a:t>, in order that our body of sin might be done away with, so that we would no longer be slaves to sin; for he who has died is freed from sin.</a:t>
            </a:r>
          </a:p>
        </p:txBody>
      </p:sp>
      <p:sp>
        <p:nvSpPr>
          <p:cNvPr id="9" name="TextBox 8"/>
          <p:cNvSpPr txBox="1"/>
          <p:nvPr/>
        </p:nvSpPr>
        <p:spPr>
          <a:xfrm>
            <a:off x="2514600" y="786825"/>
            <a:ext cx="6477000" cy="1077218"/>
          </a:xfrm>
          <a:prstGeom prst="rect">
            <a:avLst/>
          </a:prstGeom>
          <a:noFill/>
        </p:spPr>
        <p:txBody>
          <a:bodyPr wrap="square" rtlCol="0">
            <a:spAutoFit/>
          </a:bodyPr>
          <a:lstStyle/>
          <a:p>
            <a:r>
              <a:rPr lang="en-US" sz="3200" b="1" dirty="0"/>
              <a:t>The Church Doesn’t Give God’s Forgiveness</a:t>
            </a:r>
            <a:endParaRPr lang="en-US" sz="3200" dirty="0"/>
          </a:p>
        </p:txBody>
      </p:sp>
      <p:sp>
        <p:nvSpPr>
          <p:cNvPr id="11" name="TextBox 10"/>
          <p:cNvSpPr txBox="1"/>
          <p:nvPr/>
        </p:nvSpPr>
        <p:spPr>
          <a:xfrm>
            <a:off x="3962400" y="2046982"/>
            <a:ext cx="5181600" cy="1077218"/>
          </a:xfrm>
          <a:prstGeom prst="rect">
            <a:avLst/>
          </a:prstGeom>
          <a:noFill/>
        </p:spPr>
        <p:txBody>
          <a:bodyPr wrap="square" rtlCol="0">
            <a:spAutoFit/>
          </a:bodyPr>
          <a:lstStyle/>
          <a:p>
            <a:r>
              <a:rPr lang="en-US" sz="3200" b="1" dirty="0"/>
              <a:t>…Doesn’t Rescind God’s Forgiveness</a:t>
            </a:r>
            <a:endParaRPr lang="en-US" sz="3200" dirty="0"/>
          </a:p>
        </p:txBody>
      </p:sp>
      <p:sp>
        <p:nvSpPr>
          <p:cNvPr id="12" name="TextBox 11"/>
          <p:cNvSpPr txBox="1"/>
          <p:nvPr/>
        </p:nvSpPr>
        <p:spPr>
          <a:xfrm>
            <a:off x="5943600" y="3429000"/>
            <a:ext cx="2971800" cy="1077218"/>
          </a:xfrm>
          <a:prstGeom prst="rect">
            <a:avLst/>
          </a:prstGeom>
          <a:noFill/>
        </p:spPr>
        <p:txBody>
          <a:bodyPr wrap="square" rtlCol="0">
            <a:spAutoFit/>
          </a:bodyPr>
          <a:lstStyle/>
          <a:p>
            <a:r>
              <a:rPr lang="en-US" sz="3200" b="1" dirty="0"/>
              <a:t>God Wants to Forgive me</a:t>
            </a:r>
            <a:endParaRPr lang="en-US" dirty="0"/>
          </a:p>
        </p:txBody>
      </p:sp>
    </p:spTree>
    <p:extLst>
      <p:ext uri="{BB962C8B-B14F-4D97-AF65-F5344CB8AC3E}">
        <p14:creationId xmlns:p14="http://schemas.microsoft.com/office/powerpoint/2010/main" val="88044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609600"/>
            <a:ext cx="7696200" cy="3785652"/>
          </a:xfrm>
          <a:prstGeom prst="rect">
            <a:avLst/>
          </a:prstGeom>
          <a:noFill/>
        </p:spPr>
        <p:txBody>
          <a:bodyPr wrap="square" rtlCol="0">
            <a:spAutoFit/>
          </a:bodyPr>
          <a:lstStyle/>
          <a:p>
            <a:r>
              <a:rPr lang="en-US" sz="2400" b="1" dirty="0">
                <a:solidFill>
                  <a:prstClr val="white"/>
                </a:solidFill>
              </a:rPr>
              <a:t>1 Corinthians 6</a:t>
            </a:r>
            <a:r>
              <a:rPr lang="en-US" sz="2400" b="1" baseline="30000" dirty="0">
                <a:solidFill>
                  <a:prstClr val="white"/>
                </a:solidFill>
              </a:rPr>
              <a:t>9-11</a:t>
            </a:r>
          </a:p>
          <a:p>
            <a:r>
              <a:rPr lang="en-US" sz="2400" b="1" baseline="30000" dirty="0">
                <a:solidFill>
                  <a:prstClr val="white"/>
                </a:solidFill>
              </a:rPr>
              <a:t> </a:t>
            </a:r>
            <a:r>
              <a:rPr lang="en-US" sz="2400" dirty="0">
                <a:solidFill>
                  <a:prstClr val="white"/>
                </a:solidFill>
              </a:rPr>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a:t>
            </a:r>
            <a:r>
              <a:rPr lang="en-US" sz="2400" b="1" dirty="0">
                <a:solidFill>
                  <a:prstClr val="white"/>
                </a:solidFill>
              </a:rPr>
              <a:t>Such were some of you; but you were washed, but you were sanctified, but you were justified in the name of the Lord Jesus Christ and in the Spirit of our God</a:t>
            </a:r>
            <a:r>
              <a:rPr lang="en-US" sz="2400" dirty="0">
                <a:solidFill>
                  <a:prstClr val="white"/>
                </a:solidFill>
              </a:rPr>
              <a:t>.</a:t>
            </a:r>
          </a:p>
        </p:txBody>
      </p:sp>
    </p:spTree>
    <p:extLst>
      <p:ext uri="{BB962C8B-B14F-4D97-AF65-F5344CB8AC3E}">
        <p14:creationId xmlns:p14="http://schemas.microsoft.com/office/powerpoint/2010/main" val="442009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5914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8153400" cy="7294305"/>
          </a:xfrm>
          <a:prstGeom prst="rect">
            <a:avLst/>
          </a:prstGeom>
          <a:noFill/>
        </p:spPr>
        <p:txBody>
          <a:bodyPr wrap="square" rtlCol="0">
            <a:spAutoFit/>
          </a:bodyPr>
          <a:lstStyle/>
          <a:p>
            <a:pPr algn="ctr"/>
            <a:r>
              <a:rPr lang="en-US" b="1" dirty="0"/>
              <a:t>Can I be Forgiven?</a:t>
            </a:r>
          </a:p>
          <a:p>
            <a:endParaRPr lang="en-US" b="1" dirty="0"/>
          </a:p>
          <a:p>
            <a:r>
              <a:rPr lang="en-US" b="1" dirty="0"/>
              <a:t>God wants to forgive me</a:t>
            </a:r>
          </a:p>
          <a:p>
            <a:r>
              <a:rPr lang="en-US" b="1" dirty="0"/>
              <a:t>	</a:t>
            </a:r>
            <a:r>
              <a:rPr lang="en-US" dirty="0"/>
              <a:t>2 Peter 3:8, Luke 19:10, Luke 15 3 parables</a:t>
            </a:r>
          </a:p>
          <a:p>
            <a:endParaRPr lang="en-US" b="1" dirty="0"/>
          </a:p>
          <a:p>
            <a:r>
              <a:rPr lang="en-US" b="1" dirty="0"/>
              <a:t>Any Sin can be Forgiven</a:t>
            </a:r>
          </a:p>
          <a:p>
            <a:r>
              <a:rPr lang="en-US" dirty="0"/>
              <a:t>	but what about Mt. 12, blasphemy against the Spirit</a:t>
            </a:r>
          </a:p>
          <a:p>
            <a:r>
              <a:rPr lang="en-US" dirty="0"/>
              <a:t>	It’s tempting to turn to Luke (“Father forgive…”) but</a:t>
            </a:r>
          </a:p>
          <a:p>
            <a:r>
              <a:rPr lang="en-US" dirty="0"/>
              <a:t>	Nonetheless, Acts 2 proves they could be</a:t>
            </a:r>
          </a:p>
          <a:p>
            <a:r>
              <a:rPr lang="en-US" dirty="0"/>
              <a:t>	David’s sin, and Psalm 32/Romans 4	</a:t>
            </a:r>
          </a:p>
          <a:p>
            <a:endParaRPr lang="en-US" b="1" dirty="0"/>
          </a:p>
          <a:p>
            <a:r>
              <a:rPr lang="en-US" b="1" dirty="0"/>
              <a:t>But that forgiveness required a great price</a:t>
            </a:r>
          </a:p>
          <a:p>
            <a:r>
              <a:rPr lang="en-US" b="1" dirty="0"/>
              <a:t>	</a:t>
            </a:r>
          </a:p>
          <a:p>
            <a:endParaRPr lang="en-US" b="1" dirty="0"/>
          </a:p>
          <a:p>
            <a:r>
              <a:rPr lang="en-US" b="1" dirty="0"/>
              <a:t>The Church Doesn’t Control My Forgiveness</a:t>
            </a:r>
          </a:p>
          <a:p>
            <a:r>
              <a:rPr lang="en-US" dirty="0"/>
              <a:t>	“Come back to the Church” no, come back to the Lord</a:t>
            </a:r>
          </a:p>
          <a:p>
            <a:r>
              <a:rPr lang="en-US" dirty="0"/>
              <a:t>	Nathan’s experience</a:t>
            </a:r>
            <a:endParaRPr lang="en-US" b="1" dirty="0"/>
          </a:p>
          <a:p>
            <a:endParaRPr lang="en-US" b="1" dirty="0"/>
          </a:p>
          <a:p>
            <a:r>
              <a:rPr lang="en-US" b="1" dirty="0"/>
              <a:t>What If I’ve been Withdrawn from?</a:t>
            </a:r>
          </a:p>
          <a:p>
            <a:r>
              <a:rPr lang="en-US" dirty="0"/>
              <a:t>	Again, church doesn’t control</a:t>
            </a:r>
          </a:p>
          <a:p>
            <a:r>
              <a:rPr lang="en-US" dirty="0"/>
              <a:t>	But Jesus gives me an obligation:</a:t>
            </a:r>
          </a:p>
          <a:p>
            <a:r>
              <a:rPr lang="en-US" dirty="0"/>
              <a:t>		Mt. 5  (to right the wrong)</a:t>
            </a:r>
          </a:p>
          <a:p>
            <a:r>
              <a:rPr lang="en-US" dirty="0"/>
              <a:t>		can’t always undo the wrong, but can repent</a:t>
            </a:r>
          </a:p>
          <a:p>
            <a:r>
              <a:rPr lang="en-US" dirty="0"/>
              <a:t>		Repentance is a change of heart</a:t>
            </a:r>
          </a:p>
          <a:p>
            <a:r>
              <a:rPr lang="en-US" dirty="0"/>
              <a:t>		Stubbornness, not acknowledging sin = heart hasn’t changed</a:t>
            </a:r>
          </a:p>
        </p:txBody>
      </p:sp>
    </p:spTree>
    <p:extLst>
      <p:ext uri="{BB962C8B-B14F-4D97-AF65-F5344CB8AC3E}">
        <p14:creationId xmlns:p14="http://schemas.microsoft.com/office/powerpoint/2010/main" val="348047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
            <a:ext cx="8382000" cy="2185214"/>
          </a:xfrm>
          <a:prstGeom prst="rect">
            <a:avLst/>
          </a:prstGeom>
          <a:noFill/>
        </p:spPr>
        <p:txBody>
          <a:bodyPr wrap="square" rtlCol="0">
            <a:spAutoFit/>
          </a:bodyPr>
          <a:lstStyle/>
          <a:p>
            <a:pPr marL="2628900" lvl="5" indent="-342900">
              <a:buFont typeface="Arial" panose="020B0604020202020204" pitchFamily="34" charset="0"/>
              <a:buChar char="•"/>
            </a:pPr>
            <a:endParaRPr lang="en-US" sz="2400" b="1" dirty="0"/>
          </a:p>
          <a:p>
            <a:pPr lvl="5"/>
            <a:r>
              <a:rPr lang="en-US" sz="2800" b="1" dirty="0"/>
              <a:t>As intended, congregations were communities of people who </a:t>
            </a:r>
            <a:r>
              <a:rPr lang="en-US" sz="2800" b="1" u="sng" dirty="0"/>
              <a:t>shared a relationship with God through Christ</a:t>
            </a:r>
          </a:p>
        </p:txBody>
      </p:sp>
    </p:spTree>
    <p:extLst>
      <p:ext uri="{BB962C8B-B14F-4D97-AF65-F5344CB8AC3E}">
        <p14:creationId xmlns:p14="http://schemas.microsoft.com/office/powerpoint/2010/main" val="415784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
            <a:ext cx="8382000" cy="2185214"/>
          </a:xfrm>
          <a:prstGeom prst="rect">
            <a:avLst/>
          </a:prstGeom>
          <a:noFill/>
        </p:spPr>
        <p:txBody>
          <a:bodyPr wrap="square" rtlCol="0">
            <a:spAutoFit/>
          </a:bodyPr>
          <a:lstStyle/>
          <a:p>
            <a:pPr marL="2628900" lvl="5" indent="-342900">
              <a:buFont typeface="Arial" panose="020B0604020202020204" pitchFamily="34" charset="0"/>
              <a:buChar char="•"/>
            </a:pPr>
            <a:endParaRPr lang="en-US" sz="2400" b="1" dirty="0"/>
          </a:p>
          <a:p>
            <a:pPr lvl="5"/>
            <a:r>
              <a:rPr lang="en-US" sz="2800" b="1" dirty="0"/>
              <a:t>As intended, congregations were </a:t>
            </a:r>
            <a:r>
              <a:rPr lang="en-US" sz="2800" b="1" u="sng" dirty="0"/>
              <a:t>communities of people</a:t>
            </a:r>
            <a:r>
              <a:rPr lang="en-US" sz="2800" b="1" dirty="0"/>
              <a:t> who shared a relationship with God through Christ</a:t>
            </a:r>
          </a:p>
        </p:txBody>
      </p:sp>
    </p:spTree>
    <p:extLst>
      <p:ext uri="{BB962C8B-B14F-4D97-AF65-F5344CB8AC3E}">
        <p14:creationId xmlns:p14="http://schemas.microsoft.com/office/powerpoint/2010/main" val="398861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
            <a:ext cx="8382000" cy="2185214"/>
          </a:xfrm>
          <a:prstGeom prst="rect">
            <a:avLst/>
          </a:prstGeom>
          <a:noFill/>
        </p:spPr>
        <p:txBody>
          <a:bodyPr wrap="square" rtlCol="0">
            <a:spAutoFit/>
          </a:bodyPr>
          <a:lstStyle/>
          <a:p>
            <a:pPr marL="2628900" lvl="5" indent="-342900">
              <a:buFont typeface="Arial" panose="020B0604020202020204" pitchFamily="34" charset="0"/>
              <a:buChar char="•"/>
            </a:pPr>
            <a:endParaRPr lang="en-US" sz="2400" b="1" dirty="0"/>
          </a:p>
          <a:p>
            <a:pPr lvl="5"/>
            <a:r>
              <a:rPr lang="en-US" sz="2800" b="1" dirty="0"/>
              <a:t>As intended, congregations were communities of people who shared a relationship with God through Christ</a:t>
            </a:r>
          </a:p>
        </p:txBody>
      </p:sp>
      <p:sp>
        <p:nvSpPr>
          <p:cNvPr id="3" name="TextBox 2"/>
          <p:cNvSpPr txBox="1"/>
          <p:nvPr/>
        </p:nvSpPr>
        <p:spPr>
          <a:xfrm>
            <a:off x="381000" y="2835057"/>
            <a:ext cx="8382000" cy="3970318"/>
          </a:xfrm>
          <a:prstGeom prst="rect">
            <a:avLst/>
          </a:prstGeom>
          <a:noFill/>
        </p:spPr>
        <p:txBody>
          <a:bodyPr wrap="square" rtlCol="0">
            <a:spAutoFit/>
          </a:bodyPr>
          <a:lstStyle/>
          <a:p>
            <a:r>
              <a:rPr lang="en-US" sz="2800" b="1" u="sng" dirty="0"/>
              <a:t>TODAY</a:t>
            </a:r>
          </a:p>
          <a:p>
            <a:endParaRPr lang="en-US" sz="2800" b="1" dirty="0"/>
          </a:p>
          <a:p>
            <a:r>
              <a:rPr lang="en-US" sz="2800" b="1" dirty="0"/>
              <a:t>Some churches are</a:t>
            </a:r>
          </a:p>
          <a:p>
            <a:r>
              <a:rPr lang="en-US" sz="2800" b="1" dirty="0"/>
              <a:t>just communities of people</a:t>
            </a:r>
          </a:p>
          <a:p>
            <a:endParaRPr lang="en-US" sz="2800" b="1" dirty="0"/>
          </a:p>
          <a:p>
            <a:r>
              <a:rPr lang="en-US" sz="2800" b="1" dirty="0"/>
              <a:t>Some people become reconciled</a:t>
            </a:r>
          </a:p>
          <a:p>
            <a:r>
              <a:rPr lang="en-US" sz="2800" b="1" dirty="0"/>
              <a:t>to God but fail to form a community</a:t>
            </a:r>
          </a:p>
          <a:p>
            <a:endParaRPr lang="en-US" sz="2800" b="1" dirty="0"/>
          </a:p>
          <a:p>
            <a:r>
              <a:rPr lang="en-US" sz="2800" b="1" dirty="0"/>
              <a:t>Some churches aren’t much of a community</a:t>
            </a:r>
          </a:p>
        </p:txBody>
      </p:sp>
    </p:spTree>
    <p:extLst>
      <p:ext uri="{BB962C8B-B14F-4D97-AF65-F5344CB8AC3E}">
        <p14:creationId xmlns:p14="http://schemas.microsoft.com/office/powerpoint/2010/main" val="170619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26747" y="609600"/>
            <a:ext cx="5441134" cy="830997"/>
          </a:xfrm>
          <a:prstGeom prst="rect">
            <a:avLst/>
          </a:prstGeom>
          <a:noFill/>
        </p:spPr>
        <p:txBody>
          <a:bodyPr wrap="square" rtlCol="0">
            <a:spAutoFit/>
          </a:bodyPr>
          <a:lstStyle/>
          <a:p>
            <a:r>
              <a:rPr lang="en-US" sz="2400" b="1" dirty="0"/>
              <a:t>Everyone in Christ came from somewhere else</a:t>
            </a:r>
          </a:p>
        </p:txBody>
      </p:sp>
      <p:sp>
        <p:nvSpPr>
          <p:cNvPr id="3" name="TextBox 2"/>
          <p:cNvSpPr txBox="1"/>
          <p:nvPr/>
        </p:nvSpPr>
        <p:spPr>
          <a:xfrm>
            <a:off x="3931466" y="1981200"/>
            <a:ext cx="5212534" cy="830997"/>
          </a:xfrm>
          <a:prstGeom prst="rect">
            <a:avLst/>
          </a:prstGeom>
          <a:noFill/>
        </p:spPr>
        <p:txBody>
          <a:bodyPr wrap="square" rtlCol="0">
            <a:spAutoFit/>
          </a:bodyPr>
          <a:lstStyle/>
          <a:p>
            <a:r>
              <a:rPr lang="en-US" sz="2400" b="1" dirty="0"/>
              <a:t>Certainly true of us, and certainly true of the church at Corinth</a:t>
            </a:r>
          </a:p>
        </p:txBody>
      </p:sp>
    </p:spTree>
    <p:extLst>
      <p:ext uri="{BB962C8B-B14F-4D97-AF65-F5344CB8AC3E}">
        <p14:creationId xmlns:p14="http://schemas.microsoft.com/office/powerpoint/2010/main" val="373430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609600"/>
            <a:ext cx="7696200" cy="3785652"/>
          </a:xfrm>
          <a:prstGeom prst="rect">
            <a:avLst/>
          </a:prstGeom>
          <a:noFill/>
        </p:spPr>
        <p:txBody>
          <a:bodyPr wrap="square" rtlCol="0">
            <a:spAutoFit/>
          </a:bodyPr>
          <a:lstStyle/>
          <a:p>
            <a:r>
              <a:rPr lang="en-US" sz="2400" b="1" dirty="0"/>
              <a:t>1 Corinthians 6</a:t>
            </a:r>
            <a:r>
              <a:rPr lang="en-US" sz="2400" b="1" baseline="30000" dirty="0"/>
              <a:t>9-11</a:t>
            </a:r>
          </a:p>
          <a:p>
            <a:r>
              <a:rPr lang="en-US" sz="2400" b="1" baseline="30000" dirty="0"/>
              <a:t> </a:t>
            </a:r>
            <a:r>
              <a:rPr lang="en-US" sz="2400" dirty="0"/>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Such were some of you; but you were washed, but you were sanctified, but you were justified in the name of the Lord Jesus Christ and in the Spirit of our God.</a:t>
            </a:r>
          </a:p>
        </p:txBody>
      </p:sp>
    </p:spTree>
    <p:extLst>
      <p:ext uri="{BB962C8B-B14F-4D97-AF65-F5344CB8AC3E}">
        <p14:creationId xmlns:p14="http://schemas.microsoft.com/office/powerpoint/2010/main" val="2715240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9807</TotalTime>
  <Words>1026</Words>
  <Application>Microsoft Office PowerPoint</Application>
  <PresentationFormat>On-screen Show (4:3)</PresentationFormat>
  <Paragraphs>314</Paragraphs>
  <Slides>45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Bookman Old Style</vt:lpstr>
      <vt:lpstr>Calibri</vt:lpstr>
      <vt:lpstr>Century Gothic</vt:lpstr>
      <vt:lpstr>Verdana</vt:lpstr>
      <vt:lpstr>Wingdings 2</vt:lpstr>
      <vt:lpstr>Verve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59</cp:revision>
  <dcterms:created xsi:type="dcterms:W3CDTF">2019-03-17T18:35:30Z</dcterms:created>
  <dcterms:modified xsi:type="dcterms:W3CDTF">2019-03-24T14:44:52Z</dcterms:modified>
</cp:coreProperties>
</file>