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4" r:id="rId5"/>
    <p:sldId id="263" r:id="rId6"/>
    <p:sldId id="258" r:id="rId7"/>
    <p:sldId id="259" r:id="rId8"/>
    <p:sldId id="260" r:id="rId9"/>
    <p:sldId id="261" r:id="rId10"/>
    <p:sldId id="266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58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CF51D-61ED-43BD-9D54-2D59DF71BF0E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F7DA-E60C-4BB9-9632-59EF33F7A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544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CF51D-61ED-43BD-9D54-2D59DF71BF0E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F7DA-E60C-4BB9-9632-59EF33F7A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4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CF51D-61ED-43BD-9D54-2D59DF71BF0E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F7DA-E60C-4BB9-9632-59EF33F7A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162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CF51D-61ED-43BD-9D54-2D59DF71BF0E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F7DA-E60C-4BB9-9632-59EF33F7A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454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CF51D-61ED-43BD-9D54-2D59DF71BF0E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F7DA-E60C-4BB9-9632-59EF33F7A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524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CF51D-61ED-43BD-9D54-2D59DF71BF0E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F7DA-E60C-4BB9-9632-59EF33F7A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968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CF51D-61ED-43BD-9D54-2D59DF71BF0E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F7DA-E60C-4BB9-9632-59EF33F7A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556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CF51D-61ED-43BD-9D54-2D59DF71BF0E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F7DA-E60C-4BB9-9632-59EF33F7A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17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CF51D-61ED-43BD-9D54-2D59DF71BF0E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F7DA-E60C-4BB9-9632-59EF33F7A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918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CF51D-61ED-43BD-9D54-2D59DF71BF0E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F7DA-E60C-4BB9-9632-59EF33F7A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954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CF51D-61ED-43BD-9D54-2D59DF71BF0E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F7DA-E60C-4BB9-9632-59EF33F7A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578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CF51D-61ED-43BD-9D54-2D59DF71BF0E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FF7DA-E60C-4BB9-9632-59EF33F7A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460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762000"/>
            <a:ext cx="86868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Further Notes on Galatians</a:t>
            </a:r>
            <a:endParaRPr lang="en-US" dirty="0"/>
          </a:p>
          <a:p>
            <a:pPr algn="ctr"/>
            <a:r>
              <a:rPr lang="en-US" sz="2800" dirty="0"/>
              <a:t>Exton</a:t>
            </a:r>
          </a:p>
          <a:p>
            <a:pPr algn="ctr"/>
            <a:r>
              <a:rPr lang="en-US" sz="2800" dirty="0"/>
              <a:t>February 17, 2019</a:t>
            </a:r>
          </a:p>
          <a:p>
            <a:pPr algn="ctr"/>
            <a:r>
              <a:rPr lang="en-US" sz="2800" dirty="0"/>
              <a:t>Sunday</a:t>
            </a:r>
            <a:r>
              <a:rPr lang="en-US" sz="2800"/>
              <a:t>, 6 p.m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148219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90373" y="665107"/>
            <a:ext cx="7397649" cy="461665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PRACTICAL LESSON</a:t>
            </a:r>
            <a:endParaRPr lang="en-US" sz="2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917429" y="1219199"/>
            <a:ext cx="7370594" cy="5410201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b="1" dirty="0">
                <a:solidFill>
                  <a:schemeClr val="tx1"/>
                </a:solidFill>
              </a:rPr>
              <a:t>5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b="1" baseline="30000" dirty="0">
                <a:solidFill>
                  <a:schemeClr val="tx1"/>
                </a:solidFill>
              </a:rPr>
              <a:t>1 </a:t>
            </a:r>
            <a:r>
              <a:rPr lang="en-US" sz="2400" dirty="0">
                <a:solidFill>
                  <a:schemeClr val="tx1"/>
                </a:solidFill>
              </a:rPr>
              <a:t>It was for freedom that Christ set us free; therefore keep standing firm and do not be subject again to a yoke of slavery.</a:t>
            </a:r>
          </a:p>
          <a:p>
            <a:endParaRPr lang="en-US" sz="2400" b="1" dirty="0">
              <a:solidFill>
                <a:schemeClr val="tx1"/>
              </a:solidFill>
            </a:endParaRPr>
          </a:p>
          <a:p>
            <a:r>
              <a:rPr lang="en-US" sz="2400" b="1" baseline="30000" dirty="0">
                <a:solidFill>
                  <a:schemeClr val="tx1"/>
                </a:solidFill>
              </a:rPr>
              <a:t>13 </a:t>
            </a:r>
            <a:r>
              <a:rPr lang="en-US" sz="2400" dirty="0">
                <a:solidFill>
                  <a:schemeClr val="tx1"/>
                </a:solidFill>
              </a:rPr>
              <a:t>For you were called to freedom, brethren; only do not turn your freedom into an opportunity for the flesh, but through love serve one another. </a:t>
            </a:r>
            <a:r>
              <a:rPr lang="en-US" sz="2400" b="1" baseline="30000" dirty="0">
                <a:solidFill>
                  <a:schemeClr val="tx1"/>
                </a:solidFill>
              </a:rPr>
              <a:t>14 </a:t>
            </a:r>
            <a:r>
              <a:rPr lang="en-US" sz="2400" dirty="0">
                <a:solidFill>
                  <a:schemeClr val="tx1"/>
                </a:solidFill>
              </a:rPr>
              <a:t>For the whole Law is fulfilled in one word, in the statement, “</a:t>
            </a:r>
            <a:r>
              <a:rPr lang="en-US" sz="2400" cap="small" dirty="0">
                <a:solidFill>
                  <a:schemeClr val="tx1"/>
                </a:solidFill>
              </a:rPr>
              <a:t>You shall love your neighbor as yourself</a:t>
            </a:r>
            <a:r>
              <a:rPr lang="en-US" sz="2400" dirty="0">
                <a:solidFill>
                  <a:schemeClr val="tx1"/>
                </a:solidFill>
              </a:rPr>
              <a:t>.” </a:t>
            </a:r>
            <a:r>
              <a:rPr lang="en-US" sz="2400" b="1" baseline="30000" dirty="0">
                <a:solidFill>
                  <a:schemeClr val="tx1"/>
                </a:solidFill>
              </a:rPr>
              <a:t>15 </a:t>
            </a:r>
            <a:r>
              <a:rPr lang="en-US" sz="2400" dirty="0">
                <a:solidFill>
                  <a:schemeClr val="tx1"/>
                </a:solidFill>
              </a:rPr>
              <a:t>But if you bite and devour one another, take care that you are not consumed by one another.</a:t>
            </a:r>
            <a:endParaRPr lang="en-US" sz="23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299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90373" y="665107"/>
            <a:ext cx="7397649" cy="461665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PRACTICAL LESSON</a:t>
            </a:r>
            <a:endParaRPr lang="en-US" sz="2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917429" y="1219199"/>
            <a:ext cx="7370594" cy="5410201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350" b="1" baseline="30000" dirty="0">
                <a:solidFill>
                  <a:schemeClr val="tx1"/>
                </a:solidFill>
              </a:rPr>
              <a:t>16 </a:t>
            </a:r>
            <a:r>
              <a:rPr lang="en-US" sz="2350" dirty="0">
                <a:solidFill>
                  <a:schemeClr val="tx1"/>
                </a:solidFill>
              </a:rPr>
              <a:t>But I say, walk by the Spirit, and you will not carry out the desire of the flesh. </a:t>
            </a:r>
            <a:r>
              <a:rPr lang="en-US" sz="2350" b="1" baseline="30000" dirty="0">
                <a:solidFill>
                  <a:schemeClr val="tx1"/>
                </a:solidFill>
              </a:rPr>
              <a:t>17 </a:t>
            </a:r>
            <a:r>
              <a:rPr lang="en-US" sz="2350" dirty="0">
                <a:solidFill>
                  <a:schemeClr val="tx1"/>
                </a:solidFill>
              </a:rPr>
              <a:t>For the flesh sets its desire against the Spirit, and the Spirit against the flesh; for these are in opposition to one another, so that you may not do the things that you please.</a:t>
            </a:r>
          </a:p>
          <a:p>
            <a:r>
              <a:rPr lang="en-US" sz="2350" b="1" baseline="30000" dirty="0">
                <a:solidFill>
                  <a:schemeClr val="tx1"/>
                </a:solidFill>
              </a:rPr>
              <a:t>18 </a:t>
            </a:r>
            <a:r>
              <a:rPr lang="en-US" sz="2350" dirty="0">
                <a:solidFill>
                  <a:schemeClr val="tx1"/>
                </a:solidFill>
              </a:rPr>
              <a:t>But if you are led by the Spirit, you are not under the Law. </a:t>
            </a:r>
            <a:r>
              <a:rPr lang="en-US" sz="2350" b="1" baseline="30000" dirty="0">
                <a:solidFill>
                  <a:schemeClr val="tx1"/>
                </a:solidFill>
              </a:rPr>
              <a:t>19 </a:t>
            </a:r>
            <a:r>
              <a:rPr lang="en-US" sz="2350" dirty="0">
                <a:solidFill>
                  <a:schemeClr val="tx1"/>
                </a:solidFill>
              </a:rPr>
              <a:t>Now the deeds of the flesh are evident, which are:</a:t>
            </a:r>
          </a:p>
          <a:p>
            <a:r>
              <a:rPr lang="en-US" sz="2350" dirty="0">
                <a:solidFill>
                  <a:schemeClr val="tx1"/>
                </a:solidFill>
              </a:rPr>
              <a:t>immorality, impurity, sensuality,</a:t>
            </a:r>
          </a:p>
          <a:p>
            <a:r>
              <a:rPr lang="en-US" sz="2350" b="1" baseline="30000" dirty="0">
                <a:solidFill>
                  <a:schemeClr val="tx1"/>
                </a:solidFill>
              </a:rPr>
              <a:t>20 </a:t>
            </a:r>
            <a:r>
              <a:rPr lang="en-US" sz="2350" dirty="0">
                <a:solidFill>
                  <a:schemeClr val="tx1"/>
                </a:solidFill>
              </a:rPr>
              <a:t>idolatry, sorcery,</a:t>
            </a:r>
          </a:p>
          <a:p>
            <a:r>
              <a:rPr lang="en-US" sz="2350" dirty="0">
                <a:solidFill>
                  <a:schemeClr val="tx1"/>
                </a:solidFill>
              </a:rPr>
              <a:t>enmities, strife, jealousy, outbursts of anger,</a:t>
            </a:r>
          </a:p>
          <a:p>
            <a:r>
              <a:rPr lang="en-US" sz="2350" dirty="0">
                <a:solidFill>
                  <a:schemeClr val="tx1"/>
                </a:solidFill>
              </a:rPr>
              <a:t>disputes, dissensions, factions, </a:t>
            </a:r>
            <a:r>
              <a:rPr lang="en-US" sz="2350" b="1" baseline="30000" dirty="0">
                <a:solidFill>
                  <a:schemeClr val="tx1"/>
                </a:solidFill>
              </a:rPr>
              <a:t>21 </a:t>
            </a:r>
            <a:r>
              <a:rPr lang="en-US" sz="2350" dirty="0">
                <a:solidFill>
                  <a:schemeClr val="tx1"/>
                </a:solidFill>
              </a:rPr>
              <a:t>envying,</a:t>
            </a:r>
          </a:p>
          <a:p>
            <a:r>
              <a:rPr lang="en-US" sz="2350" dirty="0">
                <a:solidFill>
                  <a:schemeClr val="tx1"/>
                </a:solidFill>
              </a:rPr>
              <a:t>drunkenness, carousing,</a:t>
            </a:r>
          </a:p>
          <a:p>
            <a:r>
              <a:rPr lang="en-US" sz="2350" dirty="0">
                <a:solidFill>
                  <a:schemeClr val="tx1"/>
                </a:solidFill>
              </a:rPr>
              <a:t>and things like these, of which I forewarn you, just as I have forewarned you, that those who practice such things will not inherit the kingdom of God. </a:t>
            </a:r>
          </a:p>
        </p:txBody>
      </p:sp>
      <p:sp>
        <p:nvSpPr>
          <p:cNvPr id="2" name="Rectangle 1"/>
          <p:cNvSpPr/>
          <p:nvPr/>
        </p:nvSpPr>
        <p:spPr>
          <a:xfrm>
            <a:off x="944880" y="4851715"/>
            <a:ext cx="5420586" cy="4127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 wrap="none">
            <a:spAutoFit/>
          </a:bodyPr>
          <a:lstStyle/>
          <a:p>
            <a:r>
              <a:rPr lang="en-US" sz="2350" dirty="0">
                <a:solidFill>
                  <a:schemeClr val="tx1"/>
                </a:solidFill>
              </a:rPr>
              <a:t>ASV: factions, divisions, parties, </a:t>
            </a:r>
            <a:r>
              <a:rPr lang="en-US" sz="2350" b="1" baseline="30000" dirty="0">
                <a:solidFill>
                  <a:schemeClr val="tx1"/>
                </a:solidFill>
              </a:rPr>
              <a:t>21 </a:t>
            </a:r>
            <a:r>
              <a:rPr lang="en-US" sz="2350" dirty="0" err="1">
                <a:solidFill>
                  <a:schemeClr val="tx1"/>
                </a:solidFill>
              </a:rPr>
              <a:t>envyings</a:t>
            </a:r>
            <a:endParaRPr lang="en-US" sz="235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659880" y="3794760"/>
            <a:ext cx="1594086" cy="363736"/>
          </a:xfrm>
          <a:prstGeom prst="rect">
            <a:avLst/>
          </a:prstGeom>
          <a:solidFill>
            <a:srgbClr val="002060"/>
          </a:solidFill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sexual sin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659880" y="4165131"/>
            <a:ext cx="1594086" cy="330669"/>
          </a:xfrm>
          <a:prstGeom prst="rect">
            <a:avLst/>
          </a:prstGeom>
          <a:solidFill>
            <a:srgbClr val="002060"/>
          </a:solidFill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false gods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659880" y="4446049"/>
            <a:ext cx="1594086" cy="400110"/>
          </a:xfrm>
          <a:prstGeom prst="rect">
            <a:avLst/>
          </a:prstGeom>
          <a:solidFill>
            <a:srgbClr val="002060"/>
          </a:solidFill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meanness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59880" y="4837685"/>
            <a:ext cx="1594086" cy="440121"/>
          </a:xfrm>
          <a:prstGeom prst="rect">
            <a:avLst/>
          </a:prstGeom>
          <a:solidFill>
            <a:srgbClr val="002060"/>
          </a:solidFill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who’s side?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665994" y="5238165"/>
            <a:ext cx="1594086" cy="330669"/>
          </a:xfrm>
          <a:prstGeom prst="rect">
            <a:avLst/>
          </a:prstGeom>
          <a:solidFill>
            <a:srgbClr val="002060"/>
          </a:solidFill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“good times”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1127760" y="4149681"/>
            <a:ext cx="5561531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097280" y="4480560"/>
            <a:ext cx="5561531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143000" y="4831080"/>
            <a:ext cx="5561531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127760" y="5257800"/>
            <a:ext cx="5561531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143000" y="5562600"/>
            <a:ext cx="5561531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143000" y="3794760"/>
            <a:ext cx="5561531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564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 animBg="1"/>
      <p:bldP spid="2" grpId="0" animBg="1"/>
      <p:bldP spid="3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90373" y="665107"/>
            <a:ext cx="7397649" cy="461665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SEED</a:t>
            </a:r>
            <a:endParaRPr lang="en-US" sz="2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917429" y="1219199"/>
            <a:ext cx="7370594" cy="3276601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14400" y="1249501"/>
            <a:ext cx="7363252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b="1" u="sng" dirty="0">
                <a:solidFill>
                  <a:prstClr val="black"/>
                </a:solidFill>
              </a:rPr>
              <a:t>Burton Scott Easton in the original ISBE</a:t>
            </a:r>
          </a:p>
          <a:p>
            <a:r>
              <a:rPr lang="en-US" sz="2000" dirty="0">
                <a:solidFill>
                  <a:prstClr val="black"/>
                </a:solidFill>
              </a:rPr>
              <a:t>“In Galatians </a:t>
            </a:r>
            <a:r>
              <a:rPr lang="en-US" sz="2000" b="1" dirty="0">
                <a:solidFill>
                  <a:prstClr val="black"/>
                </a:solidFill>
              </a:rPr>
              <a:t>3 </a:t>
            </a:r>
            <a:r>
              <a:rPr lang="en-US" sz="2000" dirty="0">
                <a:solidFill>
                  <a:prstClr val="black"/>
                </a:solidFill>
              </a:rPr>
              <a:t>16 St. Paul draws a distinction between ‘seeds’ and ‘seed’ that has for its purpose a proof that the promises to Abraham were realized in Christ and not in Israel. The distinction, however, overstresses the language of the OT, which never pluralizes </a:t>
            </a:r>
            <a:r>
              <a:rPr lang="en-US" sz="2000" i="1" dirty="0" err="1">
                <a:solidFill>
                  <a:prstClr val="black"/>
                </a:solidFill>
              </a:rPr>
              <a:t>zera</a:t>
            </a:r>
            <a:r>
              <a:rPr lang="en-US" sz="2000" i="1" dirty="0">
                <a:solidFill>
                  <a:prstClr val="black"/>
                </a:solidFill>
              </a:rPr>
              <a:t>`</a:t>
            </a:r>
            <a:r>
              <a:rPr lang="en-US" sz="2000" dirty="0">
                <a:solidFill>
                  <a:prstClr val="black"/>
                </a:solidFill>
              </a:rPr>
              <a:t> when meaning ‘descendants’ (</a:t>
            </a:r>
            <a:r>
              <a:rPr lang="en-US" dirty="0">
                <a:solidFill>
                  <a:prstClr val="black"/>
                </a:solidFill>
              </a:rPr>
              <a:t>plural only in 1 S </a:t>
            </a:r>
            <a:r>
              <a:rPr lang="en-US" b="1" dirty="0">
                <a:solidFill>
                  <a:prstClr val="black"/>
                </a:solidFill>
              </a:rPr>
              <a:t>8</a:t>
            </a:r>
            <a:r>
              <a:rPr lang="en-US" dirty="0">
                <a:solidFill>
                  <a:prstClr val="black"/>
                </a:solidFill>
              </a:rPr>
              <a:t> 15; compare Rom </a:t>
            </a:r>
            <a:r>
              <a:rPr lang="en-US" b="1" dirty="0">
                <a:solidFill>
                  <a:prstClr val="black"/>
                </a:solidFill>
              </a:rPr>
              <a:t>4 </a:t>
            </a:r>
            <a:r>
              <a:rPr lang="en-US" dirty="0">
                <a:solidFill>
                  <a:prstClr val="black"/>
                </a:solidFill>
              </a:rPr>
              <a:t>18; </a:t>
            </a:r>
            <a:r>
              <a:rPr lang="en-US" b="1" dirty="0">
                <a:solidFill>
                  <a:prstClr val="black"/>
                </a:solidFill>
              </a:rPr>
              <a:t>9</a:t>
            </a:r>
            <a:r>
              <a:rPr lang="en-US" dirty="0">
                <a:solidFill>
                  <a:prstClr val="black"/>
                </a:solidFill>
              </a:rPr>
              <a:t> 7</a:t>
            </a:r>
            <a:r>
              <a:rPr lang="en-US" sz="2000" dirty="0">
                <a:solidFill>
                  <a:prstClr val="black"/>
                </a:solidFill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17871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 animBg="1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90373" y="665107"/>
            <a:ext cx="7397649" cy="461665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SEED</a:t>
            </a:r>
            <a:endParaRPr lang="en-US" sz="2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917429" y="1219199"/>
            <a:ext cx="7370594" cy="3276601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14400" y="1249501"/>
            <a:ext cx="7363252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b="1" u="sng" dirty="0">
                <a:solidFill>
                  <a:prstClr val="black"/>
                </a:solidFill>
              </a:rPr>
              <a:t>Burton Scott Easton in the original ISBE</a:t>
            </a:r>
          </a:p>
          <a:p>
            <a:r>
              <a:rPr lang="en-US" sz="2000" dirty="0">
                <a:solidFill>
                  <a:prstClr val="black"/>
                </a:solidFill>
              </a:rPr>
              <a:t>“In Galatians </a:t>
            </a:r>
            <a:r>
              <a:rPr lang="en-US" sz="2000" b="1" dirty="0">
                <a:solidFill>
                  <a:prstClr val="black"/>
                </a:solidFill>
              </a:rPr>
              <a:t>3 </a:t>
            </a:r>
            <a:r>
              <a:rPr lang="en-US" sz="2000" dirty="0">
                <a:solidFill>
                  <a:prstClr val="black"/>
                </a:solidFill>
              </a:rPr>
              <a:t>16 St. Paul draws a distinction between ‘seeds’ and ‘seed’ that has for </a:t>
            </a:r>
            <a:r>
              <a:rPr lang="en-US" sz="2000" u="sng" dirty="0">
                <a:solidFill>
                  <a:prstClr val="black"/>
                </a:solidFill>
              </a:rPr>
              <a:t>its purpose</a:t>
            </a:r>
            <a:r>
              <a:rPr lang="en-US" sz="2000" dirty="0">
                <a:solidFill>
                  <a:prstClr val="black"/>
                </a:solidFill>
              </a:rPr>
              <a:t> a proof that the promises to Abraham were realized in Christ and not in Israel. The distinction, however, overstresses the language of the OT, which never pluralizes </a:t>
            </a:r>
            <a:r>
              <a:rPr lang="en-US" sz="2000" i="1" dirty="0" err="1">
                <a:solidFill>
                  <a:prstClr val="black"/>
                </a:solidFill>
              </a:rPr>
              <a:t>zera</a:t>
            </a:r>
            <a:r>
              <a:rPr lang="en-US" sz="2000" i="1" dirty="0">
                <a:solidFill>
                  <a:prstClr val="black"/>
                </a:solidFill>
              </a:rPr>
              <a:t>`</a:t>
            </a:r>
            <a:r>
              <a:rPr lang="en-US" sz="2000" dirty="0">
                <a:solidFill>
                  <a:prstClr val="black"/>
                </a:solidFill>
              </a:rPr>
              <a:t> when meaning ‘descendants’ (</a:t>
            </a:r>
            <a:r>
              <a:rPr lang="en-US" dirty="0">
                <a:solidFill>
                  <a:prstClr val="black"/>
                </a:solidFill>
              </a:rPr>
              <a:t>plural only in 1 S </a:t>
            </a:r>
            <a:r>
              <a:rPr lang="en-US" b="1" dirty="0">
                <a:solidFill>
                  <a:prstClr val="black"/>
                </a:solidFill>
              </a:rPr>
              <a:t>8</a:t>
            </a:r>
            <a:r>
              <a:rPr lang="en-US" dirty="0">
                <a:solidFill>
                  <a:prstClr val="black"/>
                </a:solidFill>
              </a:rPr>
              <a:t> 15; compare Rom </a:t>
            </a:r>
            <a:r>
              <a:rPr lang="en-US" b="1" dirty="0">
                <a:solidFill>
                  <a:prstClr val="black"/>
                </a:solidFill>
              </a:rPr>
              <a:t>4 </a:t>
            </a:r>
            <a:r>
              <a:rPr lang="en-US" dirty="0">
                <a:solidFill>
                  <a:prstClr val="black"/>
                </a:solidFill>
              </a:rPr>
              <a:t>18; </a:t>
            </a:r>
            <a:r>
              <a:rPr lang="en-US" b="1" dirty="0">
                <a:solidFill>
                  <a:prstClr val="black"/>
                </a:solidFill>
              </a:rPr>
              <a:t>9</a:t>
            </a:r>
            <a:r>
              <a:rPr lang="en-US" dirty="0">
                <a:solidFill>
                  <a:prstClr val="black"/>
                </a:solidFill>
              </a:rPr>
              <a:t> 7</a:t>
            </a:r>
            <a:r>
              <a:rPr lang="en-US" sz="2000" dirty="0">
                <a:solidFill>
                  <a:prstClr val="black"/>
                </a:solidFill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94494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90373" y="665107"/>
            <a:ext cx="7397649" cy="461665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SEED</a:t>
            </a:r>
            <a:endParaRPr lang="en-US" sz="2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917429" y="1219199"/>
            <a:ext cx="7370594" cy="3276601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2209800"/>
            <a:ext cx="4096347" cy="30109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103757" y="1919748"/>
            <a:ext cx="4096347" cy="30109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14400" y="1249501"/>
            <a:ext cx="7363252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b="1" u="sng" dirty="0">
                <a:solidFill>
                  <a:prstClr val="black"/>
                </a:solidFill>
              </a:rPr>
              <a:t>Burton Scott Easton in the original ISBE</a:t>
            </a:r>
          </a:p>
          <a:p>
            <a:r>
              <a:rPr lang="en-US" sz="2000" dirty="0">
                <a:solidFill>
                  <a:prstClr val="black"/>
                </a:solidFill>
              </a:rPr>
              <a:t>“In Galatians </a:t>
            </a:r>
            <a:r>
              <a:rPr lang="en-US" sz="2000" b="1" dirty="0">
                <a:solidFill>
                  <a:prstClr val="black"/>
                </a:solidFill>
              </a:rPr>
              <a:t>3 </a:t>
            </a:r>
            <a:r>
              <a:rPr lang="en-US" sz="2000" dirty="0">
                <a:solidFill>
                  <a:prstClr val="black"/>
                </a:solidFill>
              </a:rPr>
              <a:t>16 St. Paul draws a distinction between ‘seeds’ and ‘seed’ that has for </a:t>
            </a:r>
            <a:r>
              <a:rPr lang="en-US" sz="2000" u="sng" dirty="0">
                <a:solidFill>
                  <a:prstClr val="black"/>
                </a:solidFill>
              </a:rPr>
              <a:t>its purpose</a:t>
            </a:r>
            <a:r>
              <a:rPr lang="en-US" sz="2000" dirty="0">
                <a:solidFill>
                  <a:prstClr val="black"/>
                </a:solidFill>
              </a:rPr>
              <a:t> a proof that the promises to Abraham were realized in Christ and not in Israel. The distinction, however, overstresses the language of the OT, which never pluralizes </a:t>
            </a:r>
            <a:r>
              <a:rPr lang="en-US" sz="2000" i="1" dirty="0" err="1">
                <a:solidFill>
                  <a:prstClr val="black"/>
                </a:solidFill>
              </a:rPr>
              <a:t>zera</a:t>
            </a:r>
            <a:r>
              <a:rPr lang="en-US" sz="2000" i="1" dirty="0">
                <a:solidFill>
                  <a:prstClr val="black"/>
                </a:solidFill>
              </a:rPr>
              <a:t>`</a:t>
            </a:r>
            <a:r>
              <a:rPr lang="en-US" sz="2000" dirty="0">
                <a:solidFill>
                  <a:prstClr val="black"/>
                </a:solidFill>
              </a:rPr>
              <a:t> when meaning ‘descendants’ (</a:t>
            </a:r>
            <a:r>
              <a:rPr lang="en-US" dirty="0">
                <a:solidFill>
                  <a:prstClr val="black"/>
                </a:solidFill>
              </a:rPr>
              <a:t>plural only in 1 S </a:t>
            </a:r>
            <a:r>
              <a:rPr lang="en-US" b="1" dirty="0">
                <a:solidFill>
                  <a:prstClr val="black"/>
                </a:solidFill>
              </a:rPr>
              <a:t>8</a:t>
            </a:r>
            <a:r>
              <a:rPr lang="en-US" dirty="0">
                <a:solidFill>
                  <a:prstClr val="black"/>
                </a:solidFill>
              </a:rPr>
              <a:t> 15; compare Rom </a:t>
            </a:r>
            <a:r>
              <a:rPr lang="en-US" b="1" dirty="0">
                <a:solidFill>
                  <a:prstClr val="black"/>
                </a:solidFill>
              </a:rPr>
              <a:t>4 </a:t>
            </a:r>
            <a:r>
              <a:rPr lang="en-US" dirty="0">
                <a:solidFill>
                  <a:prstClr val="black"/>
                </a:solidFill>
              </a:rPr>
              <a:t>18; </a:t>
            </a:r>
            <a:r>
              <a:rPr lang="en-US" b="1" dirty="0">
                <a:solidFill>
                  <a:prstClr val="black"/>
                </a:solidFill>
              </a:rPr>
              <a:t>9</a:t>
            </a:r>
            <a:r>
              <a:rPr lang="en-US" dirty="0">
                <a:solidFill>
                  <a:prstClr val="black"/>
                </a:solidFill>
              </a:rPr>
              <a:t> 7</a:t>
            </a:r>
            <a:r>
              <a:rPr lang="en-US" sz="2000" dirty="0">
                <a:solidFill>
                  <a:prstClr val="black"/>
                </a:solidFill>
              </a:rPr>
              <a:t>).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743200" y="3496270"/>
            <a:ext cx="36067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that’s not the purpose for the distinction!</a:t>
            </a:r>
          </a:p>
        </p:txBody>
      </p:sp>
    </p:spTree>
    <p:extLst>
      <p:ext uri="{BB962C8B-B14F-4D97-AF65-F5344CB8AC3E}">
        <p14:creationId xmlns:p14="http://schemas.microsoft.com/office/powerpoint/2010/main" val="895752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90373" y="665107"/>
            <a:ext cx="7397649" cy="461665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SEED</a:t>
            </a:r>
            <a:endParaRPr lang="en-US" sz="2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917429" y="1219199"/>
            <a:ext cx="7370594" cy="3276601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76421" y="3124200"/>
            <a:ext cx="7176979" cy="1295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14400" y="1249501"/>
            <a:ext cx="7363252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b="1" u="sng" dirty="0">
                <a:solidFill>
                  <a:prstClr val="black"/>
                </a:solidFill>
              </a:rPr>
              <a:t>Burton Scott Easton in the original ISBE</a:t>
            </a:r>
          </a:p>
          <a:p>
            <a:r>
              <a:rPr lang="en-US" sz="2000" dirty="0">
                <a:solidFill>
                  <a:prstClr val="black"/>
                </a:solidFill>
              </a:rPr>
              <a:t>“In Galatians </a:t>
            </a:r>
            <a:r>
              <a:rPr lang="en-US" sz="2000" b="1" dirty="0">
                <a:solidFill>
                  <a:prstClr val="black"/>
                </a:solidFill>
              </a:rPr>
              <a:t>3 </a:t>
            </a:r>
            <a:r>
              <a:rPr lang="en-US" sz="2000" dirty="0">
                <a:solidFill>
                  <a:prstClr val="black"/>
                </a:solidFill>
              </a:rPr>
              <a:t>16 St. Paul draws a distinction between ‘seeds’ and ‘seed’ that has for its purpose a proof that the promises to Abraham were realized in Christ and not in Israel. The distinction, however, overstresses the language of the OT, which never pluralizes </a:t>
            </a:r>
            <a:r>
              <a:rPr lang="en-US" sz="2000" i="1" dirty="0" err="1">
                <a:solidFill>
                  <a:prstClr val="black"/>
                </a:solidFill>
              </a:rPr>
              <a:t>zera</a:t>
            </a:r>
            <a:r>
              <a:rPr lang="en-US" sz="2000" i="1" dirty="0">
                <a:solidFill>
                  <a:prstClr val="black"/>
                </a:solidFill>
              </a:rPr>
              <a:t>`</a:t>
            </a:r>
            <a:r>
              <a:rPr lang="en-US" sz="2000" dirty="0">
                <a:solidFill>
                  <a:prstClr val="black"/>
                </a:solidFill>
              </a:rPr>
              <a:t> when meaning ‘descendants’ (</a:t>
            </a:r>
            <a:r>
              <a:rPr lang="en-US" dirty="0">
                <a:solidFill>
                  <a:prstClr val="black"/>
                </a:solidFill>
              </a:rPr>
              <a:t>plural only in 1 S </a:t>
            </a:r>
            <a:r>
              <a:rPr lang="en-US" b="1" dirty="0">
                <a:solidFill>
                  <a:prstClr val="black"/>
                </a:solidFill>
              </a:rPr>
              <a:t>8</a:t>
            </a:r>
            <a:r>
              <a:rPr lang="en-US" dirty="0">
                <a:solidFill>
                  <a:prstClr val="black"/>
                </a:solidFill>
              </a:rPr>
              <a:t> 15; compare Rom </a:t>
            </a:r>
            <a:r>
              <a:rPr lang="en-US" b="1" dirty="0">
                <a:solidFill>
                  <a:prstClr val="black"/>
                </a:solidFill>
              </a:rPr>
              <a:t>4 </a:t>
            </a:r>
            <a:r>
              <a:rPr lang="en-US" dirty="0">
                <a:solidFill>
                  <a:prstClr val="black"/>
                </a:solidFill>
              </a:rPr>
              <a:t>18; </a:t>
            </a:r>
            <a:r>
              <a:rPr lang="en-US" b="1" dirty="0">
                <a:solidFill>
                  <a:prstClr val="black"/>
                </a:solidFill>
              </a:rPr>
              <a:t>9</a:t>
            </a:r>
            <a:r>
              <a:rPr lang="en-US" dirty="0">
                <a:solidFill>
                  <a:prstClr val="black"/>
                </a:solidFill>
              </a:rPr>
              <a:t> 7</a:t>
            </a:r>
            <a:r>
              <a:rPr lang="en-US" sz="2000" dirty="0">
                <a:solidFill>
                  <a:prstClr val="black"/>
                </a:solidFill>
              </a:rPr>
              <a:t>). But in an argument against rabbinical adversaries St. Paul was obliged to use rabbinical methods (</a:t>
            </a:r>
            <a:r>
              <a:rPr lang="en-US" sz="2000" dirty="0" err="1">
                <a:solidFill>
                  <a:prstClr val="black"/>
                </a:solidFill>
              </a:rPr>
              <a:t>cf</a:t>
            </a:r>
            <a:r>
              <a:rPr lang="en-US" sz="2000" dirty="0">
                <a:solidFill>
                  <a:prstClr val="black"/>
                </a:solidFill>
              </a:rPr>
              <a:t> Gal </a:t>
            </a:r>
            <a:r>
              <a:rPr lang="en-US" sz="2000" b="1" dirty="0">
                <a:solidFill>
                  <a:prstClr val="black"/>
                </a:solidFill>
              </a:rPr>
              <a:t>4 </a:t>
            </a:r>
            <a:r>
              <a:rPr lang="en-US" sz="2000" dirty="0">
                <a:solidFill>
                  <a:prstClr val="black"/>
                </a:solidFill>
              </a:rPr>
              <a:t>25). For modern purposes it is probably best to treat such an exegetical method as belonging simply to the (now superseded) science of the times.”</a:t>
            </a:r>
          </a:p>
        </p:txBody>
      </p:sp>
    </p:spTree>
    <p:extLst>
      <p:ext uri="{BB962C8B-B14F-4D97-AF65-F5344CB8AC3E}">
        <p14:creationId xmlns:p14="http://schemas.microsoft.com/office/powerpoint/2010/main" val="3098762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90373" y="665107"/>
            <a:ext cx="7397649" cy="461665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SEED</a:t>
            </a:r>
            <a:endParaRPr lang="en-US" sz="2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917429" y="1219199"/>
            <a:ext cx="7370594" cy="5410201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u="sng" dirty="0">
                <a:solidFill>
                  <a:prstClr val="black"/>
                </a:solidFill>
              </a:rPr>
              <a:t>Barnes</a:t>
            </a:r>
          </a:p>
          <a:p>
            <a:r>
              <a:rPr lang="en-US" sz="2000" dirty="0">
                <a:solidFill>
                  <a:prstClr val="black"/>
                </a:solidFill>
              </a:rPr>
              <a:t>“…no one probably ever read this passage without feeling a difficulty, and without asking himself whether this argument is sound, and is worthy a man of candor, and especially of an inspired man…</a:t>
            </a:r>
          </a:p>
          <a:p>
            <a:endParaRPr lang="en-US" sz="2000" dirty="0">
              <a:solidFill>
                <a:prstClr val="black"/>
              </a:solidFill>
            </a:endParaRPr>
          </a:p>
          <a:p>
            <a:r>
              <a:rPr lang="en-US" sz="2000" dirty="0">
                <a:solidFill>
                  <a:prstClr val="black"/>
                </a:solidFill>
              </a:rPr>
              <a:t>(1) The promise referred to in Genesis seems to have related to the posterity of Abraham at large…</a:t>
            </a:r>
          </a:p>
          <a:p>
            <a:endParaRPr lang="en-US" sz="2000" dirty="0">
              <a:solidFill>
                <a:prstClr val="black"/>
              </a:solidFill>
            </a:endParaRPr>
          </a:p>
          <a:p>
            <a:r>
              <a:rPr lang="en-US" sz="2000" dirty="0">
                <a:solidFill>
                  <a:prstClr val="black"/>
                </a:solidFill>
              </a:rPr>
              <a:t>(2) the argument of the apostle seems to proceed on the supposition that the word “seed” (</a:t>
            </a:r>
            <a:r>
              <a:rPr lang="en-US" sz="2000" dirty="0">
                <a:solidFill>
                  <a:prstClr val="black"/>
                </a:solidFill>
                <a:latin typeface="Palatino Linotype" panose="02040502050505030304" pitchFamily="18" charset="0"/>
              </a:rPr>
              <a:t>σπ</a:t>
            </a:r>
            <a:r>
              <a:rPr lang="en-US" sz="2000" dirty="0" err="1">
                <a:solidFill>
                  <a:prstClr val="black"/>
                </a:solidFill>
                <a:latin typeface="Palatino Linotype" panose="02040502050505030304" pitchFamily="18" charset="0"/>
              </a:rPr>
              <a:t>έρμ</a:t>
            </a:r>
            <a:r>
              <a:rPr lang="en-US" sz="2000" dirty="0">
                <a:solidFill>
                  <a:prstClr val="black"/>
                </a:solidFill>
                <a:latin typeface="Palatino Linotype" panose="02040502050505030304" pitchFamily="18" charset="0"/>
              </a:rPr>
              <a:t>α</a:t>
            </a:r>
            <a:r>
              <a:rPr lang="en-US" sz="2000" dirty="0">
                <a:solidFill>
                  <a:prstClr val="black"/>
                </a:solidFill>
              </a:rPr>
              <a:t>)</a:t>
            </a:r>
            <a:r>
              <a:rPr lang="en-US" sz="2000" i="1" dirty="0">
                <a:solidFill>
                  <a:prstClr val="black"/>
                </a:solidFill>
              </a:rPr>
              <a:t> i.e.</a:t>
            </a:r>
            <a:r>
              <a:rPr lang="en-US" sz="2000" dirty="0">
                <a:solidFill>
                  <a:prstClr val="black"/>
                </a:solidFill>
              </a:rPr>
              <a:t>, posterity, here cannot refer to more than one person…</a:t>
            </a:r>
          </a:p>
          <a:p>
            <a:endParaRPr lang="en-US" sz="2000" dirty="0">
              <a:solidFill>
                <a:prstClr val="black"/>
              </a:solidFill>
            </a:endParaRPr>
          </a:p>
          <a:p>
            <a:endParaRPr lang="en-US" sz="2000" dirty="0">
              <a:solidFill>
                <a:prstClr val="black"/>
              </a:solidFill>
            </a:endParaRPr>
          </a:p>
          <a:p>
            <a:endParaRPr lang="en-US" sz="2000" dirty="0">
              <a:solidFill>
                <a:prstClr val="black"/>
              </a:solidFill>
            </a:endParaRPr>
          </a:p>
          <a:p>
            <a:endParaRPr lang="en-US" sz="2000" dirty="0">
              <a:solidFill>
                <a:prstClr val="black"/>
              </a:solidFill>
            </a:endParaRPr>
          </a:p>
          <a:p>
            <a:endParaRPr lang="en-US" sz="2000" dirty="0">
              <a:solidFill>
                <a:prstClr val="black"/>
              </a:solidFill>
            </a:endParaRPr>
          </a:p>
          <a:p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59756" y="4911136"/>
            <a:ext cx="7149400" cy="1015663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prstClr val="black"/>
                </a:solidFill>
              </a:rPr>
              <a:t>The difficulty, therefore, is, that the remark here of Paul appears to be a trick of argument, or a quibble more worthy of a trifling Jewish Rabbi, than of a serious reasoner or an inspired man.”</a:t>
            </a:r>
          </a:p>
        </p:txBody>
      </p:sp>
    </p:spTree>
    <p:extLst>
      <p:ext uri="{BB962C8B-B14F-4D97-AF65-F5344CB8AC3E}">
        <p14:creationId xmlns:p14="http://schemas.microsoft.com/office/powerpoint/2010/main" val="2984100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 animBg="1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90373" y="665107"/>
            <a:ext cx="7397649" cy="461665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SEED</a:t>
            </a:r>
            <a:endParaRPr lang="en-US" sz="2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917429" y="1219199"/>
            <a:ext cx="7370594" cy="5410201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000" b="1" u="sng" dirty="0">
                <a:solidFill>
                  <a:prstClr val="black"/>
                </a:solidFill>
              </a:rPr>
              <a:t>Gal. 3:29</a:t>
            </a:r>
          </a:p>
          <a:p>
            <a:r>
              <a:rPr lang="en-US" sz="2000" dirty="0">
                <a:solidFill>
                  <a:prstClr val="black"/>
                </a:solidFill>
              </a:rPr>
              <a:t>“If </a:t>
            </a:r>
            <a:r>
              <a:rPr lang="en-US" sz="2000" i="1" dirty="0">
                <a:solidFill>
                  <a:prstClr val="black"/>
                </a:solidFill>
              </a:rPr>
              <a:t>ye</a:t>
            </a:r>
            <a:r>
              <a:rPr lang="en-US" sz="2000" dirty="0">
                <a:solidFill>
                  <a:prstClr val="black"/>
                </a:solidFill>
              </a:rPr>
              <a:t> (plural) are Christ’s, then are </a:t>
            </a:r>
            <a:r>
              <a:rPr lang="en-US" sz="2000" i="1" dirty="0">
                <a:solidFill>
                  <a:prstClr val="black"/>
                </a:solidFill>
              </a:rPr>
              <a:t>ye</a:t>
            </a:r>
            <a:r>
              <a:rPr lang="en-US" sz="2000" dirty="0">
                <a:solidFill>
                  <a:prstClr val="black"/>
                </a:solidFill>
              </a:rPr>
              <a:t> (plural) Abraham’s seed (singular), </a:t>
            </a:r>
            <a:r>
              <a:rPr lang="en-US" sz="2000" i="1" dirty="0">
                <a:solidFill>
                  <a:prstClr val="black"/>
                </a:solidFill>
              </a:rPr>
              <a:t>heirs</a:t>
            </a:r>
            <a:r>
              <a:rPr lang="en-US" sz="2000" dirty="0">
                <a:solidFill>
                  <a:prstClr val="black"/>
                </a:solidFill>
              </a:rPr>
              <a:t> (plural) according to promise”</a:t>
            </a:r>
          </a:p>
          <a:p>
            <a:endParaRPr lang="en-US" sz="2000" dirty="0">
              <a:solidFill>
                <a:prstClr val="black"/>
              </a:solidFill>
            </a:endParaRPr>
          </a:p>
          <a:p>
            <a:r>
              <a:rPr lang="en-US" sz="2000" dirty="0">
                <a:solidFill>
                  <a:prstClr val="black"/>
                </a:solidFill>
              </a:rPr>
              <a:t>Cf. Rom.	4:13, 4:16 (“all the seed”)</a:t>
            </a:r>
          </a:p>
          <a:p>
            <a:r>
              <a:rPr lang="en-US" sz="2000" dirty="0">
                <a:solidFill>
                  <a:prstClr val="black"/>
                </a:solidFill>
              </a:rPr>
              <a:t>	4:18 (“many nations…so shall thy seed be”)</a:t>
            </a:r>
          </a:p>
          <a:p>
            <a:endParaRPr lang="en-US" sz="2000" dirty="0">
              <a:solidFill>
                <a:prstClr val="black"/>
              </a:solidFill>
            </a:endParaRPr>
          </a:p>
          <a:p>
            <a:r>
              <a:rPr lang="en-US" sz="2000" dirty="0">
                <a:solidFill>
                  <a:prstClr val="black"/>
                </a:solidFill>
              </a:rPr>
              <a:t>Cf. 1 Cor. 12:12 “Christ,” a collective that “has many members” and yet, like the human body, is “one.”</a:t>
            </a:r>
          </a:p>
        </p:txBody>
      </p:sp>
    </p:spTree>
    <p:extLst>
      <p:ext uri="{BB962C8B-B14F-4D97-AF65-F5344CB8AC3E}">
        <p14:creationId xmlns:p14="http://schemas.microsoft.com/office/powerpoint/2010/main" val="3611555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90373" y="665107"/>
            <a:ext cx="7397649" cy="461665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SEED</a:t>
            </a:r>
            <a:endParaRPr lang="en-US" sz="2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917429" y="1219199"/>
            <a:ext cx="7370594" cy="5410201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399" y="4306431"/>
            <a:ext cx="4572001" cy="2246769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prstClr val="white"/>
                </a:solidFill>
              </a:rPr>
              <a:t>You are sons by faith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prstClr val="white"/>
                </a:solidFill>
              </a:rPr>
              <a:t>Promise is by faith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prstClr val="white"/>
                </a:solidFill>
              </a:rPr>
              <a:t>Promises were to the seed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prstClr val="white"/>
                </a:solidFill>
              </a:rPr>
              <a:t>Inheritance not of law, but of promise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prstClr val="white"/>
                </a:solidFill>
              </a:rPr>
              <a:t>You are sons through faith in Christ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prstClr val="white"/>
                </a:solidFill>
              </a:rPr>
              <a:t>If Christ’s, then you are the seed, heirs by promise.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52400" y="457200"/>
            <a:ext cx="3124200" cy="1015663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effectLst>
            <a:outerShdw blurRad="50800" dist="762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000" b="1" i="1" dirty="0">
                <a:solidFill>
                  <a:prstClr val="black"/>
                </a:solidFill>
                <a:latin typeface="Palatino Linotype" panose="02040502050505030304" pitchFamily="18" charset="0"/>
              </a:rPr>
              <a:t>3.7</a:t>
            </a:r>
            <a:r>
              <a:rPr lang="en-US" sz="2000" i="1" dirty="0">
                <a:solidFill>
                  <a:prstClr val="black"/>
                </a:solidFill>
                <a:latin typeface="Palatino Linotype" panose="02040502050505030304" pitchFamily="18" charset="0"/>
              </a:rPr>
              <a:t> Therefore, be sure that it is those who are of faith who are sons of Abraham.</a:t>
            </a:r>
          </a:p>
        </p:txBody>
      </p:sp>
      <p:sp>
        <p:nvSpPr>
          <p:cNvPr id="8" name="Rectangle 7"/>
          <p:cNvSpPr/>
          <p:nvPr/>
        </p:nvSpPr>
        <p:spPr>
          <a:xfrm>
            <a:off x="1143000" y="1371600"/>
            <a:ext cx="2743200" cy="1015663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effectLst>
            <a:outerShdw blurRad="50800" dist="762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000" b="1" i="1" dirty="0">
                <a:solidFill>
                  <a:prstClr val="black"/>
                </a:solidFill>
                <a:latin typeface="Palatino Linotype" panose="02040502050505030304" pitchFamily="18" charset="0"/>
              </a:rPr>
              <a:t>3.14</a:t>
            </a:r>
            <a:r>
              <a:rPr lang="en-US" sz="2000" i="1" dirty="0">
                <a:solidFill>
                  <a:prstClr val="black"/>
                </a:solidFill>
                <a:latin typeface="Palatino Linotype" panose="02040502050505030304" pitchFamily="18" charset="0"/>
              </a:rPr>
              <a:t> …so that we would receive the promise of the Spirit through faith.</a:t>
            </a:r>
          </a:p>
        </p:txBody>
      </p:sp>
      <p:sp>
        <p:nvSpPr>
          <p:cNvPr id="3" name="Rectangle 2"/>
          <p:cNvSpPr/>
          <p:nvPr/>
        </p:nvSpPr>
        <p:spPr>
          <a:xfrm>
            <a:off x="2073441" y="2286000"/>
            <a:ext cx="2803359" cy="1015663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effectLst>
            <a:outerShdw blurRad="50800" dist="762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000" b="1" i="1" dirty="0">
                <a:solidFill>
                  <a:prstClr val="black"/>
                </a:solidFill>
                <a:latin typeface="Palatino Linotype" panose="02040502050505030304" pitchFamily="18" charset="0"/>
              </a:rPr>
              <a:t>3.16</a:t>
            </a:r>
            <a:r>
              <a:rPr lang="en-US" sz="2000" i="1" dirty="0">
                <a:solidFill>
                  <a:prstClr val="black"/>
                </a:solidFill>
                <a:latin typeface="Palatino Linotype" panose="02040502050505030304" pitchFamily="18" charset="0"/>
              </a:rPr>
              <a:t> Now the promises were spoken to Abraham and to his seed.</a:t>
            </a:r>
          </a:p>
        </p:txBody>
      </p:sp>
      <p:sp>
        <p:nvSpPr>
          <p:cNvPr id="10" name="Rectangle 9"/>
          <p:cNvSpPr/>
          <p:nvPr/>
        </p:nvSpPr>
        <p:spPr>
          <a:xfrm>
            <a:off x="3050528" y="3200400"/>
            <a:ext cx="3731272" cy="1323439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effectLst>
            <a:outerShdw blurRad="50800" dist="762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000" b="1" i="1" dirty="0">
                <a:solidFill>
                  <a:prstClr val="black"/>
                </a:solidFill>
                <a:latin typeface="Palatino Linotype" panose="02040502050505030304" pitchFamily="18" charset="0"/>
              </a:rPr>
              <a:t>3.18</a:t>
            </a:r>
            <a:r>
              <a:rPr lang="en-US" sz="2000" i="1" dirty="0">
                <a:solidFill>
                  <a:prstClr val="black"/>
                </a:solidFill>
                <a:latin typeface="Palatino Linotype" panose="02040502050505030304" pitchFamily="18" charset="0"/>
              </a:rPr>
              <a:t> For if the inheritance is based on law, it is no longer based on a promise; but God has granted it to Abraham by means of a promise.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000" y="4419600"/>
            <a:ext cx="2753868" cy="1015663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effectLst>
            <a:outerShdw blurRad="50800" dist="762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000" b="1" i="1" dirty="0">
                <a:solidFill>
                  <a:prstClr val="black"/>
                </a:solidFill>
                <a:latin typeface="Palatino Linotype" panose="02040502050505030304" pitchFamily="18" charset="0"/>
              </a:rPr>
              <a:t>3.26</a:t>
            </a:r>
            <a:r>
              <a:rPr lang="en-US" sz="2000" i="1" dirty="0">
                <a:solidFill>
                  <a:prstClr val="black"/>
                </a:solidFill>
                <a:latin typeface="Palatino Linotype" panose="02040502050505030304" pitchFamily="18" charset="0"/>
              </a:rPr>
              <a:t> For you are all sons of God through faith in Christ Jesus.</a:t>
            </a:r>
          </a:p>
        </p:txBody>
      </p:sp>
      <p:sp>
        <p:nvSpPr>
          <p:cNvPr id="5" name="Rectangle 4"/>
          <p:cNvSpPr/>
          <p:nvPr/>
        </p:nvSpPr>
        <p:spPr>
          <a:xfrm>
            <a:off x="5517971" y="5353753"/>
            <a:ext cx="3397429" cy="1351847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effectLst>
            <a:outerShdw blurRad="50800" dist="762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000" b="1" i="1" dirty="0">
                <a:solidFill>
                  <a:prstClr val="black"/>
                </a:solidFill>
                <a:latin typeface="Palatino Linotype" panose="02040502050505030304" pitchFamily="18" charset="0"/>
              </a:rPr>
              <a:t>3.29</a:t>
            </a:r>
            <a:r>
              <a:rPr lang="en-US" sz="2000" i="1" dirty="0">
                <a:solidFill>
                  <a:prstClr val="black"/>
                </a:solidFill>
                <a:latin typeface="Palatino Linotype" panose="02040502050505030304" pitchFamily="18" charset="0"/>
              </a:rPr>
              <a:t> And if you belong to Christ, then you are Abraham’s descendants [seed], heirs according to promise.</a:t>
            </a:r>
          </a:p>
        </p:txBody>
      </p:sp>
      <p:sp>
        <p:nvSpPr>
          <p:cNvPr id="9" name="Left Arrow 8"/>
          <p:cNvSpPr/>
          <p:nvPr/>
        </p:nvSpPr>
        <p:spPr>
          <a:xfrm rot="16200000">
            <a:off x="2275000" y="2804378"/>
            <a:ext cx="1611995" cy="2599039"/>
          </a:xfrm>
          <a:prstGeom prst="leftArrow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lIns="0" rIns="0" rtlCol="0" anchor="ctr"/>
          <a:lstStyle/>
          <a:p>
            <a:pPr algn="ctr"/>
            <a:r>
              <a:rPr lang="en-US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introduce the word “seed”?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073441" y="2286000"/>
            <a:ext cx="2803359" cy="1015663"/>
          </a:xfrm>
          <a:prstGeom prst="rect">
            <a:avLst/>
          </a:prstGeom>
          <a:noFill/>
          <a:ln w="4445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798162" y="4912922"/>
            <a:ext cx="554629" cy="391582"/>
          </a:xfrm>
          <a:prstGeom prst="rect">
            <a:avLst/>
          </a:prstGeom>
          <a:noFill/>
          <a:ln w="4445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052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 animBg="1"/>
      <p:bldP spid="7" grpId="0" build="p" animBg="1"/>
      <p:bldP spid="2" grpId="0" animBg="1"/>
      <p:bldP spid="8" grpId="0" animBg="1"/>
      <p:bldP spid="3" grpId="0" animBg="1"/>
      <p:bldP spid="10" grpId="0" animBg="1"/>
      <p:bldP spid="10" grpId="1" animBg="1"/>
      <p:bldP spid="6" grpId="0" animBg="1"/>
      <p:bldP spid="6" grpId="1" animBg="1"/>
      <p:bldP spid="5" grpId="0" animBg="1"/>
      <p:bldP spid="5" grpId="1" animBg="1"/>
      <p:bldP spid="9" grpId="0" animBg="1"/>
      <p:bldP spid="11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90373" y="665107"/>
            <a:ext cx="7397649" cy="461665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SEED</a:t>
            </a:r>
            <a:endParaRPr lang="en-US" sz="2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917429" y="1219199"/>
            <a:ext cx="7370594" cy="5410201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399" y="4306431"/>
            <a:ext cx="4572001" cy="2246769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prstClr val="white"/>
                </a:solidFill>
              </a:rPr>
              <a:t>You are sons by faith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prstClr val="white"/>
                </a:solidFill>
              </a:rPr>
              <a:t>Promise is by faith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prstClr val="white"/>
                </a:solidFill>
              </a:rPr>
              <a:t>Promises were to the seed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prstClr val="white"/>
                </a:solidFill>
              </a:rPr>
              <a:t>Inheritance not of law, but of promise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prstClr val="white"/>
                </a:solidFill>
              </a:rPr>
              <a:t>You are sons through faith in Christ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prstClr val="white"/>
                </a:solidFill>
              </a:rPr>
              <a:t>If Christ’s, then you are the seed, heirs by promise.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225068" y="1371600"/>
            <a:ext cx="6693865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b="1" u="sng" dirty="0">
                <a:solidFill>
                  <a:prstClr val="black"/>
                </a:solidFill>
              </a:rPr>
              <a:t>To say it’s all one</a:t>
            </a:r>
            <a:r>
              <a:rPr lang="en-US" sz="2400" b="1" dirty="0">
                <a:solidFill>
                  <a:prstClr val="black"/>
                </a:solidFill>
              </a:rPr>
              <a:t>!  </a:t>
            </a:r>
            <a:r>
              <a:rPr lang="en-US" sz="2400" b="1" i="1" dirty="0">
                <a:solidFill>
                  <a:prstClr val="black"/>
                </a:solidFill>
              </a:rPr>
              <a:t>(“not of many but of one”)</a:t>
            </a:r>
          </a:p>
          <a:p>
            <a:endParaRPr lang="en-US" sz="2400" dirty="0">
              <a:solidFill>
                <a:prstClr val="black"/>
              </a:solidFill>
            </a:endParaRPr>
          </a:p>
          <a:p>
            <a:r>
              <a:rPr lang="en-US" sz="2400" dirty="0">
                <a:solidFill>
                  <a:prstClr val="black"/>
                </a:solidFill>
              </a:rPr>
              <a:t>It’s all one seed―The seed is a single group </a:t>
            </a:r>
            <a:r>
              <a:rPr lang="en-US" sz="2400" i="1" dirty="0">
                <a:solidFill>
                  <a:prstClr val="black"/>
                </a:solidFill>
              </a:rPr>
              <a:t>of one class</a:t>
            </a:r>
            <a:r>
              <a:rPr lang="en-US" sz="2400" dirty="0">
                <a:solidFill>
                  <a:prstClr val="black"/>
                </a:solidFill>
              </a:rPr>
              <a:t>, composed of many. </a:t>
            </a:r>
          </a:p>
          <a:p>
            <a:endParaRPr lang="en-US" sz="2400" dirty="0">
              <a:solidFill>
                <a:prstClr val="black"/>
              </a:solidFill>
            </a:endParaRPr>
          </a:p>
          <a:p>
            <a:r>
              <a:rPr lang="en-US" sz="2400" dirty="0">
                <a:solidFill>
                  <a:prstClr val="black"/>
                </a:solidFill>
              </a:rPr>
              <a:t>Gal. 3:28―There is no Jewish seed distinct from a Gentile seed, etc.</a:t>
            </a:r>
          </a:p>
        </p:txBody>
      </p:sp>
      <p:sp>
        <p:nvSpPr>
          <p:cNvPr id="8" name="Rectangle 7"/>
          <p:cNvSpPr/>
          <p:nvPr/>
        </p:nvSpPr>
        <p:spPr>
          <a:xfrm>
            <a:off x="2073441" y="2286000"/>
            <a:ext cx="2803359" cy="1015663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effectLst>
            <a:outerShdw blurRad="50800" dist="762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000" b="1" i="1" dirty="0">
                <a:solidFill>
                  <a:prstClr val="black"/>
                </a:solidFill>
                <a:latin typeface="Palatino Linotype" panose="02040502050505030304" pitchFamily="18" charset="0"/>
              </a:rPr>
              <a:t>3.16</a:t>
            </a:r>
            <a:r>
              <a:rPr lang="en-US" sz="2000" i="1" dirty="0">
                <a:solidFill>
                  <a:prstClr val="black"/>
                </a:solidFill>
                <a:latin typeface="Palatino Linotype" panose="02040502050505030304" pitchFamily="18" charset="0"/>
              </a:rPr>
              <a:t> Now the promises were spoken to Abraham and to his seed.</a:t>
            </a:r>
          </a:p>
        </p:txBody>
      </p:sp>
      <p:sp>
        <p:nvSpPr>
          <p:cNvPr id="9" name="Left Arrow 8"/>
          <p:cNvSpPr/>
          <p:nvPr/>
        </p:nvSpPr>
        <p:spPr>
          <a:xfrm rot="16200000">
            <a:off x="2275000" y="2804378"/>
            <a:ext cx="1611995" cy="2599039"/>
          </a:xfrm>
          <a:prstGeom prst="leftArrow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lIns="0" rIns="0" rtlCol="0" anchor="ctr"/>
          <a:lstStyle/>
          <a:p>
            <a:pPr algn="ctr"/>
            <a:r>
              <a:rPr lang="en-US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introduce the word “seed”?</a:t>
            </a:r>
          </a:p>
        </p:txBody>
      </p:sp>
      <p:sp>
        <p:nvSpPr>
          <p:cNvPr id="10" name="Rectangle 9"/>
          <p:cNvSpPr/>
          <p:nvPr/>
        </p:nvSpPr>
        <p:spPr>
          <a:xfrm>
            <a:off x="2073441" y="2286000"/>
            <a:ext cx="2803359" cy="1015663"/>
          </a:xfrm>
          <a:prstGeom prst="rect">
            <a:avLst/>
          </a:prstGeom>
          <a:noFill/>
          <a:ln w="4445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798162" y="4912922"/>
            <a:ext cx="554629" cy="391582"/>
          </a:xfrm>
          <a:prstGeom prst="rect">
            <a:avLst/>
          </a:prstGeom>
          <a:noFill/>
          <a:ln w="4445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387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 animBg="1"/>
      <p:bldP spid="8" grpId="0" animBg="1"/>
      <p:bldP spid="9" grpId="0" animBg="1"/>
      <p:bldP spid="10" grpId="0" animBg="1"/>
      <p:bldP spid="1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782</Words>
  <Application>Microsoft Office PowerPoint</Application>
  <PresentationFormat>On-screen Show (4:3)</PresentationFormat>
  <Paragraphs>84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Palatino Linotype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Smelser</dc:creator>
  <cp:lastModifiedBy>Jeff Smelser</cp:lastModifiedBy>
  <cp:revision>8</cp:revision>
  <dcterms:created xsi:type="dcterms:W3CDTF">2019-02-17T19:55:30Z</dcterms:created>
  <dcterms:modified xsi:type="dcterms:W3CDTF">2019-02-17T22:03:33Z</dcterms:modified>
</cp:coreProperties>
</file>