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9" r:id="rId4"/>
    <p:sldId id="258" r:id="rId5"/>
    <p:sldId id="262" r:id="rId6"/>
    <p:sldId id="280" r:id="rId7"/>
    <p:sldId id="273" r:id="rId8"/>
    <p:sldId id="276" r:id="rId9"/>
    <p:sldId id="260" r:id="rId10"/>
    <p:sldId id="261" r:id="rId11"/>
    <p:sldId id="263" r:id="rId12"/>
    <p:sldId id="264" r:id="rId13"/>
    <p:sldId id="265" r:id="rId14"/>
    <p:sldId id="267" r:id="rId15"/>
    <p:sldId id="268" r:id="rId16"/>
    <p:sldId id="269" r:id="rId17"/>
    <p:sldId id="279" r:id="rId18"/>
    <p:sldId id="270" r:id="rId19"/>
    <p:sldId id="271" r:id="rId20"/>
    <p:sldId id="272" r:id="rId21"/>
    <p:sldId id="274" r:id="rId22"/>
    <p:sldId id="275" r:id="rId23"/>
    <p:sldId id="278" r:id="rId24"/>
    <p:sldId id="26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588" y="-5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B278DB-A8E6-43EE-A71B-F87704694FD5}" type="datetimeFigureOut">
              <a:rPr lang="en-US" smtClean="0"/>
              <a:t>2/17/2019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C12943-F2D3-44F5-8465-0F21DBC251DC}" type="slidenum">
              <a:rPr lang="en-US" smtClean="0"/>
              <a:t>‹#›</a:t>
            </a:fld>
            <a:endParaRPr lang="en-US"/>
          </a:p>
        </p:txBody>
      </p:sp>
    </p:spTree>
    <p:extLst>
      <p:ext uri="{BB962C8B-B14F-4D97-AF65-F5344CB8AC3E}">
        <p14:creationId xmlns:p14="http://schemas.microsoft.com/office/powerpoint/2010/main" val="3326437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actually, land and nation also (</a:t>
            </a:r>
            <a:r>
              <a:rPr lang="en-US" dirty="0" err="1"/>
              <a:t>zech</a:t>
            </a:r>
            <a:r>
              <a:rPr lang="en-US" dirty="0"/>
              <a:t> 13, Ps 37:11,29, Mt. 5/ Gal. 6:15)</a:t>
            </a:r>
          </a:p>
          <a:p>
            <a:endParaRPr lang="en-US" dirty="0"/>
          </a:p>
        </p:txBody>
      </p:sp>
      <p:sp>
        <p:nvSpPr>
          <p:cNvPr id="4" name="Slide Number Placeholder 3"/>
          <p:cNvSpPr>
            <a:spLocks noGrp="1"/>
          </p:cNvSpPr>
          <p:nvPr>
            <p:ph type="sldNum" sz="quarter" idx="10"/>
          </p:nvPr>
        </p:nvSpPr>
        <p:spPr/>
        <p:txBody>
          <a:bodyPr/>
          <a:lstStyle/>
          <a:p>
            <a:fld id="{7CC12943-F2D3-44F5-8465-0F21DBC251DC}" type="slidenum">
              <a:rPr lang="en-US" smtClean="0"/>
              <a:t>4</a:t>
            </a:fld>
            <a:endParaRPr lang="en-US"/>
          </a:p>
        </p:txBody>
      </p:sp>
    </p:spTree>
    <p:extLst>
      <p:ext uri="{BB962C8B-B14F-4D97-AF65-F5344CB8AC3E}">
        <p14:creationId xmlns:p14="http://schemas.microsoft.com/office/powerpoint/2010/main" val="339945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11F3DE-3B6E-4242-8B09-F18642B63046}"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B212B-B4E9-4B81-8591-C50E55E23912}" type="slidenum">
              <a:rPr lang="en-US" smtClean="0"/>
              <a:t>‹#›</a:t>
            </a:fld>
            <a:endParaRPr lang="en-US"/>
          </a:p>
        </p:txBody>
      </p:sp>
    </p:spTree>
    <p:extLst>
      <p:ext uri="{BB962C8B-B14F-4D97-AF65-F5344CB8AC3E}">
        <p14:creationId xmlns:p14="http://schemas.microsoft.com/office/powerpoint/2010/main" val="3227022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F3DE-3B6E-4242-8B09-F18642B63046}"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B212B-B4E9-4B81-8591-C50E55E23912}" type="slidenum">
              <a:rPr lang="en-US" smtClean="0"/>
              <a:t>‹#›</a:t>
            </a:fld>
            <a:endParaRPr lang="en-US"/>
          </a:p>
        </p:txBody>
      </p:sp>
    </p:spTree>
    <p:extLst>
      <p:ext uri="{BB962C8B-B14F-4D97-AF65-F5344CB8AC3E}">
        <p14:creationId xmlns:p14="http://schemas.microsoft.com/office/powerpoint/2010/main" val="488873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F3DE-3B6E-4242-8B09-F18642B63046}"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B212B-B4E9-4B81-8591-C50E55E23912}" type="slidenum">
              <a:rPr lang="en-US" smtClean="0"/>
              <a:t>‹#›</a:t>
            </a:fld>
            <a:endParaRPr lang="en-US"/>
          </a:p>
        </p:txBody>
      </p:sp>
    </p:spTree>
    <p:extLst>
      <p:ext uri="{BB962C8B-B14F-4D97-AF65-F5344CB8AC3E}">
        <p14:creationId xmlns:p14="http://schemas.microsoft.com/office/powerpoint/2010/main" val="2677116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F3DE-3B6E-4242-8B09-F18642B63046}"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B212B-B4E9-4B81-8591-C50E55E23912}" type="slidenum">
              <a:rPr lang="en-US" smtClean="0"/>
              <a:t>‹#›</a:t>
            </a:fld>
            <a:endParaRPr lang="en-US"/>
          </a:p>
        </p:txBody>
      </p:sp>
    </p:spTree>
    <p:extLst>
      <p:ext uri="{BB962C8B-B14F-4D97-AF65-F5344CB8AC3E}">
        <p14:creationId xmlns:p14="http://schemas.microsoft.com/office/powerpoint/2010/main" val="2347120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11F3DE-3B6E-4242-8B09-F18642B63046}"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B212B-B4E9-4B81-8591-C50E55E23912}" type="slidenum">
              <a:rPr lang="en-US" smtClean="0"/>
              <a:t>‹#›</a:t>
            </a:fld>
            <a:endParaRPr lang="en-US"/>
          </a:p>
        </p:txBody>
      </p:sp>
    </p:spTree>
    <p:extLst>
      <p:ext uri="{BB962C8B-B14F-4D97-AF65-F5344CB8AC3E}">
        <p14:creationId xmlns:p14="http://schemas.microsoft.com/office/powerpoint/2010/main" val="3033133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11F3DE-3B6E-4242-8B09-F18642B63046}" type="datetimeFigureOut">
              <a:rPr lang="en-US" smtClean="0"/>
              <a:t>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AB212B-B4E9-4B81-8591-C50E55E23912}" type="slidenum">
              <a:rPr lang="en-US" smtClean="0"/>
              <a:t>‹#›</a:t>
            </a:fld>
            <a:endParaRPr lang="en-US"/>
          </a:p>
        </p:txBody>
      </p:sp>
    </p:spTree>
    <p:extLst>
      <p:ext uri="{BB962C8B-B14F-4D97-AF65-F5344CB8AC3E}">
        <p14:creationId xmlns:p14="http://schemas.microsoft.com/office/powerpoint/2010/main" val="2523378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11F3DE-3B6E-4242-8B09-F18642B63046}" type="datetimeFigureOut">
              <a:rPr lang="en-US" smtClean="0"/>
              <a:t>2/17/2019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AB212B-B4E9-4B81-8591-C50E55E23912}" type="slidenum">
              <a:rPr lang="en-US" smtClean="0"/>
              <a:t>‹#›</a:t>
            </a:fld>
            <a:endParaRPr lang="en-US"/>
          </a:p>
        </p:txBody>
      </p:sp>
    </p:spTree>
    <p:extLst>
      <p:ext uri="{BB962C8B-B14F-4D97-AF65-F5344CB8AC3E}">
        <p14:creationId xmlns:p14="http://schemas.microsoft.com/office/powerpoint/2010/main" val="121821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11F3DE-3B6E-4242-8B09-F18642B63046}" type="datetimeFigureOut">
              <a:rPr lang="en-US" smtClean="0"/>
              <a:t>2/17/2019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AB212B-B4E9-4B81-8591-C50E55E23912}" type="slidenum">
              <a:rPr lang="en-US" smtClean="0"/>
              <a:t>‹#›</a:t>
            </a:fld>
            <a:endParaRPr lang="en-US"/>
          </a:p>
        </p:txBody>
      </p:sp>
    </p:spTree>
    <p:extLst>
      <p:ext uri="{BB962C8B-B14F-4D97-AF65-F5344CB8AC3E}">
        <p14:creationId xmlns:p14="http://schemas.microsoft.com/office/powerpoint/2010/main" val="3830263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1F3DE-3B6E-4242-8B09-F18642B63046}" type="datetimeFigureOut">
              <a:rPr lang="en-US" smtClean="0"/>
              <a:t>2/17/2019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AB212B-B4E9-4B81-8591-C50E55E23912}" type="slidenum">
              <a:rPr lang="en-US" smtClean="0"/>
              <a:t>‹#›</a:t>
            </a:fld>
            <a:endParaRPr lang="en-US"/>
          </a:p>
        </p:txBody>
      </p:sp>
    </p:spTree>
    <p:extLst>
      <p:ext uri="{BB962C8B-B14F-4D97-AF65-F5344CB8AC3E}">
        <p14:creationId xmlns:p14="http://schemas.microsoft.com/office/powerpoint/2010/main" val="238921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F3DE-3B6E-4242-8B09-F18642B63046}" type="datetimeFigureOut">
              <a:rPr lang="en-US" smtClean="0"/>
              <a:t>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AB212B-B4E9-4B81-8591-C50E55E23912}" type="slidenum">
              <a:rPr lang="en-US" smtClean="0"/>
              <a:t>‹#›</a:t>
            </a:fld>
            <a:endParaRPr lang="en-US"/>
          </a:p>
        </p:txBody>
      </p:sp>
    </p:spTree>
    <p:extLst>
      <p:ext uri="{BB962C8B-B14F-4D97-AF65-F5344CB8AC3E}">
        <p14:creationId xmlns:p14="http://schemas.microsoft.com/office/powerpoint/2010/main" val="78275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F3DE-3B6E-4242-8B09-F18642B63046}" type="datetimeFigureOut">
              <a:rPr lang="en-US" smtClean="0"/>
              <a:t>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AB212B-B4E9-4B81-8591-C50E55E23912}" type="slidenum">
              <a:rPr lang="en-US" smtClean="0"/>
              <a:t>‹#›</a:t>
            </a:fld>
            <a:endParaRPr lang="en-US"/>
          </a:p>
        </p:txBody>
      </p:sp>
    </p:spTree>
    <p:extLst>
      <p:ext uri="{BB962C8B-B14F-4D97-AF65-F5344CB8AC3E}">
        <p14:creationId xmlns:p14="http://schemas.microsoft.com/office/powerpoint/2010/main" val="1946001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11F3DE-3B6E-4242-8B09-F18642B63046}" type="datetimeFigureOut">
              <a:rPr lang="en-US" smtClean="0"/>
              <a:t>2/17/2019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AB212B-B4E9-4B81-8591-C50E55E23912}" type="slidenum">
              <a:rPr lang="en-US" smtClean="0"/>
              <a:t>‹#›</a:t>
            </a:fld>
            <a:endParaRPr lang="en-US"/>
          </a:p>
        </p:txBody>
      </p:sp>
    </p:spTree>
    <p:extLst>
      <p:ext uri="{BB962C8B-B14F-4D97-AF65-F5344CB8AC3E}">
        <p14:creationId xmlns:p14="http://schemas.microsoft.com/office/powerpoint/2010/main" val="3767008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wmf"/><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762000"/>
            <a:ext cx="8686800" cy="2154436"/>
          </a:xfrm>
          <a:prstGeom prst="rect">
            <a:avLst/>
          </a:prstGeom>
          <a:noFill/>
        </p:spPr>
        <p:txBody>
          <a:bodyPr wrap="square" rtlCol="0">
            <a:spAutoFit/>
          </a:bodyPr>
          <a:lstStyle/>
          <a:p>
            <a:pPr algn="ctr"/>
            <a:r>
              <a:rPr lang="en-US" sz="3200" b="1" dirty="0"/>
              <a:t>Children of Abraham</a:t>
            </a:r>
          </a:p>
          <a:p>
            <a:pPr algn="ctr"/>
            <a:endParaRPr lang="en-US" dirty="0"/>
          </a:p>
          <a:p>
            <a:pPr algn="ctr"/>
            <a:r>
              <a:rPr lang="en-US" sz="2800" dirty="0"/>
              <a:t>Exton</a:t>
            </a:r>
          </a:p>
          <a:p>
            <a:pPr algn="ctr"/>
            <a:r>
              <a:rPr lang="en-US" sz="2800" dirty="0"/>
              <a:t>February 17, 2019</a:t>
            </a:r>
          </a:p>
          <a:p>
            <a:pPr algn="ctr"/>
            <a:r>
              <a:rPr lang="en-US" sz="2800" dirty="0"/>
              <a:t>Sunday, 11 a.m.</a:t>
            </a:r>
          </a:p>
        </p:txBody>
      </p:sp>
    </p:spTree>
    <p:extLst>
      <p:ext uri="{BB962C8B-B14F-4D97-AF65-F5344CB8AC3E}">
        <p14:creationId xmlns:p14="http://schemas.microsoft.com/office/powerpoint/2010/main" val="2923182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Workdirs\wp\Class\timelin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6834"/>
            <a:ext cx="9144000" cy="10757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0" y="143470"/>
            <a:ext cx="23622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Great Nation</a:t>
            </a:r>
          </a:p>
          <a:p>
            <a:pPr marL="285750" indent="-285750">
              <a:buFont typeface="Arial" panose="020B0604020202020204" pitchFamily="34" charset="0"/>
              <a:buChar char="•"/>
            </a:pPr>
            <a:r>
              <a:rPr lang="en-US" dirty="0"/>
              <a:t>Land</a:t>
            </a:r>
          </a:p>
          <a:p>
            <a:pPr marL="285750" indent="-285750">
              <a:buFont typeface="Arial" panose="020B0604020202020204" pitchFamily="34" charset="0"/>
              <a:buChar char="•"/>
            </a:pPr>
            <a:r>
              <a:rPr lang="en-US" dirty="0"/>
              <a:t>All Families Blessed</a:t>
            </a:r>
          </a:p>
        </p:txBody>
      </p:sp>
      <p:sp>
        <p:nvSpPr>
          <p:cNvPr id="6" name="Left-Right-Up Arrow 5"/>
          <p:cNvSpPr/>
          <p:nvPr/>
        </p:nvSpPr>
        <p:spPr>
          <a:xfrm rot="10800000">
            <a:off x="0" y="1905000"/>
            <a:ext cx="9144000" cy="4952998"/>
          </a:xfrm>
          <a:prstGeom prst="leftRightUpArrow">
            <a:avLst>
              <a:gd name="adj1" fmla="val 10697"/>
              <a:gd name="adj2" fmla="val 1698"/>
              <a:gd name="adj3"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87036" y="2074608"/>
            <a:ext cx="4156364" cy="1015663"/>
          </a:xfrm>
          <a:prstGeom prst="rect">
            <a:avLst/>
          </a:prstGeom>
          <a:solidFill>
            <a:schemeClr val="bg1"/>
          </a:solidFill>
          <a:ln>
            <a:solidFill>
              <a:schemeClr val="tx1"/>
            </a:solidFill>
          </a:ln>
        </p:spPr>
        <p:txBody>
          <a:bodyPr wrap="square" tIns="182880" bIns="91440" rtlCol="0" anchor="b" anchorCtr="0">
            <a:spAutoFit/>
          </a:bodyPr>
          <a:lstStyle/>
          <a:p>
            <a:pPr algn="ctr"/>
            <a:r>
              <a:rPr lang="en-US" sz="2400" b="1" dirty="0"/>
              <a:t>But they didn’t understand the meaning</a:t>
            </a:r>
          </a:p>
        </p:txBody>
      </p:sp>
      <p:sp>
        <p:nvSpPr>
          <p:cNvPr id="22" name="Rectangle 21"/>
          <p:cNvSpPr/>
          <p:nvPr/>
        </p:nvSpPr>
        <p:spPr>
          <a:xfrm>
            <a:off x="137652" y="3048000"/>
            <a:ext cx="4308764" cy="2800767"/>
          </a:xfrm>
          <a:prstGeom prst="rect">
            <a:avLst/>
          </a:prstGeom>
        </p:spPr>
        <p:txBody>
          <a:bodyPr wrap="square">
            <a:spAutoFit/>
          </a:bodyPr>
          <a:lstStyle/>
          <a:p>
            <a:r>
              <a:rPr lang="en-US" sz="2200" b="1" dirty="0">
                <a:latin typeface="Palatino Linotype" panose="02040502050505030304" pitchFamily="18" charset="0"/>
              </a:rPr>
              <a:t>Luke 3</a:t>
            </a:r>
          </a:p>
          <a:p>
            <a:r>
              <a:rPr lang="en-US" sz="2200" b="1" baseline="30000" dirty="0">
                <a:latin typeface="Palatino Linotype" panose="02040502050505030304" pitchFamily="18" charset="0"/>
              </a:rPr>
              <a:t>8 </a:t>
            </a:r>
            <a:r>
              <a:rPr lang="en-US" sz="2200" dirty="0">
                <a:latin typeface="Palatino Linotype" panose="02040502050505030304" pitchFamily="18" charset="0"/>
              </a:rPr>
              <a:t>Therefore bear fruits in keeping with repentance, and do not begin to say to yourselves, ‘We have Abraham for our father,’ for I say to you that from these stones God is able to raise up children to Abraham.</a:t>
            </a:r>
            <a:endParaRPr lang="es-ES" sz="2200" dirty="0">
              <a:latin typeface="Palatino Linotype" panose="02040502050505030304" pitchFamily="18" charset="0"/>
            </a:endParaRPr>
          </a:p>
        </p:txBody>
      </p:sp>
      <p:sp>
        <p:nvSpPr>
          <p:cNvPr id="28" name="TextBox 27"/>
          <p:cNvSpPr txBox="1"/>
          <p:nvPr/>
        </p:nvSpPr>
        <p:spPr>
          <a:xfrm>
            <a:off x="4835236" y="2074608"/>
            <a:ext cx="4156364" cy="1015663"/>
          </a:xfrm>
          <a:prstGeom prst="rect">
            <a:avLst/>
          </a:prstGeom>
          <a:solidFill>
            <a:schemeClr val="bg1"/>
          </a:solidFill>
          <a:ln>
            <a:solidFill>
              <a:schemeClr val="tx1"/>
            </a:solidFill>
          </a:ln>
        </p:spPr>
        <p:txBody>
          <a:bodyPr wrap="square" tIns="182880" bIns="91440" rtlCol="0" anchor="b" anchorCtr="0">
            <a:spAutoFit/>
          </a:bodyPr>
          <a:lstStyle/>
          <a:p>
            <a:pPr algn="ctr"/>
            <a:r>
              <a:rPr lang="es-ES" sz="2400" b="1" dirty="0"/>
              <a:t>Pero no entendieron el significado</a:t>
            </a:r>
            <a:endParaRPr lang="en-US" sz="24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1748" y="142875"/>
            <a:ext cx="2647950" cy="1914525"/>
          </a:xfrm>
          <a:prstGeom prst="rect">
            <a:avLst/>
          </a:prstGeom>
          <a:noFill/>
          <a:ln>
            <a:noFill/>
          </a:ln>
          <a:effectLst>
            <a:outerShdw blurRad="50800" dist="1270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descr="C:\Users\Jeff Smelser\AppData\Local\Microsoft\Windows\Temporary Internet Files\Content.IE5\216Z639V\MCj01939720000[1].wmf"/>
          <p:cNvPicPr>
            <a:picLocks noChangeAspect="1" noChangeArrowheads="1"/>
          </p:cNvPicPr>
          <p:nvPr/>
        </p:nvPicPr>
        <p:blipFill>
          <a:blip r:embed="rId4"/>
          <a:srcRect/>
          <a:stretch>
            <a:fillRect/>
          </a:stretch>
        </p:blipFill>
        <p:spPr bwMode="auto">
          <a:xfrm>
            <a:off x="6564150" y="1033178"/>
            <a:ext cx="370050" cy="719422"/>
          </a:xfrm>
          <a:prstGeom prst="rect">
            <a:avLst/>
          </a:prstGeom>
          <a:noFill/>
        </p:spPr>
      </p:pic>
      <p:sp>
        <p:nvSpPr>
          <p:cNvPr id="23" name="Oval Callout 22"/>
          <p:cNvSpPr/>
          <p:nvPr/>
        </p:nvSpPr>
        <p:spPr>
          <a:xfrm>
            <a:off x="4114800" y="76200"/>
            <a:ext cx="2677546" cy="990600"/>
          </a:xfrm>
          <a:prstGeom prst="wedgeEllipseCallout">
            <a:avLst>
              <a:gd name="adj1" fmla="val 44416"/>
              <a:gd name="adj2" fmla="val 49101"/>
            </a:avLst>
          </a:prstGeom>
          <a:solidFill>
            <a:schemeClr val="bg2"/>
          </a:solidFill>
          <a:ln>
            <a:solidFill>
              <a:schemeClr val="tx1"/>
            </a:solidFill>
          </a:ln>
          <a:effectLst>
            <a:outerShdw blurRad="508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r>
              <a:rPr lang="en-US" sz="1700" dirty="0">
                <a:solidFill>
                  <a:schemeClr val="tx1"/>
                </a:solidFill>
              </a:rPr>
              <a:t>from…stones</a:t>
            </a:r>
          </a:p>
          <a:p>
            <a:pPr algn="ctr"/>
            <a:r>
              <a:rPr lang="en-US" sz="1700" dirty="0">
                <a:solidFill>
                  <a:schemeClr val="tx1"/>
                </a:solidFill>
              </a:rPr>
              <a:t>God is able to raise…</a:t>
            </a:r>
          </a:p>
          <a:p>
            <a:pPr algn="ctr"/>
            <a:r>
              <a:rPr lang="en-US" sz="1700" dirty="0">
                <a:solidFill>
                  <a:schemeClr val="tx1"/>
                </a:solidFill>
              </a:rPr>
              <a:t>children to Abraham</a:t>
            </a:r>
          </a:p>
        </p:txBody>
      </p:sp>
      <p:sp>
        <p:nvSpPr>
          <p:cNvPr id="29" name="TextBox 28"/>
          <p:cNvSpPr txBox="1"/>
          <p:nvPr/>
        </p:nvSpPr>
        <p:spPr>
          <a:xfrm>
            <a:off x="196644" y="5791200"/>
            <a:ext cx="4156364" cy="1015663"/>
          </a:xfrm>
          <a:prstGeom prst="rect">
            <a:avLst/>
          </a:prstGeom>
          <a:solidFill>
            <a:schemeClr val="bg1"/>
          </a:solidFill>
          <a:ln>
            <a:solidFill>
              <a:schemeClr val="tx1"/>
            </a:solidFill>
          </a:ln>
        </p:spPr>
        <p:txBody>
          <a:bodyPr wrap="square" tIns="182880" bIns="91440" rtlCol="0" anchor="b" anchorCtr="0">
            <a:spAutoFit/>
          </a:bodyPr>
          <a:lstStyle/>
          <a:p>
            <a:pPr algn="ctr"/>
            <a:r>
              <a:rPr lang="en-US" sz="2400" b="1" dirty="0"/>
              <a:t>John wasn’t belittling “children of Abraham”</a:t>
            </a:r>
          </a:p>
        </p:txBody>
      </p:sp>
      <p:sp>
        <p:nvSpPr>
          <p:cNvPr id="14" name="Rectangle 13"/>
          <p:cNvSpPr/>
          <p:nvPr/>
        </p:nvSpPr>
        <p:spPr>
          <a:xfrm>
            <a:off x="4724400" y="3048000"/>
            <a:ext cx="4308764" cy="2800767"/>
          </a:xfrm>
          <a:prstGeom prst="rect">
            <a:avLst/>
          </a:prstGeom>
        </p:spPr>
        <p:txBody>
          <a:bodyPr wrap="square">
            <a:spAutoFit/>
          </a:bodyPr>
          <a:lstStyle/>
          <a:p>
            <a:r>
              <a:rPr lang="en-US" sz="2200" b="1" dirty="0">
                <a:latin typeface="Palatino Linotype" panose="02040502050505030304" pitchFamily="18" charset="0"/>
              </a:rPr>
              <a:t>Lucas 3</a:t>
            </a:r>
          </a:p>
          <a:p>
            <a:r>
              <a:rPr lang="es-ES" sz="2200" b="1" baseline="30000" dirty="0">
                <a:latin typeface="Palatino Linotype" panose="02040502050505030304" pitchFamily="18" charset="0"/>
              </a:rPr>
              <a:t>8 </a:t>
            </a:r>
            <a:r>
              <a:rPr lang="es-ES" sz="2200" dirty="0">
                <a:latin typeface="Palatino Linotype" panose="02040502050505030304" pitchFamily="18" charset="0"/>
              </a:rPr>
              <a:t>Haced, pues, frutos dignos de arrepentimiento y no comencéis a decir dentro de vosotros mismos: “Tenemos a Abraham por padre”, porque os digo que Dios puede levantar hijos a Abraham aun de estas piedras.</a:t>
            </a:r>
          </a:p>
        </p:txBody>
      </p:sp>
      <p:sp>
        <p:nvSpPr>
          <p:cNvPr id="15" name="TextBox 14"/>
          <p:cNvSpPr txBox="1"/>
          <p:nvPr/>
        </p:nvSpPr>
        <p:spPr>
          <a:xfrm>
            <a:off x="4800600" y="5821978"/>
            <a:ext cx="4156364" cy="984885"/>
          </a:xfrm>
          <a:prstGeom prst="rect">
            <a:avLst/>
          </a:prstGeom>
          <a:solidFill>
            <a:schemeClr val="bg1"/>
          </a:solidFill>
          <a:ln>
            <a:solidFill>
              <a:schemeClr val="tx1"/>
            </a:solidFill>
          </a:ln>
        </p:spPr>
        <p:txBody>
          <a:bodyPr wrap="square" tIns="182880" bIns="91440" rtlCol="0" anchor="b" anchorCtr="0">
            <a:spAutoFit/>
          </a:bodyPr>
          <a:lstStyle/>
          <a:p>
            <a:pPr algn="ctr"/>
            <a:r>
              <a:rPr lang="es-ES" sz="2300" b="1" dirty="0"/>
              <a:t>Juan no estaba menospreciando a los "hijos de Abraham"</a:t>
            </a:r>
            <a:endParaRPr lang="en-US" sz="2300" b="1" dirty="0"/>
          </a:p>
        </p:txBody>
      </p:sp>
    </p:spTree>
    <p:extLst>
      <p:ext uri="{BB962C8B-B14F-4D97-AF65-F5344CB8AC3E}">
        <p14:creationId xmlns:p14="http://schemas.microsoft.com/office/powerpoint/2010/main" val="183882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9" grpId="0" animBg="1"/>
      <p:bldP spid="14"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Workdirs\wp\Class\timelin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6834"/>
            <a:ext cx="9144000" cy="10757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0" y="143470"/>
            <a:ext cx="23622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Great Nation</a:t>
            </a:r>
          </a:p>
          <a:p>
            <a:pPr marL="285750" indent="-285750">
              <a:buFont typeface="Arial" panose="020B0604020202020204" pitchFamily="34" charset="0"/>
              <a:buChar char="•"/>
            </a:pPr>
            <a:r>
              <a:rPr lang="en-US" dirty="0"/>
              <a:t>Land</a:t>
            </a:r>
          </a:p>
          <a:p>
            <a:pPr marL="285750" indent="-285750">
              <a:buFont typeface="Arial" panose="020B0604020202020204" pitchFamily="34" charset="0"/>
              <a:buChar char="•"/>
            </a:pPr>
            <a:r>
              <a:rPr lang="en-US" dirty="0"/>
              <a:t>All Families Blessed</a:t>
            </a:r>
          </a:p>
        </p:txBody>
      </p:sp>
      <p:sp>
        <p:nvSpPr>
          <p:cNvPr id="6" name="Left-Right-Up Arrow 5"/>
          <p:cNvSpPr/>
          <p:nvPr/>
        </p:nvSpPr>
        <p:spPr>
          <a:xfrm rot="10800000">
            <a:off x="0" y="1905000"/>
            <a:ext cx="9144000" cy="4952998"/>
          </a:xfrm>
          <a:prstGeom prst="leftRightUpArrow">
            <a:avLst>
              <a:gd name="adj1" fmla="val 10697"/>
              <a:gd name="adj2" fmla="val 1698"/>
              <a:gd name="adj3"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87036" y="2074608"/>
            <a:ext cx="4156364" cy="1015663"/>
          </a:xfrm>
          <a:prstGeom prst="rect">
            <a:avLst/>
          </a:prstGeom>
          <a:solidFill>
            <a:schemeClr val="bg1"/>
          </a:solidFill>
          <a:ln>
            <a:solidFill>
              <a:schemeClr val="tx1"/>
            </a:solidFill>
          </a:ln>
        </p:spPr>
        <p:txBody>
          <a:bodyPr wrap="square" tIns="182880" bIns="91440" rtlCol="0" anchor="b" anchorCtr="0">
            <a:spAutoFit/>
          </a:bodyPr>
          <a:lstStyle/>
          <a:p>
            <a:pPr algn="ctr"/>
            <a:r>
              <a:rPr lang="en-US" sz="2400" b="1" dirty="0"/>
              <a:t>But they didn’t understand the meaning</a:t>
            </a:r>
          </a:p>
        </p:txBody>
      </p:sp>
      <p:sp>
        <p:nvSpPr>
          <p:cNvPr id="28" name="TextBox 27"/>
          <p:cNvSpPr txBox="1"/>
          <p:nvPr/>
        </p:nvSpPr>
        <p:spPr>
          <a:xfrm>
            <a:off x="4835236" y="2074608"/>
            <a:ext cx="4156364" cy="1015663"/>
          </a:xfrm>
          <a:prstGeom prst="rect">
            <a:avLst/>
          </a:prstGeom>
          <a:solidFill>
            <a:schemeClr val="bg1"/>
          </a:solidFill>
          <a:ln>
            <a:solidFill>
              <a:schemeClr val="tx1"/>
            </a:solidFill>
          </a:ln>
        </p:spPr>
        <p:txBody>
          <a:bodyPr wrap="square" tIns="182880" bIns="91440" rtlCol="0" anchor="b" anchorCtr="0">
            <a:spAutoFit/>
          </a:bodyPr>
          <a:lstStyle/>
          <a:p>
            <a:pPr algn="ctr"/>
            <a:r>
              <a:rPr lang="es-ES" sz="2400" b="1" dirty="0"/>
              <a:t>Pero no entendieron el significado</a:t>
            </a:r>
            <a:endParaRPr lang="en-US" sz="2400" b="1" dirty="0"/>
          </a:p>
        </p:txBody>
      </p:sp>
      <p:sp>
        <p:nvSpPr>
          <p:cNvPr id="22" name="Rectangle 21"/>
          <p:cNvSpPr/>
          <p:nvPr/>
        </p:nvSpPr>
        <p:spPr>
          <a:xfrm>
            <a:off x="137652" y="3048000"/>
            <a:ext cx="4308764" cy="2800767"/>
          </a:xfrm>
          <a:prstGeom prst="rect">
            <a:avLst/>
          </a:prstGeom>
        </p:spPr>
        <p:txBody>
          <a:bodyPr wrap="square">
            <a:spAutoFit/>
          </a:bodyPr>
          <a:lstStyle/>
          <a:p>
            <a:r>
              <a:rPr lang="en-US" sz="2200" b="1" dirty="0">
                <a:latin typeface="Palatino Linotype" panose="02040502050505030304" pitchFamily="18" charset="0"/>
              </a:rPr>
              <a:t>Luke 3</a:t>
            </a:r>
          </a:p>
          <a:p>
            <a:r>
              <a:rPr lang="en-US" sz="2200" b="1" baseline="30000" dirty="0">
                <a:latin typeface="Palatino Linotype" panose="02040502050505030304" pitchFamily="18" charset="0"/>
              </a:rPr>
              <a:t>8 </a:t>
            </a:r>
            <a:r>
              <a:rPr lang="en-US" sz="2200" dirty="0">
                <a:latin typeface="Palatino Linotype" panose="02040502050505030304" pitchFamily="18" charset="0"/>
              </a:rPr>
              <a:t>Therefore bear fruits in keeping with repentance, and do not begin to say to yourselves, ‘We have Abraham for our father,’ for I say to you that from these stones God is able to raise up children to Abraham.</a:t>
            </a:r>
            <a:endParaRPr lang="es-ES" sz="2200" dirty="0">
              <a:latin typeface="Palatino Linotype" panose="02040502050505030304"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1748" y="142875"/>
            <a:ext cx="2647950" cy="1914525"/>
          </a:xfrm>
          <a:prstGeom prst="rect">
            <a:avLst/>
          </a:prstGeom>
          <a:noFill/>
          <a:ln>
            <a:noFill/>
          </a:ln>
          <a:effectLst>
            <a:outerShdw blurRad="50800" dist="1270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descr="C:\Users\Jeff Smelser\AppData\Local\Microsoft\Windows\Temporary Internet Files\Content.IE5\216Z639V\MCj01939720000[1].wmf"/>
          <p:cNvPicPr>
            <a:picLocks noChangeAspect="1" noChangeArrowheads="1"/>
          </p:cNvPicPr>
          <p:nvPr/>
        </p:nvPicPr>
        <p:blipFill>
          <a:blip r:embed="rId4"/>
          <a:srcRect/>
          <a:stretch>
            <a:fillRect/>
          </a:stretch>
        </p:blipFill>
        <p:spPr bwMode="auto">
          <a:xfrm>
            <a:off x="6564150" y="1033178"/>
            <a:ext cx="370050" cy="719422"/>
          </a:xfrm>
          <a:prstGeom prst="rect">
            <a:avLst/>
          </a:prstGeom>
          <a:noFill/>
        </p:spPr>
      </p:pic>
      <p:sp>
        <p:nvSpPr>
          <p:cNvPr id="23" name="Oval Callout 22"/>
          <p:cNvSpPr/>
          <p:nvPr/>
        </p:nvSpPr>
        <p:spPr>
          <a:xfrm>
            <a:off x="4114800" y="76200"/>
            <a:ext cx="2677546" cy="990600"/>
          </a:xfrm>
          <a:prstGeom prst="wedgeEllipseCallout">
            <a:avLst>
              <a:gd name="adj1" fmla="val 44416"/>
              <a:gd name="adj2" fmla="val 49101"/>
            </a:avLst>
          </a:prstGeom>
          <a:solidFill>
            <a:schemeClr val="bg2"/>
          </a:solidFill>
          <a:ln>
            <a:solidFill>
              <a:schemeClr val="tx1"/>
            </a:solidFill>
          </a:ln>
          <a:effectLst>
            <a:outerShdw blurRad="508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r>
              <a:rPr lang="en-US" sz="1700" dirty="0">
                <a:solidFill>
                  <a:schemeClr val="tx1"/>
                </a:solidFill>
              </a:rPr>
              <a:t>from…stones</a:t>
            </a:r>
          </a:p>
          <a:p>
            <a:pPr algn="ctr"/>
            <a:r>
              <a:rPr lang="en-US" sz="1700" dirty="0">
                <a:solidFill>
                  <a:schemeClr val="tx1"/>
                </a:solidFill>
              </a:rPr>
              <a:t>God is able to raise…</a:t>
            </a:r>
          </a:p>
          <a:p>
            <a:pPr algn="ctr"/>
            <a:r>
              <a:rPr lang="en-US" sz="1700" dirty="0">
                <a:solidFill>
                  <a:schemeClr val="tx1"/>
                </a:solidFill>
              </a:rPr>
              <a:t>children to Abraham</a:t>
            </a:r>
          </a:p>
        </p:txBody>
      </p:sp>
      <p:sp>
        <p:nvSpPr>
          <p:cNvPr id="29" name="TextBox 28"/>
          <p:cNvSpPr txBox="1"/>
          <p:nvPr/>
        </p:nvSpPr>
        <p:spPr>
          <a:xfrm>
            <a:off x="196644" y="5791200"/>
            <a:ext cx="4156364" cy="1015663"/>
          </a:xfrm>
          <a:prstGeom prst="rect">
            <a:avLst/>
          </a:prstGeom>
          <a:solidFill>
            <a:schemeClr val="bg1"/>
          </a:solidFill>
          <a:ln>
            <a:solidFill>
              <a:schemeClr val="tx1"/>
            </a:solidFill>
          </a:ln>
        </p:spPr>
        <p:txBody>
          <a:bodyPr wrap="square" tIns="182880" bIns="91440" rtlCol="0" anchor="b" anchorCtr="0">
            <a:spAutoFit/>
          </a:bodyPr>
          <a:lstStyle/>
          <a:p>
            <a:pPr algn="ctr"/>
            <a:r>
              <a:rPr lang="en-US" sz="2400" b="1" dirty="0"/>
              <a:t>Challenged the value of being merely biological children</a:t>
            </a:r>
          </a:p>
        </p:txBody>
      </p:sp>
      <p:sp>
        <p:nvSpPr>
          <p:cNvPr id="14" name="Rectangle 13"/>
          <p:cNvSpPr/>
          <p:nvPr/>
        </p:nvSpPr>
        <p:spPr>
          <a:xfrm>
            <a:off x="4724400" y="3048000"/>
            <a:ext cx="4308764" cy="2800767"/>
          </a:xfrm>
          <a:prstGeom prst="rect">
            <a:avLst/>
          </a:prstGeom>
        </p:spPr>
        <p:txBody>
          <a:bodyPr wrap="square">
            <a:spAutoFit/>
          </a:bodyPr>
          <a:lstStyle/>
          <a:p>
            <a:r>
              <a:rPr lang="en-US" sz="2200" b="1" dirty="0">
                <a:latin typeface="Palatino Linotype" panose="02040502050505030304" pitchFamily="18" charset="0"/>
              </a:rPr>
              <a:t>Lucas 3</a:t>
            </a:r>
          </a:p>
          <a:p>
            <a:r>
              <a:rPr lang="es-ES" sz="2200" b="1" baseline="30000" dirty="0">
                <a:latin typeface="Palatino Linotype" panose="02040502050505030304" pitchFamily="18" charset="0"/>
              </a:rPr>
              <a:t>8 </a:t>
            </a:r>
            <a:r>
              <a:rPr lang="es-ES" sz="2200" dirty="0">
                <a:latin typeface="Palatino Linotype" panose="02040502050505030304" pitchFamily="18" charset="0"/>
              </a:rPr>
              <a:t>Haced, pues, frutos dignos de arrepentimiento y no comencéis a decir dentro de vosotros mismos: “Tenemos a Abraham por padre”, porque os digo que Dios puede levantar hijos a Abraham aun de estas piedras.</a:t>
            </a:r>
          </a:p>
        </p:txBody>
      </p:sp>
      <p:sp>
        <p:nvSpPr>
          <p:cNvPr id="15" name="TextBox 14"/>
          <p:cNvSpPr txBox="1"/>
          <p:nvPr/>
        </p:nvSpPr>
        <p:spPr>
          <a:xfrm>
            <a:off x="4800600" y="5821978"/>
            <a:ext cx="4156364" cy="984885"/>
          </a:xfrm>
          <a:prstGeom prst="rect">
            <a:avLst/>
          </a:prstGeom>
          <a:solidFill>
            <a:schemeClr val="bg1"/>
          </a:solidFill>
          <a:ln>
            <a:solidFill>
              <a:schemeClr val="tx1"/>
            </a:solidFill>
          </a:ln>
        </p:spPr>
        <p:txBody>
          <a:bodyPr wrap="square" tIns="182880" bIns="91440" rtlCol="0" anchor="b" anchorCtr="0">
            <a:spAutoFit/>
          </a:bodyPr>
          <a:lstStyle/>
          <a:p>
            <a:pPr algn="ctr"/>
            <a:r>
              <a:rPr lang="es-ES" sz="2300" b="1" dirty="0"/>
              <a:t>Desafió el valor de ser meramente niños biológicos</a:t>
            </a:r>
            <a:endParaRPr lang="en-US" sz="2300" b="1" dirty="0"/>
          </a:p>
        </p:txBody>
      </p:sp>
    </p:spTree>
    <p:extLst>
      <p:ext uri="{BB962C8B-B14F-4D97-AF65-F5344CB8AC3E}">
        <p14:creationId xmlns:p14="http://schemas.microsoft.com/office/powerpoint/2010/main" val="1816064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22904" y="3247104"/>
            <a:ext cx="4308764" cy="3703578"/>
          </a:xfrm>
          <a:prstGeom prst="rect">
            <a:avLst/>
          </a:prstGeom>
        </p:spPr>
        <p:txBody>
          <a:bodyPr wrap="square">
            <a:spAutoFit/>
          </a:bodyPr>
          <a:lstStyle/>
          <a:p>
            <a:pPr algn="ctr"/>
            <a:r>
              <a:rPr lang="en-US" sz="2200" b="1" dirty="0"/>
              <a:t>God </a:t>
            </a:r>
            <a:r>
              <a:rPr lang="en-US" sz="2200" b="1" u="sng" dirty="0"/>
              <a:t>Credited</a:t>
            </a:r>
            <a:r>
              <a:rPr lang="en-US" sz="2200" b="1" dirty="0"/>
              <a:t> Abraham</a:t>
            </a:r>
          </a:p>
          <a:p>
            <a:pPr algn="ctr"/>
            <a:r>
              <a:rPr lang="en-US" sz="2200" b="1" dirty="0"/>
              <a:t>with Righteousness</a:t>
            </a:r>
          </a:p>
          <a:p>
            <a:pPr algn="ctr"/>
            <a:r>
              <a:rPr lang="en-US" sz="2200" b="1" dirty="0"/>
              <a:t>on account of his Faith</a:t>
            </a:r>
            <a:endParaRPr lang="en-US" sz="2200" b="1" baseline="30000" dirty="0"/>
          </a:p>
          <a:p>
            <a:endParaRPr lang="en-US" sz="2200" b="1" baseline="30000" dirty="0">
              <a:latin typeface="Palatino Linotype" panose="02040502050505030304" pitchFamily="18" charset="0"/>
            </a:endParaRPr>
          </a:p>
          <a:p>
            <a:r>
              <a:rPr lang="en-US" sz="2200" b="1" baseline="30000" dirty="0">
                <a:latin typeface="Palatino Linotype" panose="02040502050505030304" pitchFamily="18" charset="0"/>
              </a:rPr>
              <a:t>2 </a:t>
            </a:r>
            <a:r>
              <a:rPr lang="en-US" sz="2200" dirty="0">
                <a:latin typeface="Palatino Linotype" panose="02040502050505030304" pitchFamily="18" charset="0"/>
              </a:rPr>
              <a:t>For if Abraham was justified by works, he has something to boast about, but not before God. </a:t>
            </a:r>
            <a:r>
              <a:rPr lang="en-US" sz="2200" b="1" baseline="30000" dirty="0">
                <a:latin typeface="Palatino Linotype" panose="02040502050505030304" pitchFamily="18" charset="0"/>
              </a:rPr>
              <a:t>3 </a:t>
            </a:r>
            <a:r>
              <a:rPr lang="en-US" sz="2200" dirty="0">
                <a:latin typeface="Palatino Linotype" panose="02040502050505030304" pitchFamily="18" charset="0"/>
              </a:rPr>
              <a:t>For what does the Scripture say? “</a:t>
            </a:r>
            <a:r>
              <a:rPr lang="en-US" sz="2200" cap="small" dirty="0">
                <a:latin typeface="Palatino Linotype" panose="02040502050505030304" pitchFamily="18" charset="0"/>
              </a:rPr>
              <a:t>Abraham believed God, and it was credited to him as righteousness</a:t>
            </a:r>
            <a:r>
              <a:rPr lang="en-US" sz="2200" dirty="0">
                <a:latin typeface="Palatino Linotype" panose="02040502050505030304" pitchFamily="18" charset="0"/>
              </a:rPr>
              <a:t>.”</a:t>
            </a:r>
          </a:p>
        </p:txBody>
      </p:sp>
      <p:sp>
        <p:nvSpPr>
          <p:cNvPr id="4" name="Rectangle 3"/>
          <p:cNvSpPr/>
          <p:nvPr/>
        </p:nvSpPr>
        <p:spPr>
          <a:xfrm>
            <a:off x="0" y="0"/>
            <a:ext cx="91440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Workdirs\wp\Class\timelin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6834"/>
            <a:ext cx="9144000" cy="1075765"/>
          </a:xfrm>
          <a:prstGeom prst="rect">
            <a:avLst/>
          </a:prstGeom>
          <a:noFill/>
          <a:extLst>
            <a:ext uri="{909E8E84-426E-40DD-AFC4-6F175D3DCCD1}">
              <a14:hiddenFill xmlns:a14="http://schemas.microsoft.com/office/drawing/2010/main">
                <a:solidFill>
                  <a:srgbClr val="FFFFFF"/>
                </a:solidFill>
              </a14:hiddenFill>
            </a:ext>
          </a:extLst>
        </p:spPr>
      </p:pic>
      <p:sp>
        <p:nvSpPr>
          <p:cNvPr id="6" name="Left-Right-Up Arrow 5"/>
          <p:cNvSpPr/>
          <p:nvPr/>
        </p:nvSpPr>
        <p:spPr>
          <a:xfrm rot="10800000">
            <a:off x="0" y="1905000"/>
            <a:ext cx="9144000" cy="4952998"/>
          </a:xfrm>
          <a:prstGeom prst="leftRightUpArrow">
            <a:avLst>
              <a:gd name="adj1" fmla="val 10697"/>
              <a:gd name="adj2" fmla="val 1698"/>
              <a:gd name="adj3"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1956" y="2072686"/>
            <a:ext cx="4416552" cy="738664"/>
          </a:xfrm>
          <a:prstGeom prst="rect">
            <a:avLst/>
          </a:prstGeom>
          <a:solidFill>
            <a:schemeClr val="bg1"/>
          </a:solidFill>
          <a:ln>
            <a:solidFill>
              <a:schemeClr val="tx1"/>
            </a:solidFill>
          </a:ln>
        </p:spPr>
        <p:txBody>
          <a:bodyPr wrap="square" tIns="182880" bIns="182880" rtlCol="0" anchor="ctr" anchorCtr="0">
            <a:spAutoFit/>
          </a:bodyPr>
          <a:lstStyle/>
          <a:p>
            <a:pPr algn="ctr"/>
            <a:r>
              <a:rPr lang="en-US" sz="2400" b="1" dirty="0"/>
              <a:t>Abraham’s True Children</a:t>
            </a:r>
          </a:p>
        </p:txBody>
      </p:sp>
      <p:sp>
        <p:nvSpPr>
          <p:cNvPr id="28" name="TextBox 27"/>
          <p:cNvSpPr txBox="1"/>
          <p:nvPr/>
        </p:nvSpPr>
        <p:spPr>
          <a:xfrm>
            <a:off x="4686410" y="2086896"/>
            <a:ext cx="4420494" cy="738664"/>
          </a:xfrm>
          <a:prstGeom prst="rect">
            <a:avLst/>
          </a:prstGeom>
          <a:solidFill>
            <a:schemeClr val="bg1"/>
          </a:solidFill>
          <a:ln>
            <a:solidFill>
              <a:schemeClr val="tx1"/>
            </a:solidFill>
          </a:ln>
        </p:spPr>
        <p:txBody>
          <a:bodyPr wrap="square" lIns="0" tIns="182880" rIns="0" bIns="182880" rtlCol="0" anchor="ctr" anchorCtr="0">
            <a:spAutoFit/>
          </a:bodyPr>
          <a:lstStyle/>
          <a:p>
            <a:pPr algn="ctr"/>
            <a:r>
              <a:rPr lang="es-ES" sz="2400" b="1" dirty="0"/>
              <a:t>Los Verdaderos Hijos de Abraham</a:t>
            </a:r>
            <a:endParaRPr lang="en-US" sz="24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1748" y="142875"/>
            <a:ext cx="2647950" cy="1914525"/>
          </a:xfrm>
          <a:prstGeom prst="rect">
            <a:avLst/>
          </a:prstGeom>
          <a:noFill/>
          <a:ln>
            <a:noFill/>
          </a:ln>
          <a:effectLst>
            <a:outerShdw blurRad="50800" dist="1270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Image result for scroll"/>
          <p:cNvPicPr>
            <a:picLocks noChangeAspect="1" noChangeArrowheads="1"/>
          </p:cNvPicPr>
          <p:nvPr/>
        </p:nvPicPr>
        <p:blipFill rotWithShape="1">
          <a:blip r:embed="rId4">
            <a:extLst>
              <a:ext uri="{28A0092B-C50C-407E-A947-70E740481C1C}">
                <a14:useLocalDpi xmlns:a14="http://schemas.microsoft.com/office/drawing/2010/main" val="0"/>
              </a:ext>
            </a:extLst>
          </a:blip>
          <a:srcRect l="18249" t="5655" r="14870" b="6217"/>
          <a:stretch/>
        </p:blipFill>
        <p:spPr bwMode="auto">
          <a:xfrm>
            <a:off x="8038096" y="351504"/>
            <a:ext cx="1076408" cy="14183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073282" y="587514"/>
            <a:ext cx="989297" cy="707886"/>
          </a:xfrm>
          <a:prstGeom prst="rect">
            <a:avLst/>
          </a:prstGeom>
          <a:noFill/>
        </p:spPr>
        <p:txBody>
          <a:bodyPr wrap="square" lIns="0" rIns="0" rtlCol="0" anchor="ctr" anchorCtr="0">
            <a:spAutoFit/>
          </a:bodyPr>
          <a:lstStyle/>
          <a:p>
            <a:pPr algn="ctr"/>
            <a:r>
              <a:rPr lang="en-US" sz="2000" dirty="0">
                <a:latin typeface="Papyrus" panose="03070502060502030205" pitchFamily="66" charset="0"/>
              </a:rPr>
              <a:t>Romans</a:t>
            </a:r>
          </a:p>
          <a:p>
            <a:pPr algn="ctr"/>
            <a:r>
              <a:rPr lang="en-US" sz="2000" dirty="0">
                <a:latin typeface="Papyrus" panose="03070502060502030205" pitchFamily="66" charset="0"/>
              </a:rPr>
              <a:t>4:1-12</a:t>
            </a:r>
          </a:p>
        </p:txBody>
      </p:sp>
      <p:sp>
        <p:nvSpPr>
          <p:cNvPr id="21" name="Rectangle 20"/>
          <p:cNvSpPr/>
          <p:nvPr/>
        </p:nvSpPr>
        <p:spPr>
          <a:xfrm>
            <a:off x="76200" y="2834148"/>
            <a:ext cx="4308764" cy="430887"/>
          </a:xfrm>
          <a:prstGeom prst="rect">
            <a:avLst/>
          </a:prstGeom>
          <a:solidFill>
            <a:schemeClr val="bg1"/>
          </a:solidFill>
        </p:spPr>
        <p:txBody>
          <a:bodyPr wrap="square">
            <a:spAutoFit/>
          </a:bodyPr>
          <a:lstStyle/>
          <a:p>
            <a:r>
              <a:rPr lang="en-US" sz="2200" b="1" dirty="0">
                <a:latin typeface="Palatino Linotype" panose="02040502050505030304" pitchFamily="18" charset="0"/>
              </a:rPr>
              <a:t>Romans 4</a:t>
            </a:r>
          </a:p>
        </p:txBody>
      </p:sp>
      <p:sp>
        <p:nvSpPr>
          <p:cNvPr id="14" name="Rectangle 13"/>
          <p:cNvSpPr/>
          <p:nvPr/>
        </p:nvSpPr>
        <p:spPr>
          <a:xfrm>
            <a:off x="4759036" y="2863644"/>
            <a:ext cx="4308764" cy="430887"/>
          </a:xfrm>
          <a:prstGeom prst="rect">
            <a:avLst/>
          </a:prstGeom>
          <a:solidFill>
            <a:schemeClr val="bg1"/>
          </a:solidFill>
        </p:spPr>
        <p:txBody>
          <a:bodyPr wrap="square">
            <a:spAutoFit/>
          </a:bodyPr>
          <a:lstStyle/>
          <a:p>
            <a:r>
              <a:rPr lang="en-US" sz="2200" b="1" dirty="0" err="1">
                <a:latin typeface="Palatino Linotype" panose="02040502050505030304" pitchFamily="18" charset="0"/>
              </a:rPr>
              <a:t>Romanos</a:t>
            </a:r>
            <a:r>
              <a:rPr lang="en-US" sz="2200" b="1" dirty="0">
                <a:latin typeface="Palatino Linotype" panose="02040502050505030304" pitchFamily="18" charset="0"/>
              </a:rPr>
              <a:t> 4</a:t>
            </a:r>
          </a:p>
        </p:txBody>
      </p:sp>
      <p:sp>
        <p:nvSpPr>
          <p:cNvPr id="15" name="Rectangle 14"/>
          <p:cNvSpPr/>
          <p:nvPr/>
        </p:nvSpPr>
        <p:spPr>
          <a:xfrm>
            <a:off x="4744288" y="3245370"/>
            <a:ext cx="4308764" cy="3703578"/>
          </a:xfrm>
          <a:prstGeom prst="rect">
            <a:avLst/>
          </a:prstGeom>
        </p:spPr>
        <p:txBody>
          <a:bodyPr wrap="square">
            <a:spAutoFit/>
          </a:bodyPr>
          <a:lstStyle/>
          <a:p>
            <a:pPr algn="ctr"/>
            <a:r>
              <a:rPr lang="es-ES" sz="2200" b="1" dirty="0"/>
              <a:t>Dios </a:t>
            </a:r>
            <a:r>
              <a:rPr lang="es-ES" sz="2200" b="1" u="sng" dirty="0"/>
              <a:t>Acreditó</a:t>
            </a:r>
            <a:r>
              <a:rPr lang="es-ES" sz="2200" b="1" dirty="0"/>
              <a:t> a Abraham</a:t>
            </a:r>
          </a:p>
          <a:p>
            <a:pPr algn="ctr"/>
            <a:r>
              <a:rPr lang="es-ES" sz="2200" b="1" dirty="0"/>
              <a:t>con Justicia</a:t>
            </a:r>
          </a:p>
          <a:p>
            <a:pPr algn="ctr"/>
            <a:r>
              <a:rPr lang="es-ES" sz="2200" b="1" dirty="0"/>
              <a:t>a causa de su Fe</a:t>
            </a:r>
            <a:endParaRPr lang="en-US" sz="2200" b="1" baseline="30000" dirty="0">
              <a:latin typeface="Palatino Linotype" panose="02040502050505030304" pitchFamily="18" charset="0"/>
            </a:endParaRPr>
          </a:p>
          <a:p>
            <a:endParaRPr lang="en-US" sz="2200" b="1" baseline="30000" dirty="0">
              <a:latin typeface="Palatino Linotype" panose="02040502050505030304" pitchFamily="18" charset="0"/>
            </a:endParaRPr>
          </a:p>
          <a:p>
            <a:r>
              <a:rPr lang="es-ES" sz="2200" b="1" baseline="30000" dirty="0">
                <a:latin typeface="Palatino Linotype" panose="02040502050505030304" pitchFamily="18" charset="0"/>
              </a:rPr>
              <a:t>2 </a:t>
            </a:r>
            <a:r>
              <a:rPr lang="es-ES" sz="2200" dirty="0">
                <a:latin typeface="Palatino Linotype" panose="02040502050505030304" pitchFamily="18" charset="0"/>
              </a:rPr>
              <a:t>Si Abraham hubiera sido justificado por las obras, tendría de qué gloriarse, pero no ante Dios, </a:t>
            </a:r>
            <a:r>
              <a:rPr lang="es-ES" sz="2200" b="1" baseline="30000" dirty="0">
                <a:latin typeface="Palatino Linotype" panose="02040502050505030304" pitchFamily="18" charset="0"/>
              </a:rPr>
              <a:t>3 </a:t>
            </a:r>
            <a:r>
              <a:rPr lang="es-ES" sz="2200" dirty="0">
                <a:latin typeface="Palatino Linotype" panose="02040502050505030304" pitchFamily="18" charset="0"/>
              </a:rPr>
              <a:t>pues ¿qué dice la Escritura?</a:t>
            </a:r>
          </a:p>
          <a:p>
            <a:r>
              <a:rPr lang="es-ES" sz="2200" dirty="0">
                <a:latin typeface="Palatino Linotype" panose="02040502050505030304" pitchFamily="18" charset="0"/>
              </a:rPr>
              <a:t>“Creyó Abraham a Dios y le fue contado por justicia.”</a:t>
            </a:r>
            <a:endParaRPr lang="en-US" sz="2200" dirty="0">
              <a:latin typeface="Palatino Linotype" panose="02040502050505030304" pitchFamily="18" charset="0"/>
            </a:endParaRPr>
          </a:p>
        </p:txBody>
      </p:sp>
    </p:spTree>
    <p:extLst>
      <p:ext uri="{BB962C8B-B14F-4D97-AF65-F5344CB8AC3E}">
        <p14:creationId xmlns:p14="http://schemas.microsoft.com/office/powerpoint/2010/main" val="116678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744288" y="3245370"/>
            <a:ext cx="4308764" cy="17476579"/>
          </a:xfrm>
          <a:prstGeom prst="rect">
            <a:avLst/>
          </a:prstGeom>
        </p:spPr>
        <p:txBody>
          <a:bodyPr wrap="square">
            <a:spAutoFit/>
          </a:bodyPr>
          <a:lstStyle/>
          <a:p>
            <a:pPr algn="ctr"/>
            <a:r>
              <a:rPr lang="es-ES" sz="2200" b="1" dirty="0"/>
              <a:t>Dios </a:t>
            </a:r>
            <a:r>
              <a:rPr lang="es-ES" sz="2200" b="1" u="sng" dirty="0"/>
              <a:t>Acreditó</a:t>
            </a:r>
            <a:r>
              <a:rPr lang="es-ES" sz="2200" b="1" dirty="0"/>
              <a:t> a Abraham</a:t>
            </a:r>
          </a:p>
          <a:p>
            <a:pPr algn="ctr"/>
            <a:r>
              <a:rPr lang="es-ES" sz="2200" b="1" dirty="0"/>
              <a:t>con Justicia</a:t>
            </a:r>
          </a:p>
          <a:p>
            <a:pPr algn="ctr"/>
            <a:r>
              <a:rPr lang="es-ES" sz="2200" b="1" dirty="0"/>
              <a:t>a causa de su Fe</a:t>
            </a:r>
            <a:endParaRPr lang="en-US" sz="2200" b="1" baseline="30000" dirty="0">
              <a:latin typeface="Palatino Linotype" panose="02040502050505030304" pitchFamily="18" charset="0"/>
            </a:endParaRPr>
          </a:p>
          <a:p>
            <a:endParaRPr lang="en-US" sz="2200" b="1" baseline="30000" dirty="0">
              <a:latin typeface="Palatino Linotype" panose="02040502050505030304" pitchFamily="18" charset="0"/>
            </a:endParaRPr>
          </a:p>
          <a:p>
            <a:r>
              <a:rPr lang="es-ES" sz="2200" b="1" baseline="30000" dirty="0">
                <a:latin typeface="Palatino Linotype" panose="02040502050505030304" pitchFamily="18" charset="0"/>
              </a:rPr>
              <a:t>2 </a:t>
            </a:r>
            <a:r>
              <a:rPr lang="es-ES" sz="2200" dirty="0">
                <a:latin typeface="Palatino Linotype" panose="02040502050505030304" pitchFamily="18" charset="0"/>
              </a:rPr>
              <a:t>Si Abraham hubiera sido justificado por las obras, tendría de qué gloriarse, pero no ante Dios, </a:t>
            </a:r>
            <a:r>
              <a:rPr lang="es-ES" sz="2200" b="1" baseline="30000" dirty="0">
                <a:latin typeface="Palatino Linotype" panose="02040502050505030304" pitchFamily="18" charset="0"/>
              </a:rPr>
              <a:t>3 </a:t>
            </a:r>
            <a:r>
              <a:rPr lang="es-ES" sz="2200" dirty="0">
                <a:latin typeface="Palatino Linotype" panose="02040502050505030304" pitchFamily="18" charset="0"/>
              </a:rPr>
              <a:t>pues ¿qué dice la Escritura?</a:t>
            </a:r>
          </a:p>
          <a:p>
            <a:r>
              <a:rPr lang="es-ES" sz="2200" dirty="0">
                <a:latin typeface="Palatino Linotype" panose="02040502050505030304" pitchFamily="18" charset="0"/>
              </a:rPr>
              <a:t>“Creyó Abraham a Dios y le fue contado por justicia.”</a:t>
            </a:r>
            <a:endParaRPr lang="es-ES" sz="2200" dirty="0"/>
          </a:p>
          <a:p>
            <a:endParaRPr lang="es-ES" sz="2000" dirty="0"/>
          </a:p>
          <a:p>
            <a:pPr algn="ctr"/>
            <a:r>
              <a:rPr lang="es-ES" sz="2200" b="1" dirty="0"/>
              <a:t>Dios Acreditó a Abraham</a:t>
            </a:r>
          </a:p>
          <a:p>
            <a:pPr algn="ctr"/>
            <a:r>
              <a:rPr lang="es-ES" sz="2200" b="1" dirty="0"/>
              <a:t>con Justicia</a:t>
            </a:r>
          </a:p>
          <a:p>
            <a:pPr algn="ctr"/>
            <a:r>
              <a:rPr lang="es-ES" sz="2200" b="1" u="sng" dirty="0"/>
              <a:t>Antes</a:t>
            </a:r>
            <a:r>
              <a:rPr lang="es-ES" sz="2200" b="1" dirty="0"/>
              <a:t> de que fuera Circuncidado</a:t>
            </a:r>
            <a:endParaRPr lang="es-ES" sz="2200" b="1" dirty="0">
              <a:latin typeface="Palatino Linotype" panose="02040502050505030304" pitchFamily="18" charset="0"/>
            </a:endParaRPr>
          </a:p>
          <a:p>
            <a:pPr algn="ctr"/>
            <a:endParaRPr lang="es-ES" sz="2200" b="1" dirty="0">
              <a:latin typeface="Palatino Linotype" panose="02040502050505030304" pitchFamily="18" charset="0"/>
            </a:endParaRPr>
          </a:p>
          <a:p>
            <a:r>
              <a:rPr lang="es-ES" sz="2070" b="1" baseline="30000" dirty="0">
                <a:latin typeface="Palatino Linotype" panose="02040502050505030304" pitchFamily="18" charset="0"/>
              </a:rPr>
              <a:t>9 </a:t>
            </a:r>
            <a:r>
              <a:rPr lang="es-ES" sz="2070" dirty="0">
                <a:latin typeface="Palatino Linotype" panose="02040502050505030304" pitchFamily="18" charset="0"/>
              </a:rPr>
              <a:t>¿Es, pues, esta bienaventuranza solamente para los de la circuncisión o también para los de la </a:t>
            </a:r>
            <a:r>
              <a:rPr lang="es-ES" sz="2070" dirty="0" err="1">
                <a:latin typeface="Palatino Linotype" panose="02040502050505030304" pitchFamily="18" charset="0"/>
              </a:rPr>
              <a:t>incircuncisión</a:t>
            </a:r>
            <a:r>
              <a:rPr lang="es-ES" sz="2070" dirty="0">
                <a:latin typeface="Palatino Linotype" panose="02040502050505030304" pitchFamily="18" charset="0"/>
              </a:rPr>
              <a:t>? Porque decimos que a Abraham le fue contada la fe por justicia. </a:t>
            </a:r>
            <a:r>
              <a:rPr lang="es-ES" sz="2070" b="1" baseline="30000" dirty="0">
                <a:latin typeface="Palatino Linotype" panose="02040502050505030304" pitchFamily="18" charset="0"/>
              </a:rPr>
              <a:t>10 </a:t>
            </a:r>
            <a:r>
              <a:rPr lang="es-ES" sz="2070" dirty="0">
                <a:latin typeface="Palatino Linotype" panose="02040502050505030304" pitchFamily="18" charset="0"/>
              </a:rPr>
              <a:t>¿Cómo, pues, le fue contada? ¿Estando en la circuncisión, o en la </a:t>
            </a:r>
            <a:r>
              <a:rPr lang="es-ES" sz="2070" dirty="0" err="1">
                <a:latin typeface="Palatino Linotype" panose="02040502050505030304" pitchFamily="18" charset="0"/>
              </a:rPr>
              <a:t>incircuncisión</a:t>
            </a:r>
            <a:r>
              <a:rPr lang="es-ES" sz="2070" dirty="0">
                <a:latin typeface="Palatino Linotype" panose="02040502050505030304" pitchFamily="18" charset="0"/>
              </a:rPr>
              <a:t>? No en la circuncisión, sino en la </a:t>
            </a:r>
            <a:r>
              <a:rPr lang="es-ES" sz="2070" dirty="0" err="1">
                <a:latin typeface="Palatino Linotype" panose="02040502050505030304" pitchFamily="18" charset="0"/>
              </a:rPr>
              <a:t>incircuncisión</a:t>
            </a:r>
            <a:r>
              <a:rPr lang="es-ES" sz="2070" dirty="0">
                <a:latin typeface="Palatino Linotype" panose="02040502050505030304" pitchFamily="18" charset="0"/>
              </a:rPr>
              <a:t>. </a:t>
            </a:r>
          </a:p>
          <a:p>
            <a:endParaRPr lang="es-ES" b="1" dirty="0">
              <a:latin typeface="Palatino Linotype" panose="02040502050505030304" pitchFamily="18" charset="0"/>
            </a:endParaRPr>
          </a:p>
          <a:p>
            <a:endParaRPr lang="es-ES" b="1" dirty="0">
              <a:latin typeface="Palatino Linotype" panose="02040502050505030304" pitchFamily="18" charset="0"/>
            </a:endParaRPr>
          </a:p>
          <a:p>
            <a:pPr algn="ctr"/>
            <a:r>
              <a:rPr lang="es-ES" sz="2200" b="1" dirty="0"/>
              <a:t>Dios hizo esto como un precedente para los "hijos" no circuncidados de Abraham</a:t>
            </a:r>
          </a:p>
          <a:p>
            <a:pPr algn="ctr"/>
            <a:endParaRPr lang="es-ES" sz="1600" b="1" dirty="0"/>
          </a:p>
          <a:p>
            <a:r>
              <a:rPr lang="es-ES" sz="2200" b="1" baseline="30000" dirty="0">
                <a:latin typeface="Palatino Linotype" panose="02040502050505030304" pitchFamily="18" charset="0"/>
              </a:rPr>
              <a:t>11 </a:t>
            </a:r>
            <a:r>
              <a:rPr lang="es-ES" sz="2200" dirty="0">
                <a:latin typeface="Palatino Linotype" panose="02040502050505030304" pitchFamily="18" charset="0"/>
              </a:rPr>
              <a:t>Y recibió la circuncisión como señal, como sello de la justicia de la fe que tuvo cuando aún no había sido circuncidado, para que fuera padre de todos los creyentes no circuncidados, a fin de que también a ellos la fe les sea contada por justicia;</a:t>
            </a:r>
          </a:p>
          <a:p>
            <a:endParaRPr lang="es-ES" sz="2200" b="1" dirty="0">
              <a:latin typeface="Palatino Linotype" panose="02040502050505030304" pitchFamily="18" charset="0"/>
            </a:endParaRPr>
          </a:p>
          <a:p>
            <a:pPr algn="ctr"/>
            <a:r>
              <a:rPr lang="es-ES" sz="2200" b="1" dirty="0"/>
              <a:t>... En otras palabras, Gentiles que Creen</a:t>
            </a:r>
          </a:p>
          <a:p>
            <a:pPr algn="ctr"/>
            <a:endParaRPr lang="es-ES" sz="2200" b="1" dirty="0"/>
          </a:p>
          <a:p>
            <a:pPr algn="ctr"/>
            <a:r>
              <a:rPr lang="es-ES" sz="2200" b="1" baseline="30000" dirty="0">
                <a:latin typeface="Palatino Linotype" panose="02040502050505030304" pitchFamily="18" charset="0"/>
              </a:rPr>
              <a:t>12 </a:t>
            </a:r>
            <a:r>
              <a:rPr lang="es-ES" sz="2200" dirty="0">
                <a:latin typeface="Palatino Linotype" panose="02040502050505030304" pitchFamily="18" charset="0"/>
              </a:rPr>
              <a:t>y padre de la circuncisión, para los que no solamente son de la circuncisión, sino que también siguen las pisadas de la fe que tuvo nuestro padre Abraham antes de ser circuncidado.</a:t>
            </a:r>
            <a:endParaRPr lang="es-ES" sz="2200" b="1" dirty="0">
              <a:latin typeface="Palatino Linotype" panose="02040502050505030304" pitchFamily="18" charset="0"/>
            </a:endParaRPr>
          </a:p>
          <a:p>
            <a:pPr algn="ctr"/>
            <a:endParaRPr lang="en-US" b="1" dirty="0"/>
          </a:p>
          <a:p>
            <a:pPr algn="ctr"/>
            <a:r>
              <a:rPr lang="es-ES" sz="2000" b="1" dirty="0"/>
              <a:t>en otras palabras, los judíos que creen</a:t>
            </a:r>
            <a:endParaRPr lang="en-US" sz="2000" b="1" dirty="0"/>
          </a:p>
        </p:txBody>
      </p:sp>
      <p:sp>
        <p:nvSpPr>
          <p:cNvPr id="22" name="Rectangle 21"/>
          <p:cNvSpPr/>
          <p:nvPr/>
        </p:nvSpPr>
        <p:spPr>
          <a:xfrm>
            <a:off x="122904" y="3247104"/>
            <a:ext cx="4308764" cy="17132895"/>
          </a:xfrm>
          <a:prstGeom prst="rect">
            <a:avLst/>
          </a:prstGeom>
        </p:spPr>
        <p:txBody>
          <a:bodyPr wrap="square">
            <a:spAutoFit/>
          </a:bodyPr>
          <a:lstStyle/>
          <a:p>
            <a:pPr algn="ctr"/>
            <a:r>
              <a:rPr lang="en-US" sz="2200" b="1" dirty="0"/>
              <a:t>God </a:t>
            </a:r>
            <a:r>
              <a:rPr lang="en-US" sz="2200" b="1" u="sng" dirty="0"/>
              <a:t>Credited</a:t>
            </a:r>
            <a:r>
              <a:rPr lang="en-US" sz="2200" b="1" dirty="0"/>
              <a:t> Abraham</a:t>
            </a:r>
          </a:p>
          <a:p>
            <a:pPr algn="ctr"/>
            <a:r>
              <a:rPr lang="en-US" sz="2200" b="1" dirty="0"/>
              <a:t>with Righteousness</a:t>
            </a:r>
          </a:p>
          <a:p>
            <a:pPr algn="ctr"/>
            <a:r>
              <a:rPr lang="en-US" sz="2200" b="1" dirty="0"/>
              <a:t>on account of his Faith</a:t>
            </a:r>
            <a:endParaRPr lang="en-US" sz="2200" b="1" baseline="30000" dirty="0"/>
          </a:p>
          <a:p>
            <a:endParaRPr lang="en-US" sz="2200" b="1" baseline="30000" dirty="0">
              <a:latin typeface="Palatino Linotype" panose="02040502050505030304" pitchFamily="18" charset="0"/>
            </a:endParaRPr>
          </a:p>
          <a:p>
            <a:r>
              <a:rPr lang="en-US" sz="2200" b="1" baseline="30000" dirty="0">
                <a:latin typeface="Palatino Linotype" panose="02040502050505030304" pitchFamily="18" charset="0"/>
              </a:rPr>
              <a:t>2 </a:t>
            </a:r>
            <a:r>
              <a:rPr lang="en-US" sz="2200" dirty="0">
                <a:latin typeface="Palatino Linotype" panose="02040502050505030304" pitchFamily="18" charset="0"/>
              </a:rPr>
              <a:t>For if Abraham was justified by works, he has something to boast about, but not before God. </a:t>
            </a:r>
            <a:r>
              <a:rPr lang="en-US" sz="2200" b="1" baseline="30000" dirty="0">
                <a:latin typeface="Palatino Linotype" panose="02040502050505030304" pitchFamily="18" charset="0"/>
              </a:rPr>
              <a:t>3 </a:t>
            </a:r>
            <a:r>
              <a:rPr lang="en-US" sz="2200" dirty="0">
                <a:latin typeface="Palatino Linotype" panose="02040502050505030304" pitchFamily="18" charset="0"/>
              </a:rPr>
              <a:t>For what does the Scripture say? “</a:t>
            </a:r>
            <a:r>
              <a:rPr lang="en-US" sz="2200" cap="small" dirty="0">
                <a:latin typeface="Palatino Linotype" panose="02040502050505030304" pitchFamily="18" charset="0"/>
              </a:rPr>
              <a:t>Abraham believed God, and it was credited to him as righteousness</a:t>
            </a:r>
            <a:r>
              <a:rPr lang="en-US" sz="2200" dirty="0">
                <a:latin typeface="Palatino Linotype" panose="02040502050505030304" pitchFamily="18" charset="0"/>
              </a:rPr>
              <a:t>.”</a:t>
            </a:r>
          </a:p>
          <a:p>
            <a:endParaRPr lang="en-US" sz="2200" b="1" baseline="30000" dirty="0">
              <a:latin typeface="Palatino Linotype" panose="02040502050505030304" pitchFamily="18" charset="0"/>
            </a:endParaRPr>
          </a:p>
          <a:p>
            <a:pPr algn="ctr"/>
            <a:r>
              <a:rPr lang="en-US" sz="2200" b="1" dirty="0"/>
              <a:t>God Credited Abraham</a:t>
            </a:r>
          </a:p>
          <a:p>
            <a:pPr algn="ctr"/>
            <a:r>
              <a:rPr lang="en-US" sz="2200" b="1" dirty="0"/>
              <a:t>with Righteousness</a:t>
            </a:r>
          </a:p>
          <a:p>
            <a:pPr algn="ctr"/>
            <a:r>
              <a:rPr lang="en-US" sz="2200" b="1" u="sng" dirty="0"/>
              <a:t>Before</a:t>
            </a:r>
            <a:r>
              <a:rPr lang="en-US" sz="2200" b="1" dirty="0"/>
              <a:t> He was Circumcised</a:t>
            </a:r>
            <a:endParaRPr lang="en-US" sz="2200" b="1" baseline="30000" dirty="0"/>
          </a:p>
          <a:p>
            <a:endParaRPr lang="en-US" sz="2200" b="1" baseline="30000" dirty="0">
              <a:latin typeface="Palatino Linotype" panose="02040502050505030304" pitchFamily="18" charset="0"/>
            </a:endParaRPr>
          </a:p>
          <a:p>
            <a:endParaRPr lang="en-US" sz="2200" b="1" baseline="30000" dirty="0">
              <a:latin typeface="Palatino Linotype" panose="02040502050505030304" pitchFamily="18" charset="0"/>
            </a:endParaRPr>
          </a:p>
          <a:p>
            <a:r>
              <a:rPr lang="en-US" sz="2200" b="1" baseline="30000" dirty="0">
                <a:latin typeface="Palatino Linotype" panose="02040502050505030304" pitchFamily="18" charset="0"/>
              </a:rPr>
              <a:t>9 </a:t>
            </a:r>
            <a:r>
              <a:rPr lang="en-US" sz="2200" dirty="0">
                <a:latin typeface="Palatino Linotype" panose="02040502050505030304" pitchFamily="18" charset="0"/>
              </a:rPr>
              <a:t>Is this blessing then on the circumcised, or on the uncircumcised also? For we say, “</a:t>
            </a:r>
            <a:r>
              <a:rPr lang="en-US" sz="2200" cap="small" dirty="0">
                <a:latin typeface="Palatino Linotype" panose="02040502050505030304" pitchFamily="18" charset="0"/>
              </a:rPr>
              <a:t>Faith was credited to Abraham as righteousness</a:t>
            </a:r>
            <a:r>
              <a:rPr lang="en-US" sz="2200" dirty="0">
                <a:latin typeface="Palatino Linotype" panose="02040502050505030304" pitchFamily="18" charset="0"/>
              </a:rPr>
              <a:t>.” </a:t>
            </a:r>
            <a:r>
              <a:rPr lang="en-US" sz="2200" b="1" baseline="30000" dirty="0">
                <a:latin typeface="Palatino Linotype" panose="02040502050505030304" pitchFamily="18" charset="0"/>
              </a:rPr>
              <a:t>10 </a:t>
            </a:r>
            <a:r>
              <a:rPr lang="en-US" sz="2200" dirty="0">
                <a:latin typeface="Palatino Linotype" panose="02040502050505030304" pitchFamily="18" charset="0"/>
              </a:rPr>
              <a:t>How then was it credited? While he was circumcised, or uncircumcised? Not while circumcised, but while uncircumcised;</a:t>
            </a:r>
            <a:endParaRPr lang="en-US" sz="2200" b="1" dirty="0"/>
          </a:p>
          <a:p>
            <a:pPr algn="ctr"/>
            <a:endParaRPr lang="en-US" sz="2200" b="1" dirty="0"/>
          </a:p>
          <a:p>
            <a:pPr algn="ctr"/>
            <a:r>
              <a:rPr lang="en-US" sz="2200" b="1" dirty="0"/>
              <a:t>God did this as a Precedent for Abraham’s Uncircumcised “Children”</a:t>
            </a:r>
          </a:p>
          <a:p>
            <a:pPr algn="ctr"/>
            <a:endParaRPr lang="en-US" sz="2200" b="1" baseline="30000" dirty="0">
              <a:latin typeface="Palatino Linotype" panose="02040502050505030304" pitchFamily="18" charset="0"/>
            </a:endParaRPr>
          </a:p>
          <a:p>
            <a:r>
              <a:rPr lang="en-US" sz="2200" b="1" baseline="30000" dirty="0">
                <a:latin typeface="Palatino Linotype" panose="02040502050505030304" pitchFamily="18" charset="0"/>
              </a:rPr>
              <a:t>11 </a:t>
            </a:r>
            <a:r>
              <a:rPr lang="en-US" sz="2200" dirty="0">
                <a:latin typeface="Palatino Linotype" panose="02040502050505030304" pitchFamily="18" charset="0"/>
              </a:rPr>
              <a:t>and he received the sign of circumcision, a seal of the righteousness of the faith which he had while uncircumcised, so that he might be the father of all who believe without being circumcised, that righteousness might be credited to them,</a:t>
            </a:r>
          </a:p>
          <a:p>
            <a:pPr algn="ctr"/>
            <a:endParaRPr lang="en-US" sz="2200" b="1" dirty="0"/>
          </a:p>
          <a:p>
            <a:pPr algn="ctr"/>
            <a:r>
              <a:rPr lang="en-US" sz="2200" b="1" dirty="0"/>
              <a:t>…In other words, Gentiles who Believe</a:t>
            </a:r>
            <a:endParaRPr lang="en-US" sz="2200" dirty="0">
              <a:latin typeface="Palatino Linotype" panose="02040502050505030304" pitchFamily="18" charset="0"/>
            </a:endParaRPr>
          </a:p>
          <a:p>
            <a:endParaRPr lang="en-US" sz="2200" dirty="0">
              <a:latin typeface="Palatino Linotype" panose="02040502050505030304" pitchFamily="18" charset="0"/>
            </a:endParaRPr>
          </a:p>
          <a:p>
            <a:r>
              <a:rPr lang="en-US" sz="2200" dirty="0">
                <a:latin typeface="Palatino Linotype" panose="02040502050505030304" pitchFamily="18" charset="0"/>
              </a:rPr>
              <a:t> </a:t>
            </a:r>
            <a:r>
              <a:rPr lang="en-US" sz="2200" b="1" baseline="30000" dirty="0">
                <a:latin typeface="Palatino Linotype" panose="02040502050505030304" pitchFamily="18" charset="0"/>
              </a:rPr>
              <a:t>12 </a:t>
            </a:r>
            <a:r>
              <a:rPr lang="en-US" sz="2200" dirty="0">
                <a:latin typeface="Palatino Linotype" panose="02040502050505030304" pitchFamily="18" charset="0"/>
              </a:rPr>
              <a:t>and the father of circumcision to those who not only are of the circumcision, but who also follow in the steps of the faith of our father Abraham which he had while uncircumcised.</a:t>
            </a:r>
          </a:p>
          <a:p>
            <a:endParaRPr lang="en-US" sz="2200" dirty="0">
              <a:latin typeface="Palatino Linotype" panose="02040502050505030304" pitchFamily="18" charset="0"/>
            </a:endParaRPr>
          </a:p>
          <a:p>
            <a:pPr algn="ctr"/>
            <a:r>
              <a:rPr lang="en-US" sz="2200" b="1" dirty="0"/>
              <a:t>…In other words, Jews who Believe</a:t>
            </a:r>
            <a:endParaRPr lang="en-US" sz="2200" dirty="0">
              <a:latin typeface="Palatino Linotype" panose="02040502050505030304" pitchFamily="18" charset="0"/>
            </a:endParaRPr>
          </a:p>
        </p:txBody>
      </p:sp>
      <p:sp>
        <p:nvSpPr>
          <p:cNvPr id="4" name="Rectangle 3"/>
          <p:cNvSpPr/>
          <p:nvPr/>
        </p:nvSpPr>
        <p:spPr>
          <a:xfrm>
            <a:off x="0" y="0"/>
            <a:ext cx="91440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Workdirs\wp\Class\timelin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6834"/>
            <a:ext cx="9144000" cy="1075765"/>
          </a:xfrm>
          <a:prstGeom prst="rect">
            <a:avLst/>
          </a:prstGeom>
          <a:noFill/>
          <a:extLst>
            <a:ext uri="{909E8E84-426E-40DD-AFC4-6F175D3DCCD1}">
              <a14:hiddenFill xmlns:a14="http://schemas.microsoft.com/office/drawing/2010/main">
                <a:solidFill>
                  <a:srgbClr val="FFFFFF"/>
                </a:solidFill>
              </a14:hiddenFill>
            </a:ext>
          </a:extLst>
        </p:spPr>
      </p:pic>
      <p:sp>
        <p:nvSpPr>
          <p:cNvPr id="6" name="Left-Right-Up Arrow 5"/>
          <p:cNvSpPr/>
          <p:nvPr/>
        </p:nvSpPr>
        <p:spPr>
          <a:xfrm rot="10800000">
            <a:off x="0" y="1905000"/>
            <a:ext cx="9144000" cy="4952998"/>
          </a:xfrm>
          <a:prstGeom prst="leftRightUpArrow">
            <a:avLst>
              <a:gd name="adj1" fmla="val 10697"/>
              <a:gd name="adj2" fmla="val 1698"/>
              <a:gd name="adj3"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1956" y="2072686"/>
            <a:ext cx="4416552" cy="738664"/>
          </a:xfrm>
          <a:prstGeom prst="rect">
            <a:avLst/>
          </a:prstGeom>
          <a:solidFill>
            <a:schemeClr val="bg1"/>
          </a:solidFill>
          <a:ln>
            <a:solidFill>
              <a:schemeClr val="tx1"/>
            </a:solidFill>
          </a:ln>
        </p:spPr>
        <p:txBody>
          <a:bodyPr wrap="square" tIns="182880" bIns="182880" rtlCol="0" anchor="ctr" anchorCtr="0">
            <a:spAutoFit/>
          </a:bodyPr>
          <a:lstStyle/>
          <a:p>
            <a:pPr algn="ctr"/>
            <a:r>
              <a:rPr lang="en-US" sz="2400" b="1" dirty="0"/>
              <a:t>Abraham’s True Children</a:t>
            </a:r>
          </a:p>
        </p:txBody>
      </p:sp>
      <p:sp>
        <p:nvSpPr>
          <p:cNvPr id="28" name="TextBox 27"/>
          <p:cNvSpPr txBox="1"/>
          <p:nvPr/>
        </p:nvSpPr>
        <p:spPr>
          <a:xfrm>
            <a:off x="4686410" y="2072148"/>
            <a:ext cx="4420494" cy="738664"/>
          </a:xfrm>
          <a:prstGeom prst="rect">
            <a:avLst/>
          </a:prstGeom>
          <a:solidFill>
            <a:schemeClr val="bg1"/>
          </a:solidFill>
          <a:ln>
            <a:solidFill>
              <a:schemeClr val="tx1"/>
            </a:solidFill>
          </a:ln>
        </p:spPr>
        <p:txBody>
          <a:bodyPr wrap="square" lIns="0" tIns="182880" rIns="0" bIns="182880" rtlCol="0" anchor="ctr" anchorCtr="0">
            <a:spAutoFit/>
          </a:bodyPr>
          <a:lstStyle/>
          <a:p>
            <a:pPr algn="ctr"/>
            <a:r>
              <a:rPr lang="es-ES" sz="2400" b="1" dirty="0"/>
              <a:t>Los Verdaderos Hijos de Abraham</a:t>
            </a:r>
            <a:endParaRPr lang="en-US" sz="24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1748" y="142875"/>
            <a:ext cx="2647950" cy="1914525"/>
          </a:xfrm>
          <a:prstGeom prst="rect">
            <a:avLst/>
          </a:prstGeom>
          <a:noFill/>
          <a:ln>
            <a:noFill/>
          </a:ln>
          <a:effectLst>
            <a:outerShdw blurRad="50800" dist="1270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Image result for scroll"/>
          <p:cNvPicPr>
            <a:picLocks noChangeAspect="1" noChangeArrowheads="1"/>
          </p:cNvPicPr>
          <p:nvPr/>
        </p:nvPicPr>
        <p:blipFill rotWithShape="1">
          <a:blip r:embed="rId4">
            <a:extLst>
              <a:ext uri="{28A0092B-C50C-407E-A947-70E740481C1C}">
                <a14:useLocalDpi xmlns:a14="http://schemas.microsoft.com/office/drawing/2010/main" val="0"/>
              </a:ext>
            </a:extLst>
          </a:blip>
          <a:srcRect l="18249" t="5655" r="14870" b="6217"/>
          <a:stretch/>
        </p:blipFill>
        <p:spPr bwMode="auto">
          <a:xfrm>
            <a:off x="8038096" y="351504"/>
            <a:ext cx="1076408" cy="141834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76200" y="2834148"/>
            <a:ext cx="4308764" cy="430887"/>
          </a:xfrm>
          <a:prstGeom prst="rect">
            <a:avLst/>
          </a:prstGeom>
          <a:solidFill>
            <a:schemeClr val="bg1"/>
          </a:solidFill>
        </p:spPr>
        <p:txBody>
          <a:bodyPr wrap="square">
            <a:spAutoFit/>
          </a:bodyPr>
          <a:lstStyle/>
          <a:p>
            <a:r>
              <a:rPr lang="en-US" sz="2200" b="1" dirty="0">
                <a:latin typeface="Palatino Linotype" panose="02040502050505030304" pitchFamily="18" charset="0"/>
              </a:rPr>
              <a:t>Romans 4</a:t>
            </a:r>
          </a:p>
        </p:txBody>
      </p:sp>
      <p:sp>
        <p:nvSpPr>
          <p:cNvPr id="15" name="TextBox 14"/>
          <p:cNvSpPr txBox="1"/>
          <p:nvPr/>
        </p:nvSpPr>
        <p:spPr>
          <a:xfrm>
            <a:off x="8073282" y="587514"/>
            <a:ext cx="989297" cy="707886"/>
          </a:xfrm>
          <a:prstGeom prst="rect">
            <a:avLst/>
          </a:prstGeom>
          <a:noFill/>
        </p:spPr>
        <p:txBody>
          <a:bodyPr wrap="square" lIns="0" rIns="0" rtlCol="0" anchor="ctr" anchorCtr="0">
            <a:spAutoFit/>
          </a:bodyPr>
          <a:lstStyle/>
          <a:p>
            <a:pPr algn="ctr"/>
            <a:r>
              <a:rPr lang="en-US" sz="2000" dirty="0">
                <a:latin typeface="Papyrus" panose="03070502060502030205" pitchFamily="66" charset="0"/>
              </a:rPr>
              <a:t>Romans</a:t>
            </a:r>
          </a:p>
          <a:p>
            <a:pPr algn="ctr"/>
            <a:r>
              <a:rPr lang="en-US" sz="2000" dirty="0">
                <a:latin typeface="Papyrus" panose="03070502060502030205" pitchFamily="66" charset="0"/>
              </a:rPr>
              <a:t>4:1-12</a:t>
            </a:r>
          </a:p>
        </p:txBody>
      </p:sp>
      <p:sp>
        <p:nvSpPr>
          <p:cNvPr id="2" name="TextBox 1"/>
          <p:cNvSpPr txBox="1"/>
          <p:nvPr/>
        </p:nvSpPr>
        <p:spPr>
          <a:xfrm rot="18163878">
            <a:off x="1125325" y="266681"/>
            <a:ext cx="1204361" cy="615553"/>
          </a:xfrm>
          <a:prstGeom prst="rect">
            <a:avLst/>
          </a:prstGeom>
          <a:noFill/>
        </p:spPr>
        <p:txBody>
          <a:bodyPr wrap="square" rtlCol="0">
            <a:spAutoFit/>
          </a:bodyPr>
          <a:lstStyle/>
          <a:p>
            <a:pPr algn="ctr"/>
            <a:r>
              <a:rPr lang="en-US" b="1" dirty="0"/>
              <a:t>Genesis 15</a:t>
            </a:r>
          </a:p>
          <a:p>
            <a:pPr algn="ctr"/>
            <a:r>
              <a:rPr lang="en-US" sz="1600" i="1" dirty="0"/>
              <a:t>“righteous”</a:t>
            </a:r>
            <a:endParaRPr lang="en-US" i="1" dirty="0"/>
          </a:p>
        </p:txBody>
      </p:sp>
      <p:sp>
        <p:nvSpPr>
          <p:cNvPr id="13" name="TextBox 12"/>
          <p:cNvSpPr txBox="1"/>
          <p:nvPr/>
        </p:nvSpPr>
        <p:spPr>
          <a:xfrm rot="18163878">
            <a:off x="1708914" y="251933"/>
            <a:ext cx="1204361" cy="615553"/>
          </a:xfrm>
          <a:prstGeom prst="rect">
            <a:avLst/>
          </a:prstGeom>
          <a:noFill/>
        </p:spPr>
        <p:txBody>
          <a:bodyPr wrap="square" rtlCol="0">
            <a:spAutoFit/>
          </a:bodyPr>
          <a:lstStyle/>
          <a:p>
            <a:pPr algn="ctr"/>
            <a:r>
              <a:rPr lang="en-US" b="1" dirty="0"/>
              <a:t>Genesis 17</a:t>
            </a:r>
            <a:endParaRPr lang="en-US" sz="1600" b="1" dirty="0"/>
          </a:p>
          <a:p>
            <a:pPr algn="ctr"/>
            <a:r>
              <a:rPr lang="en-US" sz="1600" i="1" dirty="0"/>
              <a:t>circumcised</a:t>
            </a:r>
            <a:endParaRPr lang="en-US" i="1" dirty="0"/>
          </a:p>
        </p:txBody>
      </p:sp>
      <p:sp>
        <p:nvSpPr>
          <p:cNvPr id="16" name="Rectangle 15"/>
          <p:cNvSpPr/>
          <p:nvPr/>
        </p:nvSpPr>
        <p:spPr>
          <a:xfrm>
            <a:off x="4759036" y="2834148"/>
            <a:ext cx="4308764" cy="430887"/>
          </a:xfrm>
          <a:prstGeom prst="rect">
            <a:avLst/>
          </a:prstGeom>
          <a:solidFill>
            <a:schemeClr val="bg1"/>
          </a:solidFill>
        </p:spPr>
        <p:txBody>
          <a:bodyPr wrap="square">
            <a:spAutoFit/>
          </a:bodyPr>
          <a:lstStyle/>
          <a:p>
            <a:r>
              <a:rPr lang="en-US" sz="2200" b="1" dirty="0" err="1">
                <a:latin typeface="Palatino Linotype" panose="02040502050505030304" pitchFamily="18" charset="0"/>
              </a:rPr>
              <a:t>Romanos</a:t>
            </a:r>
            <a:r>
              <a:rPr lang="en-US" sz="2200" b="1" dirty="0">
                <a:latin typeface="Palatino Linotype" panose="02040502050505030304" pitchFamily="18" charset="0"/>
              </a:rPr>
              <a:t> 4</a:t>
            </a:r>
          </a:p>
        </p:txBody>
      </p:sp>
    </p:spTree>
    <p:extLst>
      <p:ext uri="{BB962C8B-B14F-4D97-AF65-F5344CB8AC3E}">
        <p14:creationId xmlns:p14="http://schemas.microsoft.com/office/powerpoint/2010/main" val="407731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fill="hold" grpId="0" nodeType="withEffect">
                                  <p:stCondLst>
                                    <p:cond delay="0"/>
                                  </p:stCondLst>
                                  <p:childTnLst>
                                    <p:animMotion origin="layout" path="M 0 0 L 0 -0.25 E" pathEditMode="relative" ptsTypes="">
                                      <p:cBhvr>
                                        <p:cTn id="6" dur="1000" fill="hold"/>
                                        <p:tgtEl>
                                          <p:spTgt spid="22"/>
                                        </p:tgtEl>
                                        <p:attrNameLst>
                                          <p:attrName>ppt_x</p:attrName>
                                          <p:attrName>ppt_y</p:attrName>
                                        </p:attrNameLst>
                                      </p:cBhvr>
                                    </p:animMotion>
                                  </p:childTnLst>
                                </p:cTn>
                              </p:par>
                              <p:par>
                                <p:cTn id="7" presetID="64" presetClass="path" presetSubtype="0" fill="hold" grpId="0" nodeType="withEffect">
                                  <p:stCondLst>
                                    <p:cond delay="0"/>
                                  </p:stCondLst>
                                  <p:childTnLst>
                                    <p:animMotion origin="layout" path="M 0 0 L 0 -0.25 E" pathEditMode="relative" ptsTypes="">
                                      <p:cBhvr>
                                        <p:cTn id="8" dur="1000" fill="hold"/>
                                        <p:tgtEl>
                                          <p:spTgt spid="14"/>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4" presetClass="path" presetSubtype="0" fill="hold" grpId="1" nodeType="clickEffect">
                                  <p:stCondLst>
                                    <p:cond delay="0"/>
                                  </p:stCondLst>
                                  <p:childTnLst>
                                    <p:animMotion origin="layout" path="M -0.00052 -0.25093 L -0.00052 -0.50093 " pathEditMode="relative" rAng="0" ptsTypes="AA">
                                      <p:cBhvr>
                                        <p:cTn id="20" dur="1000" fill="hold"/>
                                        <p:tgtEl>
                                          <p:spTgt spid="22"/>
                                        </p:tgtEl>
                                        <p:attrNameLst>
                                          <p:attrName>ppt_x</p:attrName>
                                          <p:attrName>ppt_y</p:attrName>
                                        </p:attrNameLst>
                                      </p:cBhvr>
                                      <p:rCtr x="0" y="-12500"/>
                                    </p:animMotion>
                                  </p:childTnLst>
                                </p:cTn>
                              </p:par>
                              <p:par>
                                <p:cTn id="21" presetID="64" presetClass="path" presetSubtype="0" fill="hold" grpId="1" nodeType="withEffect">
                                  <p:stCondLst>
                                    <p:cond delay="0"/>
                                  </p:stCondLst>
                                  <p:childTnLst>
                                    <p:animMotion origin="layout" path="M -3.88889E-6 -0.24861 L -3.88889E-6 -0.49861 " pathEditMode="relative" rAng="0" ptsTypes="AA">
                                      <p:cBhvr>
                                        <p:cTn id="22" dur="1000" fill="hold"/>
                                        <p:tgtEl>
                                          <p:spTgt spid="14"/>
                                        </p:tgtEl>
                                        <p:attrNameLst>
                                          <p:attrName>ppt_x</p:attrName>
                                          <p:attrName>ppt_y</p:attrName>
                                        </p:attrNameLst>
                                      </p:cBhvr>
                                      <p:rCtr x="0" y="-12500"/>
                                    </p:animMotion>
                                  </p:childTnLst>
                                </p:cTn>
                              </p:par>
                            </p:childTnLst>
                          </p:cTn>
                        </p:par>
                        <p:par>
                          <p:cTn id="23" fill="hold">
                            <p:stCondLst>
                              <p:cond delay="1000"/>
                            </p:stCondLst>
                            <p:childTnLst>
                              <p:par>
                                <p:cTn id="24" presetID="64" presetClass="path" presetSubtype="0" fill="hold" grpId="2" nodeType="afterEffect">
                                  <p:stCondLst>
                                    <p:cond delay="0"/>
                                  </p:stCondLst>
                                  <p:childTnLst>
                                    <p:animMotion origin="layout" path="M -0.00052 -0.50301 L -0.00052 -0.75301 " pathEditMode="relative" rAng="0" ptsTypes="AA">
                                      <p:cBhvr>
                                        <p:cTn id="25" dur="1000" fill="hold"/>
                                        <p:tgtEl>
                                          <p:spTgt spid="22"/>
                                        </p:tgtEl>
                                        <p:attrNameLst>
                                          <p:attrName>ppt_x</p:attrName>
                                          <p:attrName>ppt_y</p:attrName>
                                        </p:attrNameLst>
                                      </p:cBhvr>
                                      <p:rCtr x="0" y="-12500"/>
                                    </p:animMotion>
                                  </p:childTnLst>
                                </p:cTn>
                              </p:par>
                              <p:par>
                                <p:cTn id="26" presetID="64" presetClass="path" presetSubtype="0" fill="hold" grpId="2" nodeType="withEffect">
                                  <p:stCondLst>
                                    <p:cond delay="0"/>
                                  </p:stCondLst>
                                  <p:childTnLst>
                                    <p:animMotion origin="layout" path="M -3.88889E-6 -0.4993 L -3.88889E-6 -0.7493 " pathEditMode="relative" rAng="0" ptsTypes="AA">
                                      <p:cBhvr>
                                        <p:cTn id="27" dur="1000" fill="hold"/>
                                        <p:tgtEl>
                                          <p:spTgt spid="14"/>
                                        </p:tgtEl>
                                        <p:attrNameLst>
                                          <p:attrName>ppt_x</p:attrName>
                                          <p:attrName>ppt_y</p:attrName>
                                        </p:attrNameLst>
                                      </p:cBhvr>
                                      <p:rCtr x="0" y="-12500"/>
                                    </p:animMotion>
                                  </p:childTnLst>
                                </p:cTn>
                              </p:par>
                            </p:childTnLst>
                          </p:cTn>
                        </p:par>
                      </p:childTnLst>
                    </p:cTn>
                  </p:par>
                  <p:par>
                    <p:cTn id="28" fill="hold">
                      <p:stCondLst>
                        <p:cond delay="indefinite"/>
                      </p:stCondLst>
                      <p:childTnLst>
                        <p:par>
                          <p:cTn id="29" fill="hold">
                            <p:stCondLst>
                              <p:cond delay="0"/>
                            </p:stCondLst>
                            <p:childTnLst>
                              <p:par>
                                <p:cTn id="30" presetID="64" presetClass="path" presetSubtype="0" fill="hold" grpId="3" nodeType="clickEffect">
                                  <p:stCondLst>
                                    <p:cond delay="0"/>
                                  </p:stCondLst>
                                  <p:childTnLst>
                                    <p:animMotion origin="layout" path="M -0.00052 -0.75232 L -0.00052 -1.00232 " pathEditMode="relative" rAng="0" ptsTypes="AA">
                                      <p:cBhvr>
                                        <p:cTn id="31" dur="1000" fill="hold"/>
                                        <p:tgtEl>
                                          <p:spTgt spid="22"/>
                                        </p:tgtEl>
                                        <p:attrNameLst>
                                          <p:attrName>ppt_x</p:attrName>
                                          <p:attrName>ppt_y</p:attrName>
                                        </p:attrNameLst>
                                      </p:cBhvr>
                                      <p:rCtr x="0" y="-12500"/>
                                    </p:animMotion>
                                  </p:childTnLst>
                                </p:cTn>
                              </p:par>
                              <p:par>
                                <p:cTn id="32" presetID="64" presetClass="path" presetSubtype="0" fill="hold" grpId="3" nodeType="withEffect">
                                  <p:stCondLst>
                                    <p:cond delay="0"/>
                                  </p:stCondLst>
                                  <p:childTnLst>
                                    <p:animMotion origin="layout" path="M -3.88889E-6 -0.74861 L -3.88889E-6 -0.99861 " pathEditMode="relative" rAng="0" ptsTypes="AA">
                                      <p:cBhvr>
                                        <p:cTn id="33" dur="1000" fill="hold"/>
                                        <p:tgtEl>
                                          <p:spTgt spid="14"/>
                                        </p:tgtEl>
                                        <p:attrNameLst>
                                          <p:attrName>ppt_x</p:attrName>
                                          <p:attrName>ppt_y</p:attrName>
                                        </p:attrNameLst>
                                      </p:cBhvr>
                                      <p:rCtr x="0" y="-12500"/>
                                    </p:animMotion>
                                  </p:childTnLst>
                                </p:cTn>
                              </p:par>
                            </p:childTnLst>
                          </p:cTn>
                        </p:par>
                      </p:childTnLst>
                    </p:cTn>
                  </p:par>
                  <p:par>
                    <p:cTn id="34" fill="hold">
                      <p:stCondLst>
                        <p:cond delay="indefinite"/>
                      </p:stCondLst>
                      <p:childTnLst>
                        <p:par>
                          <p:cTn id="35" fill="hold">
                            <p:stCondLst>
                              <p:cond delay="0"/>
                            </p:stCondLst>
                            <p:childTnLst>
                              <p:par>
                                <p:cTn id="36" presetID="64" presetClass="path" presetSubtype="0" fill="hold" grpId="4" nodeType="clickEffect">
                                  <p:stCondLst>
                                    <p:cond delay="0"/>
                                  </p:stCondLst>
                                  <p:childTnLst>
                                    <p:animMotion origin="layout" path="M 1.66667E-6 -1.00301 L 1.66667E-6 -1.25301 " pathEditMode="relative" rAng="0" ptsTypes="AA">
                                      <p:cBhvr>
                                        <p:cTn id="37" dur="1000" fill="hold"/>
                                        <p:tgtEl>
                                          <p:spTgt spid="22"/>
                                        </p:tgtEl>
                                        <p:attrNameLst>
                                          <p:attrName>ppt_x</p:attrName>
                                          <p:attrName>ppt_y</p:attrName>
                                        </p:attrNameLst>
                                      </p:cBhvr>
                                      <p:rCtr x="0" y="-12500"/>
                                    </p:animMotion>
                                  </p:childTnLst>
                                </p:cTn>
                              </p:par>
                              <p:par>
                                <p:cTn id="38" presetID="64" presetClass="path" presetSubtype="0" fill="hold" grpId="4" nodeType="withEffect">
                                  <p:stCondLst>
                                    <p:cond delay="0"/>
                                  </p:stCondLst>
                                  <p:childTnLst>
                                    <p:animMotion origin="layout" path="M -3.88889E-6 -0.99861 L -3.88889E-6 -1.24861 " pathEditMode="relative" rAng="0" ptsTypes="AA">
                                      <p:cBhvr>
                                        <p:cTn id="39" dur="1000" fill="hold"/>
                                        <p:tgtEl>
                                          <p:spTgt spid="14"/>
                                        </p:tgtEl>
                                        <p:attrNameLst>
                                          <p:attrName>ppt_x</p:attrName>
                                          <p:attrName>ppt_y</p:attrName>
                                        </p:attrNameLst>
                                      </p:cBhvr>
                                      <p:rCtr x="0" y="-12500"/>
                                    </p:animMotion>
                                  </p:childTnLst>
                                </p:cTn>
                              </p:par>
                            </p:childTnLst>
                          </p:cTn>
                        </p:par>
                        <p:par>
                          <p:cTn id="40" fill="hold">
                            <p:stCondLst>
                              <p:cond delay="1000"/>
                            </p:stCondLst>
                            <p:childTnLst>
                              <p:par>
                                <p:cTn id="41" presetID="64" presetClass="path" presetSubtype="0" fill="hold" grpId="5" nodeType="afterEffect">
                                  <p:stCondLst>
                                    <p:cond delay="0"/>
                                  </p:stCondLst>
                                  <p:childTnLst>
                                    <p:animMotion origin="layout" path="M 1.66667E-6 -1.25278 L 1.66667E-6 -1.50278 " pathEditMode="relative" rAng="0" ptsTypes="AA">
                                      <p:cBhvr>
                                        <p:cTn id="42" dur="1000" fill="hold"/>
                                        <p:tgtEl>
                                          <p:spTgt spid="22"/>
                                        </p:tgtEl>
                                        <p:attrNameLst>
                                          <p:attrName>ppt_x</p:attrName>
                                          <p:attrName>ppt_y</p:attrName>
                                        </p:attrNameLst>
                                      </p:cBhvr>
                                      <p:rCtr x="0" y="-12500"/>
                                    </p:animMotion>
                                  </p:childTnLst>
                                </p:cTn>
                              </p:par>
                              <p:par>
                                <p:cTn id="43" presetID="64" presetClass="path" presetSubtype="0" fill="hold" grpId="5" nodeType="withEffect">
                                  <p:stCondLst>
                                    <p:cond delay="0"/>
                                  </p:stCondLst>
                                  <p:childTnLst>
                                    <p:animMotion origin="layout" path="M -3.88889E-6 -1.2493 L -3.88889E-6 -1.4993 " pathEditMode="relative" rAng="0" ptsTypes="AA">
                                      <p:cBhvr>
                                        <p:cTn id="44" dur="1000" fill="hold"/>
                                        <p:tgtEl>
                                          <p:spTgt spid="14"/>
                                        </p:tgtEl>
                                        <p:attrNameLst>
                                          <p:attrName>ppt_x</p:attrName>
                                          <p:attrName>ppt_y</p:attrName>
                                        </p:attrNameLst>
                                      </p:cBhvr>
                                      <p:rCtr x="0" y="-12500"/>
                                    </p:animMotion>
                                  </p:childTnLst>
                                </p:cTn>
                              </p:par>
                            </p:childTnLst>
                          </p:cTn>
                        </p:par>
                      </p:childTnLst>
                    </p:cTn>
                  </p:par>
                  <p:par>
                    <p:cTn id="45" fill="hold">
                      <p:stCondLst>
                        <p:cond delay="indefinite"/>
                      </p:stCondLst>
                      <p:childTnLst>
                        <p:par>
                          <p:cTn id="46" fill="hold">
                            <p:stCondLst>
                              <p:cond delay="0"/>
                            </p:stCondLst>
                            <p:childTnLst>
                              <p:par>
                                <p:cTn id="47" presetID="64" presetClass="path" presetSubtype="0" fill="hold" grpId="6" nodeType="clickEffect">
                                  <p:stCondLst>
                                    <p:cond delay="0"/>
                                  </p:stCondLst>
                                  <p:childTnLst>
                                    <p:animMotion origin="layout" path="M 1.66667E-6 -1.50162 L 1.66667E-6 -1.75162 " pathEditMode="relative" rAng="0" ptsTypes="AA">
                                      <p:cBhvr>
                                        <p:cTn id="48" dur="1000" fill="hold"/>
                                        <p:tgtEl>
                                          <p:spTgt spid="22"/>
                                        </p:tgtEl>
                                        <p:attrNameLst>
                                          <p:attrName>ppt_x</p:attrName>
                                          <p:attrName>ppt_y</p:attrName>
                                        </p:attrNameLst>
                                      </p:cBhvr>
                                      <p:rCtr x="0" y="-12500"/>
                                    </p:animMotion>
                                  </p:childTnLst>
                                </p:cTn>
                              </p:par>
                              <p:par>
                                <p:cTn id="49" presetID="64" presetClass="path" presetSubtype="0" fill="hold" grpId="6" nodeType="withEffect">
                                  <p:stCondLst>
                                    <p:cond delay="0"/>
                                  </p:stCondLst>
                                  <p:childTnLst>
                                    <p:animMotion origin="layout" path="M -3.88889E-6 -1.4993 L -3.88889E-6 -1.7493 " pathEditMode="relative" rAng="0" ptsTypes="AA">
                                      <p:cBhvr>
                                        <p:cTn id="50" dur="1000" fill="hold"/>
                                        <p:tgtEl>
                                          <p:spTgt spid="14"/>
                                        </p:tgtEl>
                                        <p:attrNameLst>
                                          <p:attrName>ppt_x</p:attrName>
                                          <p:attrName>ppt_y</p:attrName>
                                        </p:attrNameLst>
                                      </p:cBhvr>
                                      <p:rCtr x="0" y="-12500"/>
                                    </p:animMotion>
                                  </p:childTnLst>
                                </p:cTn>
                              </p:par>
                            </p:childTnLst>
                          </p:cTn>
                        </p:par>
                        <p:par>
                          <p:cTn id="51" fill="hold">
                            <p:stCondLst>
                              <p:cond delay="1000"/>
                            </p:stCondLst>
                            <p:childTnLst>
                              <p:par>
                                <p:cTn id="52" presetID="64" presetClass="path" presetSubtype="0" fill="hold" grpId="7" nodeType="afterEffect">
                                  <p:stCondLst>
                                    <p:cond delay="0"/>
                                  </p:stCondLst>
                                  <p:childTnLst>
                                    <p:animMotion origin="layout" path="M 1.66667E-6 -1.75023 L 1.66667E-6 -2.00023 " pathEditMode="relative" rAng="0" ptsTypes="AA">
                                      <p:cBhvr>
                                        <p:cTn id="53" dur="1000" fill="hold"/>
                                        <p:tgtEl>
                                          <p:spTgt spid="22"/>
                                        </p:tgtEl>
                                        <p:attrNameLst>
                                          <p:attrName>ppt_x</p:attrName>
                                          <p:attrName>ppt_y</p:attrName>
                                        </p:attrNameLst>
                                      </p:cBhvr>
                                      <p:rCtr x="0" y="-12500"/>
                                    </p:animMotion>
                                  </p:childTnLst>
                                </p:cTn>
                              </p:par>
                              <p:par>
                                <p:cTn id="54" presetID="64" presetClass="path" presetSubtype="0" fill="hold" grpId="7" nodeType="withEffect">
                                  <p:stCondLst>
                                    <p:cond delay="0"/>
                                  </p:stCondLst>
                                  <p:childTnLst>
                                    <p:animMotion origin="layout" path="M -3.88889E-6 -1.74514 L -3.88889E-6 -1.99514 " pathEditMode="relative" rAng="0" ptsTypes="AA">
                                      <p:cBhvr>
                                        <p:cTn id="55" dur="1000" fill="hold"/>
                                        <p:tgtEl>
                                          <p:spTgt spid="14"/>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4" grpId="2"/>
      <p:bldP spid="14" grpId="3"/>
      <p:bldP spid="14" grpId="4"/>
      <p:bldP spid="14" grpId="5"/>
      <p:bldP spid="14" grpId="6"/>
      <p:bldP spid="14" grpId="7"/>
      <p:bldP spid="22" grpId="0"/>
      <p:bldP spid="22" grpId="1"/>
      <p:bldP spid="22" grpId="2"/>
      <p:bldP spid="22" grpId="3"/>
      <p:bldP spid="22" grpId="4"/>
      <p:bldP spid="22" grpId="5"/>
      <p:bldP spid="22" grpId="6"/>
      <p:bldP spid="22" grpId="7"/>
      <p:bldP spid="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Workdirs\wp\Class\timelin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6834"/>
            <a:ext cx="9144000" cy="1075765"/>
          </a:xfrm>
          <a:prstGeom prst="rect">
            <a:avLst/>
          </a:prstGeom>
          <a:noFill/>
          <a:extLst>
            <a:ext uri="{909E8E84-426E-40DD-AFC4-6F175D3DCCD1}">
              <a14:hiddenFill xmlns:a14="http://schemas.microsoft.com/office/drawing/2010/main">
                <a:solidFill>
                  <a:srgbClr val="FFFFFF"/>
                </a:solidFill>
              </a14:hiddenFill>
            </a:ext>
          </a:extLst>
        </p:spPr>
      </p:pic>
      <p:sp>
        <p:nvSpPr>
          <p:cNvPr id="6" name="Left-Right-Up Arrow 5"/>
          <p:cNvSpPr/>
          <p:nvPr/>
        </p:nvSpPr>
        <p:spPr>
          <a:xfrm rot="10800000">
            <a:off x="0" y="1905000"/>
            <a:ext cx="9144000" cy="4952998"/>
          </a:xfrm>
          <a:prstGeom prst="leftRightUpArrow">
            <a:avLst>
              <a:gd name="adj1" fmla="val 10697"/>
              <a:gd name="adj2" fmla="val 1698"/>
              <a:gd name="adj3"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1956" y="2072686"/>
            <a:ext cx="4416552" cy="738664"/>
          </a:xfrm>
          <a:prstGeom prst="rect">
            <a:avLst/>
          </a:prstGeom>
          <a:solidFill>
            <a:schemeClr val="bg1"/>
          </a:solidFill>
          <a:ln>
            <a:solidFill>
              <a:schemeClr val="tx1"/>
            </a:solidFill>
          </a:ln>
        </p:spPr>
        <p:txBody>
          <a:bodyPr wrap="square" tIns="182880" bIns="182880" rtlCol="0" anchor="ctr" anchorCtr="0">
            <a:spAutoFit/>
          </a:bodyPr>
          <a:lstStyle/>
          <a:p>
            <a:pPr algn="ctr"/>
            <a:r>
              <a:rPr lang="en-US" sz="2400" b="1" dirty="0"/>
              <a:t>Abraham’s True Children</a:t>
            </a:r>
          </a:p>
        </p:txBody>
      </p:sp>
      <p:sp>
        <p:nvSpPr>
          <p:cNvPr id="28" name="TextBox 27"/>
          <p:cNvSpPr txBox="1"/>
          <p:nvPr/>
        </p:nvSpPr>
        <p:spPr>
          <a:xfrm>
            <a:off x="4686410" y="2086896"/>
            <a:ext cx="4420494" cy="738664"/>
          </a:xfrm>
          <a:prstGeom prst="rect">
            <a:avLst/>
          </a:prstGeom>
          <a:solidFill>
            <a:schemeClr val="bg1"/>
          </a:solidFill>
          <a:ln>
            <a:solidFill>
              <a:schemeClr val="tx1"/>
            </a:solidFill>
          </a:ln>
        </p:spPr>
        <p:txBody>
          <a:bodyPr wrap="square" lIns="0" tIns="182880" rIns="0" bIns="182880" rtlCol="0" anchor="ctr" anchorCtr="0">
            <a:spAutoFit/>
          </a:bodyPr>
          <a:lstStyle/>
          <a:p>
            <a:pPr algn="ctr"/>
            <a:r>
              <a:rPr lang="es-ES" sz="2400" b="1" dirty="0"/>
              <a:t>Los Verdaderos Hijos de Abraham</a:t>
            </a:r>
            <a:endParaRPr lang="en-US" sz="24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1748" y="142875"/>
            <a:ext cx="2647950" cy="1914525"/>
          </a:xfrm>
          <a:prstGeom prst="rect">
            <a:avLst/>
          </a:prstGeom>
          <a:noFill/>
          <a:ln>
            <a:noFill/>
          </a:ln>
          <a:effectLst>
            <a:outerShdw blurRad="50800" dist="1270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Image result for scroll"/>
          <p:cNvPicPr>
            <a:picLocks noChangeAspect="1" noChangeArrowheads="1"/>
          </p:cNvPicPr>
          <p:nvPr/>
        </p:nvPicPr>
        <p:blipFill rotWithShape="1">
          <a:blip r:embed="rId4">
            <a:extLst>
              <a:ext uri="{28A0092B-C50C-407E-A947-70E740481C1C}">
                <a14:useLocalDpi xmlns:a14="http://schemas.microsoft.com/office/drawing/2010/main" val="0"/>
              </a:ext>
            </a:extLst>
          </a:blip>
          <a:srcRect l="18249" t="5655" r="14870" b="6217"/>
          <a:stretch/>
        </p:blipFill>
        <p:spPr bwMode="auto">
          <a:xfrm>
            <a:off x="8038096" y="351504"/>
            <a:ext cx="1076408" cy="14183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073282" y="575846"/>
            <a:ext cx="989297" cy="338554"/>
          </a:xfrm>
          <a:prstGeom prst="rect">
            <a:avLst/>
          </a:prstGeom>
          <a:noFill/>
        </p:spPr>
        <p:txBody>
          <a:bodyPr wrap="square" lIns="0" rIns="0" rtlCol="0" anchor="ctr" anchorCtr="0">
            <a:spAutoFit/>
          </a:bodyPr>
          <a:lstStyle/>
          <a:p>
            <a:pPr algn="ctr"/>
            <a:r>
              <a:rPr lang="en-US" sz="1600" dirty="0">
                <a:latin typeface="Papyrus" panose="03070502060502030205" pitchFamily="66" charset="0"/>
              </a:rPr>
              <a:t>Galatians</a:t>
            </a:r>
          </a:p>
        </p:txBody>
      </p:sp>
      <p:sp>
        <p:nvSpPr>
          <p:cNvPr id="21" name="Rectangle 20"/>
          <p:cNvSpPr/>
          <p:nvPr/>
        </p:nvSpPr>
        <p:spPr>
          <a:xfrm>
            <a:off x="76200" y="2834148"/>
            <a:ext cx="4308764" cy="430887"/>
          </a:xfrm>
          <a:prstGeom prst="rect">
            <a:avLst/>
          </a:prstGeom>
          <a:solidFill>
            <a:schemeClr val="bg1"/>
          </a:solidFill>
        </p:spPr>
        <p:txBody>
          <a:bodyPr wrap="square">
            <a:spAutoFit/>
          </a:bodyPr>
          <a:lstStyle/>
          <a:p>
            <a:r>
              <a:rPr lang="en-US" sz="2200" b="1" dirty="0">
                <a:latin typeface="Palatino Linotype" panose="02040502050505030304" pitchFamily="18" charset="0"/>
              </a:rPr>
              <a:t>Galatians 3</a:t>
            </a:r>
          </a:p>
        </p:txBody>
      </p:sp>
      <p:sp>
        <p:nvSpPr>
          <p:cNvPr id="18" name="Rectangle 17"/>
          <p:cNvSpPr/>
          <p:nvPr/>
        </p:nvSpPr>
        <p:spPr>
          <a:xfrm>
            <a:off x="0" y="3483412"/>
            <a:ext cx="4572000" cy="2123658"/>
          </a:xfrm>
          <a:prstGeom prst="rect">
            <a:avLst/>
          </a:prstGeom>
        </p:spPr>
        <p:txBody>
          <a:bodyPr>
            <a:spAutoFit/>
          </a:bodyPr>
          <a:lstStyle/>
          <a:p>
            <a:pPr algn="ctr"/>
            <a:r>
              <a:rPr lang="en-US" sz="2200" b="1" dirty="0"/>
              <a:t>Inheriting the Promised Blessing</a:t>
            </a:r>
          </a:p>
          <a:p>
            <a:pPr algn="ctr"/>
            <a:endParaRPr lang="en-US" sz="2200" b="1" dirty="0"/>
          </a:p>
          <a:p>
            <a:r>
              <a:rPr lang="en-US" sz="2200" dirty="0">
                <a:latin typeface="Palatino Linotype" panose="02040502050505030304" pitchFamily="18" charset="0"/>
              </a:rPr>
              <a:t> </a:t>
            </a:r>
            <a:r>
              <a:rPr lang="en-US" sz="2200" b="1" baseline="30000" dirty="0">
                <a:latin typeface="Palatino Linotype" panose="02040502050505030304" pitchFamily="18" charset="0"/>
              </a:rPr>
              <a:t>18 </a:t>
            </a:r>
            <a:r>
              <a:rPr lang="en-US" sz="2200" dirty="0">
                <a:latin typeface="Palatino Linotype" panose="02040502050505030304" pitchFamily="18" charset="0"/>
              </a:rPr>
              <a:t>For if the inheritance is based on law, it is no longer based on a promise; but God has granted it to Abraham by means of a promise.</a:t>
            </a:r>
          </a:p>
        </p:txBody>
      </p:sp>
      <p:sp>
        <p:nvSpPr>
          <p:cNvPr id="22" name="Rectangle 21"/>
          <p:cNvSpPr/>
          <p:nvPr/>
        </p:nvSpPr>
        <p:spPr>
          <a:xfrm>
            <a:off x="4601496" y="3485646"/>
            <a:ext cx="4572000" cy="2123658"/>
          </a:xfrm>
          <a:prstGeom prst="rect">
            <a:avLst/>
          </a:prstGeom>
        </p:spPr>
        <p:txBody>
          <a:bodyPr>
            <a:spAutoFit/>
          </a:bodyPr>
          <a:lstStyle/>
          <a:p>
            <a:pPr algn="ctr"/>
            <a:r>
              <a:rPr lang="en-US" sz="2200" b="1" dirty="0" err="1"/>
              <a:t>Heredando</a:t>
            </a:r>
            <a:r>
              <a:rPr lang="en-US" sz="2200" b="1" dirty="0"/>
              <a:t> la </a:t>
            </a:r>
            <a:r>
              <a:rPr lang="en-US" sz="2200" b="1" dirty="0" err="1"/>
              <a:t>bendición</a:t>
            </a:r>
            <a:r>
              <a:rPr lang="en-US" sz="2200" b="1" dirty="0"/>
              <a:t> </a:t>
            </a:r>
            <a:r>
              <a:rPr lang="en-US" sz="2200" b="1" dirty="0" err="1"/>
              <a:t>prometida</a:t>
            </a:r>
            <a:endParaRPr lang="en-US" sz="2200" b="1" dirty="0"/>
          </a:p>
          <a:p>
            <a:pPr algn="ctr"/>
            <a:endParaRPr lang="en-US" sz="2200" b="1" dirty="0"/>
          </a:p>
          <a:p>
            <a:r>
              <a:rPr lang="es-ES" sz="2200" b="1" baseline="30000" dirty="0">
                <a:latin typeface="Palatino Linotype" panose="02040502050505030304" pitchFamily="18" charset="0"/>
              </a:rPr>
              <a:t>18 </a:t>
            </a:r>
            <a:r>
              <a:rPr lang="es-ES" sz="2200" dirty="0">
                <a:latin typeface="Palatino Linotype" panose="02040502050505030304" pitchFamily="18" charset="0"/>
              </a:rPr>
              <a:t>porque si la herencia es por la Ley, ya no es por la promesa; pero Dios se la concedió a Abraham mediante la promesa.</a:t>
            </a:r>
          </a:p>
        </p:txBody>
      </p:sp>
      <p:sp>
        <p:nvSpPr>
          <p:cNvPr id="24" name="Rectangle 23"/>
          <p:cNvSpPr/>
          <p:nvPr/>
        </p:nvSpPr>
        <p:spPr>
          <a:xfrm>
            <a:off x="4724400" y="2845713"/>
            <a:ext cx="4308764" cy="430887"/>
          </a:xfrm>
          <a:prstGeom prst="rect">
            <a:avLst/>
          </a:prstGeom>
          <a:solidFill>
            <a:schemeClr val="bg1"/>
          </a:solidFill>
        </p:spPr>
        <p:txBody>
          <a:bodyPr wrap="square">
            <a:spAutoFit/>
          </a:bodyPr>
          <a:lstStyle/>
          <a:p>
            <a:r>
              <a:rPr lang="en-US" sz="2200" b="1" dirty="0" err="1">
                <a:latin typeface="Palatino Linotype" panose="02040502050505030304" pitchFamily="18" charset="0"/>
              </a:rPr>
              <a:t>Gálatas</a:t>
            </a:r>
            <a:r>
              <a:rPr lang="en-US" sz="2200" b="1" dirty="0">
                <a:latin typeface="Palatino Linotype" panose="02040502050505030304" pitchFamily="18" charset="0"/>
              </a:rPr>
              <a:t> 3</a:t>
            </a:r>
          </a:p>
        </p:txBody>
      </p:sp>
      <p:sp>
        <p:nvSpPr>
          <p:cNvPr id="25" name="Up Arrow 24"/>
          <p:cNvSpPr/>
          <p:nvPr/>
        </p:nvSpPr>
        <p:spPr>
          <a:xfrm>
            <a:off x="3374014" y="1465250"/>
            <a:ext cx="633655" cy="1110802"/>
          </a:xfrm>
          <a:prstGeom prst="upArrow">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wordArtVert" lIns="0" tIns="0" rIns="0" bIns="0" rtlCol="0" anchor="ctr"/>
          <a:lstStyle/>
          <a:p>
            <a:pPr algn="ctr"/>
            <a:r>
              <a:rPr lang="en-US" sz="1600" b="1" dirty="0">
                <a:solidFill>
                  <a:schemeClr val="tx1"/>
                </a:solidFill>
              </a:rPr>
              <a:t>LAW</a:t>
            </a:r>
            <a:endParaRPr lang="en-US" sz="2000" b="1" dirty="0">
              <a:solidFill>
                <a:schemeClr val="tx1"/>
              </a:solidFill>
            </a:endParaRPr>
          </a:p>
        </p:txBody>
      </p:sp>
    </p:spTree>
    <p:extLst>
      <p:ext uri="{BB962C8B-B14F-4D97-AF65-F5344CB8AC3E}">
        <p14:creationId xmlns:p14="http://schemas.microsoft.com/office/powerpoint/2010/main" val="324558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p:bldP spid="22" grpId="0"/>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Workdirs\wp\Class\timelin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6834"/>
            <a:ext cx="9144000" cy="1075765"/>
          </a:xfrm>
          <a:prstGeom prst="rect">
            <a:avLst/>
          </a:prstGeom>
          <a:noFill/>
          <a:extLst>
            <a:ext uri="{909E8E84-426E-40DD-AFC4-6F175D3DCCD1}">
              <a14:hiddenFill xmlns:a14="http://schemas.microsoft.com/office/drawing/2010/main">
                <a:solidFill>
                  <a:srgbClr val="FFFFFF"/>
                </a:solidFill>
              </a14:hiddenFill>
            </a:ext>
          </a:extLst>
        </p:spPr>
      </p:pic>
      <p:sp>
        <p:nvSpPr>
          <p:cNvPr id="6" name="Left-Right-Up Arrow 5"/>
          <p:cNvSpPr/>
          <p:nvPr/>
        </p:nvSpPr>
        <p:spPr>
          <a:xfrm rot="10800000">
            <a:off x="0" y="1905000"/>
            <a:ext cx="9144000" cy="4952998"/>
          </a:xfrm>
          <a:prstGeom prst="leftRightUpArrow">
            <a:avLst>
              <a:gd name="adj1" fmla="val 10697"/>
              <a:gd name="adj2" fmla="val 1698"/>
              <a:gd name="adj3"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1956" y="2072686"/>
            <a:ext cx="4416552" cy="738664"/>
          </a:xfrm>
          <a:prstGeom prst="rect">
            <a:avLst/>
          </a:prstGeom>
          <a:solidFill>
            <a:schemeClr val="bg1"/>
          </a:solidFill>
          <a:ln>
            <a:solidFill>
              <a:schemeClr val="tx1"/>
            </a:solidFill>
          </a:ln>
        </p:spPr>
        <p:txBody>
          <a:bodyPr wrap="square" tIns="182880" bIns="182880" rtlCol="0" anchor="ctr" anchorCtr="0">
            <a:spAutoFit/>
          </a:bodyPr>
          <a:lstStyle/>
          <a:p>
            <a:pPr algn="ctr"/>
            <a:r>
              <a:rPr lang="en-US" sz="2400" b="1" dirty="0"/>
              <a:t>Abraham’s True Children</a:t>
            </a:r>
          </a:p>
        </p:txBody>
      </p:sp>
      <p:sp>
        <p:nvSpPr>
          <p:cNvPr id="28" name="TextBox 27"/>
          <p:cNvSpPr txBox="1"/>
          <p:nvPr/>
        </p:nvSpPr>
        <p:spPr>
          <a:xfrm>
            <a:off x="4686410" y="2086896"/>
            <a:ext cx="4420494" cy="738664"/>
          </a:xfrm>
          <a:prstGeom prst="rect">
            <a:avLst/>
          </a:prstGeom>
          <a:solidFill>
            <a:schemeClr val="bg1"/>
          </a:solidFill>
          <a:ln>
            <a:solidFill>
              <a:schemeClr val="tx1"/>
            </a:solidFill>
          </a:ln>
        </p:spPr>
        <p:txBody>
          <a:bodyPr wrap="square" lIns="0" tIns="182880" rIns="0" bIns="182880" rtlCol="0" anchor="ctr" anchorCtr="0">
            <a:spAutoFit/>
          </a:bodyPr>
          <a:lstStyle/>
          <a:p>
            <a:pPr algn="ctr"/>
            <a:r>
              <a:rPr lang="es-ES" sz="2400" b="1" dirty="0"/>
              <a:t>Los Verdaderos Hijos de Abraham</a:t>
            </a:r>
            <a:endParaRPr lang="en-US" sz="24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1748" y="142875"/>
            <a:ext cx="2647950" cy="1914525"/>
          </a:xfrm>
          <a:prstGeom prst="rect">
            <a:avLst/>
          </a:prstGeom>
          <a:noFill/>
          <a:ln>
            <a:noFill/>
          </a:ln>
          <a:effectLst>
            <a:outerShdw blurRad="50800" dist="1270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Image result for scroll"/>
          <p:cNvPicPr>
            <a:picLocks noChangeAspect="1" noChangeArrowheads="1"/>
          </p:cNvPicPr>
          <p:nvPr/>
        </p:nvPicPr>
        <p:blipFill rotWithShape="1">
          <a:blip r:embed="rId4">
            <a:extLst>
              <a:ext uri="{28A0092B-C50C-407E-A947-70E740481C1C}">
                <a14:useLocalDpi xmlns:a14="http://schemas.microsoft.com/office/drawing/2010/main" val="0"/>
              </a:ext>
            </a:extLst>
          </a:blip>
          <a:srcRect l="18249" t="5655" r="14870" b="6217"/>
          <a:stretch/>
        </p:blipFill>
        <p:spPr bwMode="auto">
          <a:xfrm>
            <a:off x="8038096" y="351504"/>
            <a:ext cx="1076408" cy="14183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073282" y="575846"/>
            <a:ext cx="989297" cy="338554"/>
          </a:xfrm>
          <a:prstGeom prst="rect">
            <a:avLst/>
          </a:prstGeom>
          <a:noFill/>
        </p:spPr>
        <p:txBody>
          <a:bodyPr wrap="square" lIns="0" rIns="0" rtlCol="0" anchor="ctr" anchorCtr="0">
            <a:spAutoFit/>
          </a:bodyPr>
          <a:lstStyle/>
          <a:p>
            <a:pPr algn="ctr"/>
            <a:r>
              <a:rPr lang="en-US" sz="1600" dirty="0">
                <a:latin typeface="Papyrus" panose="03070502060502030205" pitchFamily="66" charset="0"/>
              </a:rPr>
              <a:t>Galatians</a:t>
            </a:r>
          </a:p>
        </p:txBody>
      </p:sp>
      <p:sp>
        <p:nvSpPr>
          <p:cNvPr id="21" name="Rectangle 20"/>
          <p:cNvSpPr/>
          <p:nvPr/>
        </p:nvSpPr>
        <p:spPr>
          <a:xfrm>
            <a:off x="76200" y="2834148"/>
            <a:ext cx="4308764" cy="430887"/>
          </a:xfrm>
          <a:prstGeom prst="rect">
            <a:avLst/>
          </a:prstGeom>
          <a:solidFill>
            <a:schemeClr val="bg1"/>
          </a:solidFill>
        </p:spPr>
        <p:txBody>
          <a:bodyPr wrap="square">
            <a:spAutoFit/>
          </a:bodyPr>
          <a:lstStyle/>
          <a:p>
            <a:r>
              <a:rPr lang="en-US" sz="2200" b="1" dirty="0">
                <a:latin typeface="Palatino Linotype" panose="02040502050505030304" pitchFamily="18" charset="0"/>
              </a:rPr>
              <a:t>Galatians 3</a:t>
            </a:r>
          </a:p>
        </p:txBody>
      </p:sp>
      <p:sp>
        <p:nvSpPr>
          <p:cNvPr id="18" name="Rectangle 17"/>
          <p:cNvSpPr/>
          <p:nvPr/>
        </p:nvSpPr>
        <p:spPr>
          <a:xfrm>
            <a:off x="0" y="3483412"/>
            <a:ext cx="4572000" cy="2462213"/>
          </a:xfrm>
          <a:prstGeom prst="rect">
            <a:avLst/>
          </a:prstGeom>
        </p:spPr>
        <p:txBody>
          <a:bodyPr>
            <a:spAutoFit/>
          </a:bodyPr>
          <a:lstStyle/>
          <a:p>
            <a:pPr algn="ctr"/>
            <a:r>
              <a:rPr lang="en-US" sz="2200" b="1" dirty="0"/>
              <a:t>Inheriting the Promised Blessing</a:t>
            </a:r>
          </a:p>
          <a:p>
            <a:pPr algn="ctr"/>
            <a:endParaRPr lang="en-US" sz="2200" b="1" dirty="0"/>
          </a:p>
          <a:p>
            <a:r>
              <a:rPr lang="en-US" sz="2200" b="1" baseline="30000" dirty="0">
                <a:latin typeface="Palatino Linotype" panose="02040502050505030304" pitchFamily="18" charset="0"/>
              </a:rPr>
              <a:t>22 </a:t>
            </a:r>
            <a:r>
              <a:rPr lang="en-US" sz="2200" dirty="0">
                <a:latin typeface="Palatino Linotype" panose="02040502050505030304" pitchFamily="18" charset="0"/>
              </a:rPr>
              <a:t>But the Scripture has shut up everyone under sin, so that the promise by faith in Jesus Christ might be given to those who believe.</a:t>
            </a:r>
          </a:p>
        </p:txBody>
      </p:sp>
      <p:sp>
        <p:nvSpPr>
          <p:cNvPr id="22" name="Rectangle 21"/>
          <p:cNvSpPr/>
          <p:nvPr/>
        </p:nvSpPr>
        <p:spPr>
          <a:xfrm>
            <a:off x="4601496" y="3485646"/>
            <a:ext cx="4572000" cy="2123658"/>
          </a:xfrm>
          <a:prstGeom prst="rect">
            <a:avLst/>
          </a:prstGeom>
        </p:spPr>
        <p:txBody>
          <a:bodyPr>
            <a:spAutoFit/>
          </a:bodyPr>
          <a:lstStyle/>
          <a:p>
            <a:pPr algn="ctr"/>
            <a:r>
              <a:rPr lang="en-US" sz="2200" b="1" dirty="0" err="1"/>
              <a:t>Heredando</a:t>
            </a:r>
            <a:r>
              <a:rPr lang="en-US" sz="2200" b="1" dirty="0"/>
              <a:t> la </a:t>
            </a:r>
            <a:r>
              <a:rPr lang="en-US" sz="2200" b="1" dirty="0" err="1"/>
              <a:t>bendición</a:t>
            </a:r>
            <a:r>
              <a:rPr lang="en-US" sz="2200" b="1" dirty="0"/>
              <a:t> </a:t>
            </a:r>
            <a:r>
              <a:rPr lang="en-US" sz="2200" b="1" dirty="0" err="1"/>
              <a:t>prometida</a:t>
            </a:r>
            <a:endParaRPr lang="en-US" sz="2200" b="1" dirty="0"/>
          </a:p>
          <a:p>
            <a:pPr algn="ctr"/>
            <a:endParaRPr lang="en-US" sz="2200" b="1" dirty="0"/>
          </a:p>
          <a:p>
            <a:r>
              <a:rPr lang="es-ES" sz="2200" b="1" baseline="30000" dirty="0">
                <a:latin typeface="Palatino Linotype" panose="02040502050505030304" pitchFamily="18" charset="0"/>
              </a:rPr>
              <a:t>22 </a:t>
            </a:r>
            <a:r>
              <a:rPr lang="es-ES" sz="2200" dirty="0">
                <a:latin typeface="Palatino Linotype" panose="02040502050505030304" pitchFamily="18" charset="0"/>
              </a:rPr>
              <a:t>Pero la Escritura lo encerró todo bajo pecado, para que la promesa que es por la fe en Jesucristo fuera dada a los creyentes.</a:t>
            </a:r>
          </a:p>
        </p:txBody>
      </p:sp>
      <p:sp>
        <p:nvSpPr>
          <p:cNvPr id="24" name="Rectangle 23"/>
          <p:cNvSpPr/>
          <p:nvPr/>
        </p:nvSpPr>
        <p:spPr>
          <a:xfrm>
            <a:off x="4724400" y="2845713"/>
            <a:ext cx="4308764" cy="430887"/>
          </a:xfrm>
          <a:prstGeom prst="rect">
            <a:avLst/>
          </a:prstGeom>
          <a:solidFill>
            <a:schemeClr val="bg1"/>
          </a:solidFill>
        </p:spPr>
        <p:txBody>
          <a:bodyPr wrap="square">
            <a:spAutoFit/>
          </a:bodyPr>
          <a:lstStyle/>
          <a:p>
            <a:r>
              <a:rPr lang="en-US" sz="2200" b="1" dirty="0" err="1">
                <a:latin typeface="Palatino Linotype" panose="02040502050505030304" pitchFamily="18" charset="0"/>
              </a:rPr>
              <a:t>Gálatas</a:t>
            </a:r>
            <a:r>
              <a:rPr lang="en-US" sz="2200" b="1" dirty="0">
                <a:latin typeface="Palatino Linotype" panose="02040502050505030304" pitchFamily="18" charset="0"/>
              </a:rPr>
              <a:t> 3</a:t>
            </a:r>
          </a:p>
        </p:txBody>
      </p:sp>
    </p:spTree>
    <p:extLst>
      <p:ext uri="{BB962C8B-B14F-4D97-AF65-F5344CB8AC3E}">
        <p14:creationId xmlns:p14="http://schemas.microsoft.com/office/powerpoint/2010/main" val="2544033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Workdirs\wp\Class\timelin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6834"/>
            <a:ext cx="9144000" cy="1075765"/>
          </a:xfrm>
          <a:prstGeom prst="rect">
            <a:avLst/>
          </a:prstGeom>
          <a:noFill/>
          <a:extLst>
            <a:ext uri="{909E8E84-426E-40DD-AFC4-6F175D3DCCD1}">
              <a14:hiddenFill xmlns:a14="http://schemas.microsoft.com/office/drawing/2010/main">
                <a:solidFill>
                  <a:srgbClr val="FFFFFF"/>
                </a:solidFill>
              </a14:hiddenFill>
            </a:ext>
          </a:extLst>
        </p:spPr>
      </p:pic>
      <p:sp>
        <p:nvSpPr>
          <p:cNvPr id="6" name="Left-Right-Up Arrow 5"/>
          <p:cNvSpPr/>
          <p:nvPr/>
        </p:nvSpPr>
        <p:spPr>
          <a:xfrm rot="10800000">
            <a:off x="0" y="1905000"/>
            <a:ext cx="9144000" cy="4952998"/>
          </a:xfrm>
          <a:prstGeom prst="leftRightUpArrow">
            <a:avLst>
              <a:gd name="adj1" fmla="val 10697"/>
              <a:gd name="adj2" fmla="val 1698"/>
              <a:gd name="adj3"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1956" y="2072686"/>
            <a:ext cx="4416552" cy="738664"/>
          </a:xfrm>
          <a:prstGeom prst="rect">
            <a:avLst/>
          </a:prstGeom>
          <a:solidFill>
            <a:schemeClr val="bg1"/>
          </a:solidFill>
          <a:ln>
            <a:solidFill>
              <a:schemeClr val="tx1"/>
            </a:solidFill>
          </a:ln>
        </p:spPr>
        <p:txBody>
          <a:bodyPr wrap="square" tIns="182880" bIns="182880" rtlCol="0" anchor="ctr" anchorCtr="0">
            <a:spAutoFit/>
          </a:bodyPr>
          <a:lstStyle/>
          <a:p>
            <a:pPr algn="ctr"/>
            <a:r>
              <a:rPr lang="en-US" sz="2400" b="1" dirty="0"/>
              <a:t>Abraham’s True Children</a:t>
            </a:r>
          </a:p>
        </p:txBody>
      </p:sp>
      <p:sp>
        <p:nvSpPr>
          <p:cNvPr id="28" name="TextBox 27"/>
          <p:cNvSpPr txBox="1"/>
          <p:nvPr/>
        </p:nvSpPr>
        <p:spPr>
          <a:xfrm>
            <a:off x="4686410" y="2086896"/>
            <a:ext cx="4420494" cy="738664"/>
          </a:xfrm>
          <a:prstGeom prst="rect">
            <a:avLst/>
          </a:prstGeom>
          <a:solidFill>
            <a:schemeClr val="bg1"/>
          </a:solidFill>
          <a:ln>
            <a:solidFill>
              <a:schemeClr val="tx1"/>
            </a:solidFill>
          </a:ln>
        </p:spPr>
        <p:txBody>
          <a:bodyPr wrap="square" lIns="0" tIns="182880" rIns="0" bIns="182880" rtlCol="0" anchor="ctr" anchorCtr="0">
            <a:spAutoFit/>
          </a:bodyPr>
          <a:lstStyle/>
          <a:p>
            <a:pPr algn="ctr"/>
            <a:r>
              <a:rPr lang="es-ES" sz="2400" b="1" dirty="0"/>
              <a:t>Los Verdaderos Hijos de Abraham</a:t>
            </a:r>
            <a:endParaRPr lang="en-US" sz="24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1748" y="142875"/>
            <a:ext cx="2647950" cy="1914525"/>
          </a:xfrm>
          <a:prstGeom prst="rect">
            <a:avLst/>
          </a:prstGeom>
          <a:noFill/>
          <a:ln>
            <a:noFill/>
          </a:ln>
          <a:effectLst>
            <a:outerShdw blurRad="50800" dist="1270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Image result for scroll"/>
          <p:cNvPicPr>
            <a:picLocks noChangeAspect="1" noChangeArrowheads="1"/>
          </p:cNvPicPr>
          <p:nvPr/>
        </p:nvPicPr>
        <p:blipFill rotWithShape="1">
          <a:blip r:embed="rId4">
            <a:extLst>
              <a:ext uri="{28A0092B-C50C-407E-A947-70E740481C1C}">
                <a14:useLocalDpi xmlns:a14="http://schemas.microsoft.com/office/drawing/2010/main" val="0"/>
              </a:ext>
            </a:extLst>
          </a:blip>
          <a:srcRect l="18249" t="5655" r="14870" b="6217"/>
          <a:stretch/>
        </p:blipFill>
        <p:spPr bwMode="auto">
          <a:xfrm>
            <a:off x="8038096" y="351504"/>
            <a:ext cx="1076408" cy="14183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073282" y="575846"/>
            <a:ext cx="989297" cy="338554"/>
          </a:xfrm>
          <a:prstGeom prst="rect">
            <a:avLst/>
          </a:prstGeom>
          <a:noFill/>
        </p:spPr>
        <p:txBody>
          <a:bodyPr wrap="square" lIns="0" rIns="0" rtlCol="0" anchor="ctr" anchorCtr="0">
            <a:spAutoFit/>
          </a:bodyPr>
          <a:lstStyle/>
          <a:p>
            <a:pPr algn="ctr"/>
            <a:r>
              <a:rPr lang="en-US" sz="1600" dirty="0">
                <a:latin typeface="Papyrus" panose="03070502060502030205" pitchFamily="66" charset="0"/>
              </a:rPr>
              <a:t>Galatians</a:t>
            </a:r>
          </a:p>
        </p:txBody>
      </p:sp>
      <p:sp>
        <p:nvSpPr>
          <p:cNvPr id="21" name="Rectangle 20"/>
          <p:cNvSpPr/>
          <p:nvPr/>
        </p:nvSpPr>
        <p:spPr>
          <a:xfrm>
            <a:off x="76200" y="2834148"/>
            <a:ext cx="4308764" cy="430887"/>
          </a:xfrm>
          <a:prstGeom prst="rect">
            <a:avLst/>
          </a:prstGeom>
          <a:solidFill>
            <a:schemeClr val="bg1"/>
          </a:solidFill>
        </p:spPr>
        <p:txBody>
          <a:bodyPr wrap="square">
            <a:spAutoFit/>
          </a:bodyPr>
          <a:lstStyle/>
          <a:p>
            <a:r>
              <a:rPr lang="en-US" sz="2200" b="1" dirty="0">
                <a:latin typeface="Palatino Linotype" panose="02040502050505030304" pitchFamily="18" charset="0"/>
              </a:rPr>
              <a:t>Galatians 3</a:t>
            </a:r>
          </a:p>
        </p:txBody>
      </p:sp>
      <p:sp>
        <p:nvSpPr>
          <p:cNvPr id="18" name="Rectangle 17"/>
          <p:cNvSpPr/>
          <p:nvPr/>
        </p:nvSpPr>
        <p:spPr>
          <a:xfrm>
            <a:off x="0" y="3483412"/>
            <a:ext cx="4572000" cy="2800767"/>
          </a:xfrm>
          <a:prstGeom prst="rect">
            <a:avLst/>
          </a:prstGeom>
        </p:spPr>
        <p:txBody>
          <a:bodyPr>
            <a:spAutoFit/>
          </a:bodyPr>
          <a:lstStyle/>
          <a:p>
            <a:pPr algn="ctr"/>
            <a:r>
              <a:rPr lang="en-US" sz="2200" b="1" dirty="0"/>
              <a:t>Inheriting the Promised Blessing</a:t>
            </a:r>
          </a:p>
          <a:p>
            <a:pPr algn="ctr"/>
            <a:endParaRPr lang="en-US" sz="2200" b="1" dirty="0"/>
          </a:p>
          <a:p>
            <a:r>
              <a:rPr lang="en-US" sz="2200" b="1" baseline="30000" dirty="0">
                <a:latin typeface="Palatino Linotype" panose="02040502050505030304" pitchFamily="18" charset="0"/>
              </a:rPr>
              <a:t>26 </a:t>
            </a:r>
            <a:r>
              <a:rPr lang="en-US" sz="2200" dirty="0">
                <a:latin typeface="Palatino Linotype" panose="02040502050505030304" pitchFamily="18" charset="0"/>
              </a:rPr>
              <a:t>For you are all sons of God through faith in Christ Jesus.</a:t>
            </a:r>
          </a:p>
          <a:p>
            <a:endParaRPr lang="en-US" sz="2200" dirty="0">
              <a:latin typeface="Palatino Linotype" panose="02040502050505030304" pitchFamily="18" charset="0"/>
            </a:endParaRPr>
          </a:p>
          <a:p>
            <a:r>
              <a:rPr lang="en-US" sz="2200" b="1" baseline="30000" dirty="0">
                <a:latin typeface="Palatino Linotype" panose="02040502050505030304" pitchFamily="18" charset="0"/>
              </a:rPr>
              <a:t>29 </a:t>
            </a:r>
            <a:r>
              <a:rPr lang="en-US" sz="2200" dirty="0">
                <a:latin typeface="Palatino Linotype" panose="02040502050505030304" pitchFamily="18" charset="0"/>
              </a:rPr>
              <a:t>And if you belong to Christ, then you are Abraham’s descendants, heirs according to promise.</a:t>
            </a:r>
          </a:p>
        </p:txBody>
      </p:sp>
      <p:sp>
        <p:nvSpPr>
          <p:cNvPr id="22" name="Rectangle 21"/>
          <p:cNvSpPr/>
          <p:nvPr/>
        </p:nvSpPr>
        <p:spPr>
          <a:xfrm>
            <a:off x="4601496" y="3485646"/>
            <a:ext cx="4572000" cy="3139321"/>
          </a:xfrm>
          <a:prstGeom prst="rect">
            <a:avLst/>
          </a:prstGeom>
        </p:spPr>
        <p:txBody>
          <a:bodyPr>
            <a:spAutoFit/>
          </a:bodyPr>
          <a:lstStyle/>
          <a:p>
            <a:pPr algn="ctr"/>
            <a:r>
              <a:rPr lang="en-US" sz="2200" b="1" dirty="0" err="1"/>
              <a:t>Heredando</a:t>
            </a:r>
            <a:r>
              <a:rPr lang="en-US" sz="2200" b="1" dirty="0"/>
              <a:t> la </a:t>
            </a:r>
            <a:r>
              <a:rPr lang="en-US" sz="2200" b="1" dirty="0" err="1"/>
              <a:t>bendición</a:t>
            </a:r>
            <a:r>
              <a:rPr lang="en-US" sz="2200" b="1" dirty="0"/>
              <a:t> </a:t>
            </a:r>
            <a:r>
              <a:rPr lang="en-US" sz="2200" b="1" dirty="0" err="1"/>
              <a:t>prometida</a:t>
            </a:r>
            <a:endParaRPr lang="en-US" sz="2200" b="1" dirty="0"/>
          </a:p>
          <a:p>
            <a:pPr algn="ctr"/>
            <a:endParaRPr lang="en-US" sz="2200" b="1" dirty="0"/>
          </a:p>
          <a:p>
            <a:r>
              <a:rPr lang="es-ES" sz="2200" b="1" baseline="30000" dirty="0">
                <a:latin typeface="Palatino Linotype" panose="02040502050505030304" pitchFamily="18" charset="0"/>
              </a:rPr>
              <a:t>26 </a:t>
            </a:r>
            <a:r>
              <a:rPr lang="es-ES" sz="2200" dirty="0">
                <a:latin typeface="Palatino Linotype" panose="02040502050505030304" pitchFamily="18" charset="0"/>
              </a:rPr>
              <a:t>porque todos sois hijos de Dios por la fe en Cristo Jesús</a:t>
            </a:r>
          </a:p>
          <a:p>
            <a:endParaRPr lang="es-ES" sz="2200" dirty="0">
              <a:latin typeface="Palatino Linotype" panose="02040502050505030304" pitchFamily="18" charset="0"/>
            </a:endParaRPr>
          </a:p>
          <a:p>
            <a:r>
              <a:rPr lang="es-ES" sz="2200" dirty="0">
                <a:latin typeface="Palatino Linotype" panose="02040502050505030304" pitchFamily="18" charset="0"/>
              </a:rPr>
              <a:t> </a:t>
            </a:r>
            <a:r>
              <a:rPr lang="es-ES" sz="2200" b="1" baseline="30000" dirty="0">
                <a:latin typeface="Palatino Linotype" panose="02040502050505030304" pitchFamily="18" charset="0"/>
              </a:rPr>
              <a:t>29 </a:t>
            </a:r>
            <a:r>
              <a:rPr lang="es-ES" sz="2200" dirty="0">
                <a:latin typeface="Palatino Linotype" panose="02040502050505030304" pitchFamily="18" charset="0"/>
              </a:rPr>
              <a:t>Y si vosotros sois de Cristo, ciertamente descendientes de Abraham sois, y herederos según la promesa.</a:t>
            </a:r>
          </a:p>
        </p:txBody>
      </p:sp>
      <p:sp>
        <p:nvSpPr>
          <p:cNvPr id="24" name="Rectangle 23"/>
          <p:cNvSpPr/>
          <p:nvPr/>
        </p:nvSpPr>
        <p:spPr>
          <a:xfrm>
            <a:off x="4724400" y="2845713"/>
            <a:ext cx="4308764" cy="430887"/>
          </a:xfrm>
          <a:prstGeom prst="rect">
            <a:avLst/>
          </a:prstGeom>
          <a:solidFill>
            <a:schemeClr val="bg1"/>
          </a:solidFill>
        </p:spPr>
        <p:txBody>
          <a:bodyPr wrap="square">
            <a:spAutoFit/>
          </a:bodyPr>
          <a:lstStyle/>
          <a:p>
            <a:r>
              <a:rPr lang="en-US" sz="2200" b="1" dirty="0" err="1">
                <a:latin typeface="Palatino Linotype" panose="02040502050505030304" pitchFamily="18" charset="0"/>
              </a:rPr>
              <a:t>Gálatas</a:t>
            </a:r>
            <a:r>
              <a:rPr lang="en-US" sz="2200" b="1" dirty="0">
                <a:latin typeface="Palatino Linotype" panose="02040502050505030304" pitchFamily="18" charset="0"/>
              </a:rPr>
              <a:t> 3</a:t>
            </a:r>
          </a:p>
        </p:txBody>
      </p:sp>
    </p:spTree>
    <p:extLst>
      <p:ext uri="{BB962C8B-B14F-4D97-AF65-F5344CB8AC3E}">
        <p14:creationId xmlns:p14="http://schemas.microsoft.com/office/powerpoint/2010/main" val="360982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Workdirs\wp\Class\timelin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6834"/>
            <a:ext cx="9144000" cy="1075765"/>
          </a:xfrm>
          <a:prstGeom prst="rect">
            <a:avLst/>
          </a:prstGeom>
          <a:noFill/>
          <a:extLst>
            <a:ext uri="{909E8E84-426E-40DD-AFC4-6F175D3DCCD1}">
              <a14:hiddenFill xmlns:a14="http://schemas.microsoft.com/office/drawing/2010/main">
                <a:solidFill>
                  <a:srgbClr val="FFFFFF"/>
                </a:solidFill>
              </a14:hiddenFill>
            </a:ext>
          </a:extLst>
        </p:spPr>
      </p:pic>
      <p:sp>
        <p:nvSpPr>
          <p:cNvPr id="6" name="Left-Right-Up Arrow 5"/>
          <p:cNvSpPr/>
          <p:nvPr/>
        </p:nvSpPr>
        <p:spPr>
          <a:xfrm rot="10800000">
            <a:off x="0" y="1905000"/>
            <a:ext cx="9144000" cy="4952998"/>
          </a:xfrm>
          <a:prstGeom prst="leftRightUpArrow">
            <a:avLst>
              <a:gd name="adj1" fmla="val 10697"/>
              <a:gd name="adj2" fmla="val 1698"/>
              <a:gd name="adj3"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1956" y="2072686"/>
            <a:ext cx="4416552" cy="738664"/>
          </a:xfrm>
          <a:prstGeom prst="rect">
            <a:avLst/>
          </a:prstGeom>
          <a:solidFill>
            <a:schemeClr val="bg1"/>
          </a:solidFill>
          <a:ln>
            <a:solidFill>
              <a:schemeClr val="tx1"/>
            </a:solidFill>
          </a:ln>
        </p:spPr>
        <p:txBody>
          <a:bodyPr wrap="square" tIns="182880" bIns="182880" rtlCol="0" anchor="ctr" anchorCtr="0">
            <a:spAutoFit/>
          </a:bodyPr>
          <a:lstStyle/>
          <a:p>
            <a:pPr algn="ctr"/>
            <a:r>
              <a:rPr lang="en-US" sz="2400" b="1" dirty="0"/>
              <a:t>Abraham’s True Children</a:t>
            </a:r>
          </a:p>
        </p:txBody>
      </p:sp>
      <p:sp>
        <p:nvSpPr>
          <p:cNvPr id="28" name="TextBox 27"/>
          <p:cNvSpPr txBox="1"/>
          <p:nvPr/>
        </p:nvSpPr>
        <p:spPr>
          <a:xfrm>
            <a:off x="4686410" y="2086896"/>
            <a:ext cx="4420494" cy="738664"/>
          </a:xfrm>
          <a:prstGeom prst="rect">
            <a:avLst/>
          </a:prstGeom>
          <a:solidFill>
            <a:schemeClr val="bg1"/>
          </a:solidFill>
          <a:ln>
            <a:solidFill>
              <a:schemeClr val="tx1"/>
            </a:solidFill>
          </a:ln>
        </p:spPr>
        <p:txBody>
          <a:bodyPr wrap="square" lIns="0" tIns="182880" rIns="0" bIns="182880" rtlCol="0" anchor="ctr" anchorCtr="0">
            <a:spAutoFit/>
          </a:bodyPr>
          <a:lstStyle/>
          <a:p>
            <a:pPr algn="ctr"/>
            <a:r>
              <a:rPr lang="es-ES" sz="2400" b="1" dirty="0"/>
              <a:t>Los Verdaderos Hijos de Abraham</a:t>
            </a:r>
            <a:endParaRPr lang="en-US" sz="24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1748" y="142875"/>
            <a:ext cx="2647950" cy="1914525"/>
          </a:xfrm>
          <a:prstGeom prst="rect">
            <a:avLst/>
          </a:prstGeom>
          <a:noFill/>
          <a:ln>
            <a:noFill/>
          </a:ln>
          <a:effectLst>
            <a:outerShdw blurRad="50800" dist="1270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Image result for scroll"/>
          <p:cNvPicPr>
            <a:picLocks noChangeAspect="1" noChangeArrowheads="1"/>
          </p:cNvPicPr>
          <p:nvPr/>
        </p:nvPicPr>
        <p:blipFill rotWithShape="1">
          <a:blip r:embed="rId4">
            <a:extLst>
              <a:ext uri="{28A0092B-C50C-407E-A947-70E740481C1C}">
                <a14:useLocalDpi xmlns:a14="http://schemas.microsoft.com/office/drawing/2010/main" val="0"/>
              </a:ext>
            </a:extLst>
          </a:blip>
          <a:srcRect l="18249" t="5655" r="14870" b="6217"/>
          <a:stretch/>
        </p:blipFill>
        <p:spPr bwMode="auto">
          <a:xfrm>
            <a:off x="8038096" y="351504"/>
            <a:ext cx="1076408" cy="14183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073282" y="575846"/>
            <a:ext cx="989297" cy="338554"/>
          </a:xfrm>
          <a:prstGeom prst="rect">
            <a:avLst/>
          </a:prstGeom>
          <a:noFill/>
        </p:spPr>
        <p:txBody>
          <a:bodyPr wrap="square" lIns="0" rIns="0" rtlCol="0" anchor="ctr" anchorCtr="0">
            <a:spAutoFit/>
          </a:bodyPr>
          <a:lstStyle/>
          <a:p>
            <a:pPr algn="ctr"/>
            <a:r>
              <a:rPr lang="en-US" sz="1600" dirty="0">
                <a:latin typeface="Papyrus" panose="03070502060502030205" pitchFamily="66" charset="0"/>
              </a:rPr>
              <a:t>Galatians</a:t>
            </a:r>
          </a:p>
        </p:txBody>
      </p:sp>
      <p:sp>
        <p:nvSpPr>
          <p:cNvPr id="21" name="Rectangle 20"/>
          <p:cNvSpPr/>
          <p:nvPr/>
        </p:nvSpPr>
        <p:spPr>
          <a:xfrm>
            <a:off x="76200" y="2834148"/>
            <a:ext cx="4308764" cy="430887"/>
          </a:xfrm>
          <a:prstGeom prst="rect">
            <a:avLst/>
          </a:prstGeom>
          <a:solidFill>
            <a:schemeClr val="bg1"/>
          </a:solidFill>
        </p:spPr>
        <p:txBody>
          <a:bodyPr wrap="square">
            <a:spAutoFit/>
          </a:bodyPr>
          <a:lstStyle/>
          <a:p>
            <a:r>
              <a:rPr lang="en-US" sz="2200" b="1" dirty="0">
                <a:latin typeface="Palatino Linotype" panose="02040502050505030304" pitchFamily="18" charset="0"/>
              </a:rPr>
              <a:t>Galatians 3</a:t>
            </a:r>
          </a:p>
        </p:txBody>
      </p:sp>
      <p:pic>
        <p:nvPicPr>
          <p:cNvPr id="13" name="Picture 12" descr="C:\Workdirs\wp\Class\timeline.bmp"/>
          <p:cNvPicPr>
            <a:picLocks noChangeAspect="1" noChangeArrowheads="1"/>
          </p:cNvPicPr>
          <p:nvPr/>
        </p:nvPicPr>
        <p:blipFill rotWithShape="1">
          <a:blip r:embed="rId2">
            <a:extLst>
              <a:ext uri="{28A0092B-C50C-407E-A947-70E740481C1C}">
                <a14:useLocalDpi xmlns:a14="http://schemas.microsoft.com/office/drawing/2010/main" val="0"/>
              </a:ext>
            </a:extLst>
          </a:blip>
          <a:srcRect l="16237" t="34805" r="72795" b="30389"/>
          <a:stretch/>
        </p:blipFill>
        <p:spPr bwMode="auto">
          <a:xfrm>
            <a:off x="1492044" y="1052052"/>
            <a:ext cx="1002891" cy="37442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0" y="3483412"/>
            <a:ext cx="4572000" cy="2800767"/>
          </a:xfrm>
          <a:prstGeom prst="rect">
            <a:avLst/>
          </a:prstGeom>
        </p:spPr>
        <p:txBody>
          <a:bodyPr>
            <a:spAutoFit/>
          </a:bodyPr>
          <a:lstStyle/>
          <a:p>
            <a:pPr algn="ctr"/>
            <a:r>
              <a:rPr lang="en-US" sz="2200" b="1" dirty="0"/>
              <a:t>Inheriting the Promised Blessing</a:t>
            </a:r>
          </a:p>
          <a:p>
            <a:pPr algn="ctr"/>
            <a:endParaRPr lang="en-US" sz="2200" b="1" dirty="0"/>
          </a:p>
          <a:p>
            <a:r>
              <a:rPr lang="en-US" sz="2200" b="1" baseline="30000" dirty="0">
                <a:latin typeface="Palatino Linotype" panose="02040502050505030304" pitchFamily="18" charset="0"/>
              </a:rPr>
              <a:t>26 </a:t>
            </a:r>
            <a:r>
              <a:rPr lang="en-US" sz="2200" dirty="0">
                <a:latin typeface="Palatino Linotype" panose="02040502050505030304" pitchFamily="18" charset="0"/>
              </a:rPr>
              <a:t>For you are all sons of God through faith in Christ Jesus.</a:t>
            </a:r>
          </a:p>
          <a:p>
            <a:endParaRPr lang="en-US" sz="2200" dirty="0">
              <a:latin typeface="Palatino Linotype" panose="02040502050505030304" pitchFamily="18" charset="0"/>
            </a:endParaRPr>
          </a:p>
          <a:p>
            <a:r>
              <a:rPr lang="en-US" sz="2200" b="1" baseline="30000" dirty="0">
                <a:latin typeface="Palatino Linotype" panose="02040502050505030304" pitchFamily="18" charset="0"/>
              </a:rPr>
              <a:t>29 </a:t>
            </a:r>
            <a:r>
              <a:rPr lang="en-US" sz="2200" dirty="0">
                <a:latin typeface="Palatino Linotype" panose="02040502050505030304" pitchFamily="18" charset="0"/>
              </a:rPr>
              <a:t>And if you belong to Christ, then you are Abraham’s descendants, heirs according to promise.</a:t>
            </a:r>
          </a:p>
        </p:txBody>
      </p:sp>
      <p:sp>
        <p:nvSpPr>
          <p:cNvPr id="15" name="Rectangle 14"/>
          <p:cNvSpPr/>
          <p:nvPr/>
        </p:nvSpPr>
        <p:spPr>
          <a:xfrm>
            <a:off x="4601496" y="3485646"/>
            <a:ext cx="4572000" cy="3139321"/>
          </a:xfrm>
          <a:prstGeom prst="rect">
            <a:avLst/>
          </a:prstGeom>
        </p:spPr>
        <p:txBody>
          <a:bodyPr>
            <a:spAutoFit/>
          </a:bodyPr>
          <a:lstStyle/>
          <a:p>
            <a:pPr algn="ctr"/>
            <a:r>
              <a:rPr lang="en-US" sz="2200" b="1" dirty="0" err="1"/>
              <a:t>Heredando</a:t>
            </a:r>
            <a:r>
              <a:rPr lang="en-US" sz="2200" b="1" dirty="0"/>
              <a:t> la </a:t>
            </a:r>
            <a:r>
              <a:rPr lang="en-US" sz="2200" b="1" dirty="0" err="1"/>
              <a:t>bendición</a:t>
            </a:r>
            <a:r>
              <a:rPr lang="en-US" sz="2200" b="1" dirty="0"/>
              <a:t> </a:t>
            </a:r>
            <a:r>
              <a:rPr lang="en-US" sz="2200" b="1" dirty="0" err="1"/>
              <a:t>prometida</a:t>
            </a:r>
            <a:endParaRPr lang="en-US" sz="2200" b="1" dirty="0"/>
          </a:p>
          <a:p>
            <a:pPr algn="ctr"/>
            <a:endParaRPr lang="en-US" sz="2200" b="1" dirty="0"/>
          </a:p>
          <a:p>
            <a:r>
              <a:rPr lang="es-ES" sz="2200" b="1" baseline="30000" dirty="0">
                <a:latin typeface="Palatino Linotype" panose="02040502050505030304" pitchFamily="18" charset="0"/>
              </a:rPr>
              <a:t>26 </a:t>
            </a:r>
            <a:r>
              <a:rPr lang="es-ES" sz="2200" dirty="0">
                <a:latin typeface="Palatino Linotype" panose="02040502050505030304" pitchFamily="18" charset="0"/>
              </a:rPr>
              <a:t>porque todos sois hijos de Dios por la fe en Cristo Jesús</a:t>
            </a:r>
          </a:p>
          <a:p>
            <a:endParaRPr lang="es-ES" sz="2200" dirty="0">
              <a:latin typeface="Palatino Linotype" panose="02040502050505030304" pitchFamily="18" charset="0"/>
            </a:endParaRPr>
          </a:p>
          <a:p>
            <a:r>
              <a:rPr lang="es-ES" sz="2200" dirty="0">
                <a:latin typeface="Palatino Linotype" panose="02040502050505030304" pitchFamily="18" charset="0"/>
              </a:rPr>
              <a:t> </a:t>
            </a:r>
            <a:r>
              <a:rPr lang="es-ES" sz="2200" b="1" baseline="30000" dirty="0">
                <a:latin typeface="Palatino Linotype" panose="02040502050505030304" pitchFamily="18" charset="0"/>
              </a:rPr>
              <a:t>29 </a:t>
            </a:r>
            <a:r>
              <a:rPr lang="es-ES" sz="2200" dirty="0">
                <a:latin typeface="Palatino Linotype" panose="02040502050505030304" pitchFamily="18" charset="0"/>
              </a:rPr>
              <a:t>Y si vosotros sois de Cristo, ciertamente descendientes de Abraham sois, y herederos según la promesa.</a:t>
            </a:r>
          </a:p>
        </p:txBody>
      </p:sp>
      <p:sp>
        <p:nvSpPr>
          <p:cNvPr id="16" name="Rectangle 15"/>
          <p:cNvSpPr/>
          <p:nvPr/>
        </p:nvSpPr>
        <p:spPr>
          <a:xfrm>
            <a:off x="4724400" y="2845713"/>
            <a:ext cx="4308764" cy="430887"/>
          </a:xfrm>
          <a:prstGeom prst="rect">
            <a:avLst/>
          </a:prstGeom>
          <a:solidFill>
            <a:schemeClr val="bg1"/>
          </a:solidFill>
        </p:spPr>
        <p:txBody>
          <a:bodyPr wrap="square">
            <a:spAutoFit/>
          </a:bodyPr>
          <a:lstStyle/>
          <a:p>
            <a:r>
              <a:rPr lang="en-US" sz="2200" b="1" dirty="0" err="1">
                <a:latin typeface="Palatino Linotype" panose="02040502050505030304" pitchFamily="18" charset="0"/>
              </a:rPr>
              <a:t>Gálatas</a:t>
            </a:r>
            <a:r>
              <a:rPr lang="en-US" sz="2200" b="1" dirty="0">
                <a:latin typeface="Palatino Linotype" panose="02040502050505030304" pitchFamily="18" charset="0"/>
              </a:rPr>
              <a:t> 3</a:t>
            </a:r>
          </a:p>
        </p:txBody>
      </p:sp>
    </p:spTree>
    <p:extLst>
      <p:ext uri="{BB962C8B-B14F-4D97-AF65-F5344CB8AC3E}">
        <p14:creationId xmlns:p14="http://schemas.microsoft.com/office/powerpoint/2010/main" val="315540196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500" fill="hold"/>
                                        <p:tgtEl>
                                          <p:spTgt spid="1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Workdirs\wp\Class\timelin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6834"/>
            <a:ext cx="9144000" cy="1075765"/>
          </a:xfrm>
          <a:prstGeom prst="rect">
            <a:avLst/>
          </a:prstGeom>
          <a:noFill/>
          <a:extLst>
            <a:ext uri="{909E8E84-426E-40DD-AFC4-6F175D3DCCD1}">
              <a14:hiddenFill xmlns:a14="http://schemas.microsoft.com/office/drawing/2010/main">
                <a:solidFill>
                  <a:srgbClr val="FFFFFF"/>
                </a:solidFill>
              </a14:hiddenFill>
            </a:ext>
          </a:extLst>
        </p:spPr>
      </p:pic>
      <p:sp>
        <p:nvSpPr>
          <p:cNvPr id="6" name="Left-Right-Up Arrow 5"/>
          <p:cNvSpPr/>
          <p:nvPr/>
        </p:nvSpPr>
        <p:spPr>
          <a:xfrm rot="10800000">
            <a:off x="0" y="1905000"/>
            <a:ext cx="9144000" cy="4952998"/>
          </a:xfrm>
          <a:prstGeom prst="leftRightUpArrow">
            <a:avLst>
              <a:gd name="adj1" fmla="val 10697"/>
              <a:gd name="adj2" fmla="val 1698"/>
              <a:gd name="adj3"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1956" y="2072686"/>
            <a:ext cx="4416552" cy="738664"/>
          </a:xfrm>
          <a:prstGeom prst="rect">
            <a:avLst/>
          </a:prstGeom>
          <a:solidFill>
            <a:schemeClr val="bg1"/>
          </a:solidFill>
          <a:ln>
            <a:solidFill>
              <a:schemeClr val="tx1"/>
            </a:solidFill>
          </a:ln>
        </p:spPr>
        <p:txBody>
          <a:bodyPr wrap="square" tIns="182880" bIns="182880" rtlCol="0" anchor="ctr" anchorCtr="0">
            <a:spAutoFit/>
          </a:bodyPr>
          <a:lstStyle/>
          <a:p>
            <a:pPr algn="ctr"/>
            <a:r>
              <a:rPr lang="en-US" sz="2400" b="1" dirty="0"/>
              <a:t>Abraham’s True Children</a:t>
            </a:r>
          </a:p>
        </p:txBody>
      </p:sp>
      <p:sp>
        <p:nvSpPr>
          <p:cNvPr id="28" name="TextBox 27"/>
          <p:cNvSpPr txBox="1"/>
          <p:nvPr/>
        </p:nvSpPr>
        <p:spPr>
          <a:xfrm>
            <a:off x="4686410" y="2086896"/>
            <a:ext cx="4420494" cy="738664"/>
          </a:xfrm>
          <a:prstGeom prst="rect">
            <a:avLst/>
          </a:prstGeom>
          <a:solidFill>
            <a:schemeClr val="bg1"/>
          </a:solidFill>
          <a:ln>
            <a:solidFill>
              <a:schemeClr val="tx1"/>
            </a:solidFill>
          </a:ln>
        </p:spPr>
        <p:txBody>
          <a:bodyPr wrap="square" lIns="0" tIns="182880" rIns="0" bIns="182880" rtlCol="0" anchor="ctr" anchorCtr="0">
            <a:spAutoFit/>
          </a:bodyPr>
          <a:lstStyle/>
          <a:p>
            <a:pPr algn="ctr"/>
            <a:r>
              <a:rPr lang="es-ES" sz="2400" b="1" dirty="0"/>
              <a:t>Los Verdaderos Hijos de Abraham</a:t>
            </a:r>
            <a:endParaRPr lang="en-US" sz="24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1748" y="142875"/>
            <a:ext cx="2647950" cy="1914525"/>
          </a:xfrm>
          <a:prstGeom prst="rect">
            <a:avLst/>
          </a:prstGeom>
          <a:noFill/>
          <a:ln>
            <a:noFill/>
          </a:ln>
          <a:effectLst>
            <a:outerShdw blurRad="50800" dist="1270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Image result for scroll"/>
          <p:cNvPicPr>
            <a:picLocks noChangeAspect="1" noChangeArrowheads="1"/>
          </p:cNvPicPr>
          <p:nvPr/>
        </p:nvPicPr>
        <p:blipFill rotWithShape="1">
          <a:blip r:embed="rId4">
            <a:extLst>
              <a:ext uri="{28A0092B-C50C-407E-A947-70E740481C1C}">
                <a14:useLocalDpi xmlns:a14="http://schemas.microsoft.com/office/drawing/2010/main" val="0"/>
              </a:ext>
            </a:extLst>
          </a:blip>
          <a:srcRect l="18249" t="5655" r="14870" b="6217"/>
          <a:stretch/>
        </p:blipFill>
        <p:spPr bwMode="auto">
          <a:xfrm>
            <a:off x="8038096" y="351504"/>
            <a:ext cx="1076408" cy="14183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073282" y="575846"/>
            <a:ext cx="989297" cy="338554"/>
          </a:xfrm>
          <a:prstGeom prst="rect">
            <a:avLst/>
          </a:prstGeom>
          <a:noFill/>
        </p:spPr>
        <p:txBody>
          <a:bodyPr wrap="square" lIns="0" rIns="0" rtlCol="0" anchor="ctr" anchorCtr="0">
            <a:spAutoFit/>
          </a:bodyPr>
          <a:lstStyle/>
          <a:p>
            <a:pPr algn="ctr"/>
            <a:r>
              <a:rPr lang="en-US" sz="1600" dirty="0">
                <a:latin typeface="Papyrus" panose="03070502060502030205" pitchFamily="66" charset="0"/>
              </a:rPr>
              <a:t>Galatians</a:t>
            </a:r>
          </a:p>
        </p:txBody>
      </p:sp>
      <p:sp>
        <p:nvSpPr>
          <p:cNvPr id="21" name="Rectangle 20"/>
          <p:cNvSpPr/>
          <p:nvPr/>
        </p:nvSpPr>
        <p:spPr>
          <a:xfrm>
            <a:off x="76200" y="2834148"/>
            <a:ext cx="4308764" cy="430887"/>
          </a:xfrm>
          <a:prstGeom prst="rect">
            <a:avLst/>
          </a:prstGeom>
          <a:solidFill>
            <a:schemeClr val="bg1"/>
          </a:solidFill>
        </p:spPr>
        <p:txBody>
          <a:bodyPr wrap="square">
            <a:spAutoFit/>
          </a:bodyPr>
          <a:lstStyle/>
          <a:p>
            <a:r>
              <a:rPr lang="en-US" sz="2200" b="1" dirty="0">
                <a:latin typeface="Palatino Linotype" panose="02040502050505030304" pitchFamily="18" charset="0"/>
              </a:rPr>
              <a:t>Galatians 4</a:t>
            </a:r>
          </a:p>
        </p:txBody>
      </p:sp>
      <p:pic>
        <p:nvPicPr>
          <p:cNvPr id="819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1443" t="-54087" r="-52570" b="-36454"/>
          <a:stretch/>
        </p:blipFill>
        <p:spPr bwMode="auto">
          <a:xfrm>
            <a:off x="334296" y="648929"/>
            <a:ext cx="3200399" cy="1088923"/>
          </a:xfrm>
          <a:prstGeom prst="rect">
            <a:avLst/>
          </a:prstGeom>
          <a:solidFill>
            <a:schemeClr val="bg1"/>
          </a:solidFill>
          <a:ln>
            <a:solidFill>
              <a:schemeClr val="tx1"/>
            </a:solidFill>
          </a:ln>
          <a:effectLst>
            <a:outerShdw blurRad="50800" dist="114300" dir="13500000" algn="br" rotWithShape="0">
              <a:prstClr val="black">
                <a:alpha val="40000"/>
              </a:prstClr>
            </a:outerShdw>
          </a:effectLst>
        </p:spPr>
      </p:pic>
      <p:sp>
        <p:nvSpPr>
          <p:cNvPr id="5" name="TextBox 4"/>
          <p:cNvSpPr txBox="1"/>
          <p:nvPr/>
        </p:nvSpPr>
        <p:spPr>
          <a:xfrm rot="1721352">
            <a:off x="2408935" y="931638"/>
            <a:ext cx="903271" cy="400110"/>
          </a:xfrm>
          <a:prstGeom prst="rect">
            <a:avLst/>
          </a:prstGeom>
          <a:noFill/>
        </p:spPr>
        <p:txBody>
          <a:bodyPr wrap="square" rtlCol="0">
            <a:spAutoFit/>
          </a:bodyPr>
          <a:lstStyle/>
          <a:p>
            <a:r>
              <a:rPr lang="en-US" sz="2000" dirty="0">
                <a:latin typeface="Comic Sans MS" panose="030F0702030302020204" pitchFamily="66" charset="0"/>
              </a:rPr>
              <a:t>Sarah</a:t>
            </a:r>
          </a:p>
        </p:txBody>
      </p:sp>
      <p:sp>
        <p:nvSpPr>
          <p:cNvPr id="15" name="TextBox 14"/>
          <p:cNvSpPr txBox="1"/>
          <p:nvPr/>
        </p:nvSpPr>
        <p:spPr>
          <a:xfrm rot="20379838">
            <a:off x="458910" y="876990"/>
            <a:ext cx="903271" cy="400110"/>
          </a:xfrm>
          <a:prstGeom prst="rect">
            <a:avLst/>
          </a:prstGeom>
          <a:noFill/>
        </p:spPr>
        <p:txBody>
          <a:bodyPr wrap="square" rtlCol="0">
            <a:spAutoFit/>
          </a:bodyPr>
          <a:lstStyle/>
          <a:p>
            <a:r>
              <a:rPr lang="en-US" sz="2000" dirty="0">
                <a:solidFill>
                  <a:srgbClr val="FF0000"/>
                </a:solidFill>
                <a:latin typeface="Comic Sans MS" panose="030F0702030302020204" pitchFamily="66" charset="0"/>
              </a:rPr>
              <a:t>Hagar</a:t>
            </a:r>
          </a:p>
        </p:txBody>
      </p:sp>
      <p:sp>
        <p:nvSpPr>
          <p:cNvPr id="16" name="TextBox 15"/>
          <p:cNvSpPr txBox="1"/>
          <p:nvPr/>
        </p:nvSpPr>
        <p:spPr>
          <a:xfrm>
            <a:off x="693621" y="1204452"/>
            <a:ext cx="1454727" cy="369332"/>
          </a:xfrm>
          <a:prstGeom prst="rect">
            <a:avLst/>
          </a:prstGeom>
          <a:noFill/>
        </p:spPr>
        <p:txBody>
          <a:bodyPr wrap="square" rtlCol="0">
            <a:spAutoFit/>
          </a:bodyPr>
          <a:lstStyle/>
          <a:p>
            <a:r>
              <a:rPr lang="en-US" b="1" dirty="0">
                <a:solidFill>
                  <a:srgbClr val="FF0000"/>
                </a:solidFill>
                <a:latin typeface="Albertus" panose="020E0702040304020204" pitchFamily="34" charset="0"/>
              </a:rPr>
              <a:t>ISHMAEL</a:t>
            </a:r>
          </a:p>
        </p:txBody>
      </p:sp>
      <p:cxnSp>
        <p:nvCxnSpPr>
          <p:cNvPr id="8" name="Straight Arrow Connector 7"/>
          <p:cNvCxnSpPr/>
          <p:nvPr/>
        </p:nvCxnSpPr>
        <p:spPr>
          <a:xfrm>
            <a:off x="1057563" y="1128252"/>
            <a:ext cx="122407" cy="1717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544510" y="1143000"/>
            <a:ext cx="137238"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38200" y="1449763"/>
            <a:ext cx="833465" cy="273280"/>
          </a:xfrm>
          <a:prstGeom prst="rect">
            <a:avLst/>
          </a:prstGeom>
          <a:noFill/>
        </p:spPr>
        <p:txBody>
          <a:bodyPr wrap="square" lIns="0" rIns="0" rtlCol="0" anchor="ctr" anchorCtr="0">
            <a:spAutoFit/>
          </a:bodyPr>
          <a:lstStyle/>
          <a:p>
            <a:pPr algn="ctr"/>
            <a:r>
              <a:rPr lang="en-US" sz="2000" i="1" dirty="0">
                <a:solidFill>
                  <a:srgbClr val="FF0000"/>
                </a:solidFill>
              </a:rPr>
              <a:t>natural</a:t>
            </a:r>
          </a:p>
        </p:txBody>
      </p:sp>
      <p:sp>
        <p:nvSpPr>
          <p:cNvPr id="23" name="TextBox 22"/>
          <p:cNvSpPr txBox="1"/>
          <p:nvPr/>
        </p:nvSpPr>
        <p:spPr>
          <a:xfrm>
            <a:off x="1828800" y="1383950"/>
            <a:ext cx="1476534" cy="400110"/>
          </a:xfrm>
          <a:prstGeom prst="rect">
            <a:avLst/>
          </a:prstGeom>
          <a:noFill/>
        </p:spPr>
        <p:txBody>
          <a:bodyPr wrap="square" lIns="0" rIns="0" rtlCol="0" anchor="ctr" anchorCtr="0">
            <a:spAutoFit/>
          </a:bodyPr>
          <a:lstStyle/>
          <a:p>
            <a:pPr algn="ctr"/>
            <a:r>
              <a:rPr lang="en-US" sz="2000" i="1" dirty="0"/>
              <a:t>God’s promise</a:t>
            </a:r>
          </a:p>
        </p:txBody>
      </p:sp>
      <p:cxnSp>
        <p:nvCxnSpPr>
          <p:cNvPr id="17" name="Straight Connector 16"/>
          <p:cNvCxnSpPr/>
          <p:nvPr/>
        </p:nvCxnSpPr>
        <p:spPr>
          <a:xfrm>
            <a:off x="2330244" y="1521540"/>
            <a:ext cx="48614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0" y="3483412"/>
            <a:ext cx="4572000" cy="3139321"/>
          </a:xfrm>
          <a:prstGeom prst="rect">
            <a:avLst/>
          </a:prstGeom>
        </p:spPr>
        <p:txBody>
          <a:bodyPr>
            <a:spAutoFit/>
          </a:bodyPr>
          <a:lstStyle/>
          <a:p>
            <a:pPr algn="ctr"/>
            <a:r>
              <a:rPr lang="en-US" sz="2200" b="1" dirty="0"/>
              <a:t>Children by God’s Promise</a:t>
            </a:r>
          </a:p>
          <a:p>
            <a:pPr algn="ctr"/>
            <a:endParaRPr lang="en-US" sz="2200" b="1" dirty="0">
              <a:latin typeface="Palatino Linotype" panose="02040502050505030304" pitchFamily="18" charset="0"/>
            </a:endParaRPr>
          </a:p>
          <a:p>
            <a:r>
              <a:rPr lang="en-US" sz="2200" b="1" baseline="30000" dirty="0">
                <a:latin typeface="Palatino Linotype" panose="02040502050505030304" pitchFamily="18" charset="0"/>
              </a:rPr>
              <a:t>22 </a:t>
            </a:r>
            <a:r>
              <a:rPr lang="en-US" sz="2200" dirty="0">
                <a:latin typeface="Palatino Linotype" panose="02040502050505030304" pitchFamily="18" charset="0"/>
              </a:rPr>
              <a:t>For it is written that Abraham had two sons, one by the bond- woman and one by the free woman. </a:t>
            </a:r>
            <a:r>
              <a:rPr lang="en-US" sz="2200" b="1" baseline="30000" dirty="0">
                <a:latin typeface="Palatino Linotype" panose="02040502050505030304" pitchFamily="18" charset="0"/>
              </a:rPr>
              <a:t>23 </a:t>
            </a:r>
            <a:r>
              <a:rPr lang="en-US" sz="2200" dirty="0">
                <a:latin typeface="Palatino Linotype" panose="02040502050505030304" pitchFamily="18" charset="0"/>
              </a:rPr>
              <a:t>But the son by the bondwoman was born according to the flesh, and the son by the free woman through the promise.</a:t>
            </a:r>
          </a:p>
        </p:txBody>
      </p:sp>
      <p:sp>
        <p:nvSpPr>
          <p:cNvPr id="22" name="Rectangle 21"/>
          <p:cNvSpPr/>
          <p:nvPr/>
        </p:nvSpPr>
        <p:spPr>
          <a:xfrm>
            <a:off x="4724400" y="2845713"/>
            <a:ext cx="4308764" cy="430887"/>
          </a:xfrm>
          <a:prstGeom prst="rect">
            <a:avLst/>
          </a:prstGeom>
          <a:solidFill>
            <a:schemeClr val="bg1"/>
          </a:solidFill>
        </p:spPr>
        <p:txBody>
          <a:bodyPr wrap="square">
            <a:spAutoFit/>
          </a:bodyPr>
          <a:lstStyle/>
          <a:p>
            <a:r>
              <a:rPr lang="en-US" sz="2200" b="1" dirty="0" err="1">
                <a:latin typeface="Palatino Linotype" panose="02040502050505030304" pitchFamily="18" charset="0"/>
              </a:rPr>
              <a:t>Gálatas</a:t>
            </a:r>
            <a:r>
              <a:rPr lang="en-US" sz="2200" b="1" dirty="0">
                <a:latin typeface="Palatino Linotype" panose="02040502050505030304" pitchFamily="18" charset="0"/>
              </a:rPr>
              <a:t> 4</a:t>
            </a:r>
          </a:p>
        </p:txBody>
      </p:sp>
      <p:sp>
        <p:nvSpPr>
          <p:cNvPr id="24" name="Rectangle 23"/>
          <p:cNvSpPr/>
          <p:nvPr/>
        </p:nvSpPr>
        <p:spPr>
          <a:xfrm>
            <a:off x="4616244" y="3483637"/>
            <a:ext cx="4572000" cy="2800767"/>
          </a:xfrm>
          <a:prstGeom prst="rect">
            <a:avLst/>
          </a:prstGeom>
        </p:spPr>
        <p:txBody>
          <a:bodyPr>
            <a:spAutoFit/>
          </a:bodyPr>
          <a:lstStyle/>
          <a:p>
            <a:pPr algn="ctr"/>
            <a:r>
              <a:rPr lang="es-ES" sz="2200" b="1" dirty="0"/>
              <a:t>Hijos por la promesa de Dios</a:t>
            </a:r>
          </a:p>
          <a:p>
            <a:pPr algn="ctr"/>
            <a:endParaRPr lang="en-US" sz="2200" b="1" dirty="0">
              <a:latin typeface="Palatino Linotype" panose="02040502050505030304" pitchFamily="18" charset="0"/>
            </a:endParaRPr>
          </a:p>
          <a:p>
            <a:r>
              <a:rPr lang="es-ES" sz="2200" b="1" baseline="30000" dirty="0">
                <a:latin typeface="Palatino Linotype" panose="02040502050505030304" pitchFamily="18" charset="0"/>
              </a:rPr>
              <a:t>22 </a:t>
            </a:r>
            <a:r>
              <a:rPr lang="es-ES" sz="2200" dirty="0">
                <a:latin typeface="Palatino Linotype" panose="02040502050505030304" pitchFamily="18" charset="0"/>
              </a:rPr>
              <a:t>pues está escrito que Abraham tuvo dos hijos: uno de la esclava y el otro de la libre. </a:t>
            </a:r>
            <a:r>
              <a:rPr lang="es-ES" sz="2200" b="1" baseline="30000" dirty="0">
                <a:latin typeface="Palatino Linotype" panose="02040502050505030304" pitchFamily="18" charset="0"/>
              </a:rPr>
              <a:t>23 </a:t>
            </a:r>
            <a:r>
              <a:rPr lang="es-ES" sz="2200" dirty="0">
                <a:latin typeface="Palatino Linotype" panose="02040502050505030304" pitchFamily="18" charset="0"/>
              </a:rPr>
              <a:t>Pero el de la esclava nació según la carne; pero el de la libre, en virtud de la promesa. </a:t>
            </a:r>
            <a:endParaRPr lang="en-US" sz="2200" dirty="0">
              <a:latin typeface="Palatino Linotype" panose="02040502050505030304" pitchFamily="18" charset="0"/>
            </a:endParaRPr>
          </a:p>
        </p:txBody>
      </p:sp>
    </p:spTree>
    <p:extLst>
      <p:ext uri="{BB962C8B-B14F-4D97-AF65-F5344CB8AC3E}">
        <p14:creationId xmlns:p14="http://schemas.microsoft.com/office/powerpoint/2010/main" val="54575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6" grpId="0"/>
      <p:bldP spid="11" grpId="0"/>
      <p:bldP spid="23" grpId="0"/>
      <p:bldP spid="18"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Workdirs\wp\Class\timelin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6834"/>
            <a:ext cx="9144000" cy="1075765"/>
          </a:xfrm>
          <a:prstGeom prst="rect">
            <a:avLst/>
          </a:prstGeom>
          <a:noFill/>
          <a:extLst>
            <a:ext uri="{909E8E84-426E-40DD-AFC4-6F175D3DCCD1}">
              <a14:hiddenFill xmlns:a14="http://schemas.microsoft.com/office/drawing/2010/main">
                <a:solidFill>
                  <a:srgbClr val="FFFFFF"/>
                </a:solidFill>
              </a14:hiddenFill>
            </a:ext>
          </a:extLst>
        </p:spPr>
      </p:pic>
      <p:sp>
        <p:nvSpPr>
          <p:cNvPr id="6" name="Left-Right-Up Arrow 5"/>
          <p:cNvSpPr/>
          <p:nvPr/>
        </p:nvSpPr>
        <p:spPr>
          <a:xfrm rot="10800000">
            <a:off x="0" y="1905000"/>
            <a:ext cx="9144000" cy="4952998"/>
          </a:xfrm>
          <a:prstGeom prst="leftRightUpArrow">
            <a:avLst>
              <a:gd name="adj1" fmla="val 10697"/>
              <a:gd name="adj2" fmla="val 1698"/>
              <a:gd name="adj3"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1956" y="2072686"/>
            <a:ext cx="4416552" cy="738664"/>
          </a:xfrm>
          <a:prstGeom prst="rect">
            <a:avLst/>
          </a:prstGeom>
          <a:solidFill>
            <a:schemeClr val="bg1"/>
          </a:solidFill>
          <a:ln>
            <a:solidFill>
              <a:schemeClr val="tx1"/>
            </a:solidFill>
          </a:ln>
        </p:spPr>
        <p:txBody>
          <a:bodyPr wrap="square" tIns="182880" bIns="182880" rtlCol="0" anchor="ctr" anchorCtr="0">
            <a:spAutoFit/>
          </a:bodyPr>
          <a:lstStyle/>
          <a:p>
            <a:pPr algn="ctr"/>
            <a:r>
              <a:rPr lang="en-US" sz="2400" b="1" dirty="0"/>
              <a:t>Abraham’s True Children</a:t>
            </a:r>
          </a:p>
        </p:txBody>
      </p:sp>
      <p:sp>
        <p:nvSpPr>
          <p:cNvPr id="28" name="TextBox 27"/>
          <p:cNvSpPr txBox="1"/>
          <p:nvPr/>
        </p:nvSpPr>
        <p:spPr>
          <a:xfrm>
            <a:off x="4686410" y="2086896"/>
            <a:ext cx="4420494" cy="738664"/>
          </a:xfrm>
          <a:prstGeom prst="rect">
            <a:avLst/>
          </a:prstGeom>
          <a:solidFill>
            <a:schemeClr val="bg1"/>
          </a:solidFill>
          <a:ln>
            <a:solidFill>
              <a:schemeClr val="tx1"/>
            </a:solidFill>
          </a:ln>
        </p:spPr>
        <p:txBody>
          <a:bodyPr wrap="square" lIns="0" tIns="182880" rIns="0" bIns="182880" rtlCol="0" anchor="ctr" anchorCtr="0">
            <a:spAutoFit/>
          </a:bodyPr>
          <a:lstStyle/>
          <a:p>
            <a:pPr algn="ctr"/>
            <a:r>
              <a:rPr lang="es-ES" sz="2400" b="1" dirty="0"/>
              <a:t>Los Verdaderos Hijos de Abraham</a:t>
            </a:r>
            <a:endParaRPr lang="en-US" sz="24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1748" y="142875"/>
            <a:ext cx="2647950" cy="1914525"/>
          </a:xfrm>
          <a:prstGeom prst="rect">
            <a:avLst/>
          </a:prstGeom>
          <a:noFill/>
          <a:ln>
            <a:noFill/>
          </a:ln>
          <a:effectLst>
            <a:outerShdw blurRad="50800" dist="1270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Image result for scroll"/>
          <p:cNvPicPr>
            <a:picLocks noChangeAspect="1" noChangeArrowheads="1"/>
          </p:cNvPicPr>
          <p:nvPr/>
        </p:nvPicPr>
        <p:blipFill rotWithShape="1">
          <a:blip r:embed="rId4">
            <a:extLst>
              <a:ext uri="{28A0092B-C50C-407E-A947-70E740481C1C}">
                <a14:useLocalDpi xmlns:a14="http://schemas.microsoft.com/office/drawing/2010/main" val="0"/>
              </a:ext>
            </a:extLst>
          </a:blip>
          <a:srcRect l="18249" t="5655" r="14870" b="6217"/>
          <a:stretch/>
        </p:blipFill>
        <p:spPr bwMode="auto">
          <a:xfrm>
            <a:off x="8038096" y="351504"/>
            <a:ext cx="1076408" cy="14183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073282" y="575846"/>
            <a:ext cx="989297" cy="338554"/>
          </a:xfrm>
          <a:prstGeom prst="rect">
            <a:avLst/>
          </a:prstGeom>
          <a:noFill/>
        </p:spPr>
        <p:txBody>
          <a:bodyPr wrap="square" lIns="0" rIns="0" rtlCol="0" anchor="ctr" anchorCtr="0">
            <a:spAutoFit/>
          </a:bodyPr>
          <a:lstStyle/>
          <a:p>
            <a:pPr algn="ctr"/>
            <a:r>
              <a:rPr lang="en-US" sz="1600" dirty="0">
                <a:latin typeface="Papyrus" panose="03070502060502030205" pitchFamily="66" charset="0"/>
              </a:rPr>
              <a:t>Galatians</a:t>
            </a:r>
          </a:p>
        </p:txBody>
      </p:sp>
      <p:sp>
        <p:nvSpPr>
          <p:cNvPr id="21" name="Rectangle 20"/>
          <p:cNvSpPr/>
          <p:nvPr/>
        </p:nvSpPr>
        <p:spPr>
          <a:xfrm>
            <a:off x="76200" y="2834148"/>
            <a:ext cx="4308764" cy="430887"/>
          </a:xfrm>
          <a:prstGeom prst="rect">
            <a:avLst/>
          </a:prstGeom>
          <a:solidFill>
            <a:schemeClr val="bg1"/>
          </a:solidFill>
        </p:spPr>
        <p:txBody>
          <a:bodyPr wrap="square">
            <a:spAutoFit/>
          </a:bodyPr>
          <a:lstStyle/>
          <a:p>
            <a:r>
              <a:rPr lang="en-US" sz="2200" b="1" dirty="0">
                <a:latin typeface="Palatino Linotype" panose="02040502050505030304" pitchFamily="18" charset="0"/>
              </a:rPr>
              <a:t>Galatians 4</a:t>
            </a:r>
          </a:p>
        </p:txBody>
      </p:sp>
      <p:pic>
        <p:nvPicPr>
          <p:cNvPr id="819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1443" t="-54087" r="-52570" b="-36454"/>
          <a:stretch/>
        </p:blipFill>
        <p:spPr bwMode="auto">
          <a:xfrm>
            <a:off x="334296" y="648929"/>
            <a:ext cx="3200399" cy="1088923"/>
          </a:xfrm>
          <a:prstGeom prst="rect">
            <a:avLst/>
          </a:prstGeom>
          <a:solidFill>
            <a:schemeClr val="bg1"/>
          </a:solidFill>
          <a:ln>
            <a:solidFill>
              <a:schemeClr val="tx1"/>
            </a:solidFill>
          </a:ln>
          <a:effectLst>
            <a:outerShdw blurRad="50800" dist="114300" dir="13500000" algn="br" rotWithShape="0">
              <a:prstClr val="black">
                <a:alpha val="40000"/>
              </a:prstClr>
            </a:outerShdw>
          </a:effectLst>
        </p:spPr>
      </p:pic>
      <p:sp>
        <p:nvSpPr>
          <p:cNvPr id="5" name="TextBox 4"/>
          <p:cNvSpPr txBox="1"/>
          <p:nvPr/>
        </p:nvSpPr>
        <p:spPr>
          <a:xfrm rot="1721352">
            <a:off x="2408935" y="931638"/>
            <a:ext cx="903271" cy="400110"/>
          </a:xfrm>
          <a:prstGeom prst="rect">
            <a:avLst/>
          </a:prstGeom>
          <a:noFill/>
        </p:spPr>
        <p:txBody>
          <a:bodyPr wrap="square" rtlCol="0">
            <a:spAutoFit/>
          </a:bodyPr>
          <a:lstStyle/>
          <a:p>
            <a:r>
              <a:rPr lang="en-US" sz="2000" dirty="0">
                <a:latin typeface="Comic Sans MS" panose="030F0702030302020204" pitchFamily="66" charset="0"/>
              </a:rPr>
              <a:t>Sarah</a:t>
            </a:r>
          </a:p>
        </p:txBody>
      </p:sp>
      <p:sp>
        <p:nvSpPr>
          <p:cNvPr id="15" name="TextBox 14"/>
          <p:cNvSpPr txBox="1"/>
          <p:nvPr/>
        </p:nvSpPr>
        <p:spPr>
          <a:xfrm rot="20379838">
            <a:off x="458910" y="876990"/>
            <a:ext cx="903271" cy="400110"/>
          </a:xfrm>
          <a:prstGeom prst="rect">
            <a:avLst/>
          </a:prstGeom>
          <a:noFill/>
        </p:spPr>
        <p:txBody>
          <a:bodyPr wrap="square" rtlCol="0">
            <a:spAutoFit/>
          </a:bodyPr>
          <a:lstStyle/>
          <a:p>
            <a:r>
              <a:rPr lang="en-US" sz="2000" dirty="0">
                <a:solidFill>
                  <a:srgbClr val="FF0000"/>
                </a:solidFill>
                <a:latin typeface="Comic Sans MS" panose="030F0702030302020204" pitchFamily="66" charset="0"/>
              </a:rPr>
              <a:t>Hagar</a:t>
            </a:r>
          </a:p>
        </p:txBody>
      </p:sp>
      <p:sp>
        <p:nvSpPr>
          <p:cNvPr id="16" name="TextBox 15"/>
          <p:cNvSpPr txBox="1"/>
          <p:nvPr/>
        </p:nvSpPr>
        <p:spPr>
          <a:xfrm>
            <a:off x="693621" y="1204452"/>
            <a:ext cx="1454727" cy="369332"/>
          </a:xfrm>
          <a:prstGeom prst="rect">
            <a:avLst/>
          </a:prstGeom>
          <a:noFill/>
        </p:spPr>
        <p:txBody>
          <a:bodyPr wrap="square" rtlCol="0">
            <a:spAutoFit/>
          </a:bodyPr>
          <a:lstStyle/>
          <a:p>
            <a:r>
              <a:rPr lang="en-US" b="1" dirty="0">
                <a:solidFill>
                  <a:srgbClr val="FF0000"/>
                </a:solidFill>
                <a:latin typeface="Albertus" panose="020E0702040304020204" pitchFamily="34" charset="0"/>
              </a:rPr>
              <a:t>ISHMAEL</a:t>
            </a:r>
          </a:p>
        </p:txBody>
      </p:sp>
      <p:cxnSp>
        <p:nvCxnSpPr>
          <p:cNvPr id="8" name="Straight Arrow Connector 7"/>
          <p:cNvCxnSpPr/>
          <p:nvPr/>
        </p:nvCxnSpPr>
        <p:spPr>
          <a:xfrm>
            <a:off x="1057563" y="1128252"/>
            <a:ext cx="122407" cy="1717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544510" y="1143000"/>
            <a:ext cx="137238"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38200" y="1449763"/>
            <a:ext cx="833465" cy="273280"/>
          </a:xfrm>
          <a:prstGeom prst="rect">
            <a:avLst/>
          </a:prstGeom>
          <a:noFill/>
        </p:spPr>
        <p:txBody>
          <a:bodyPr wrap="square" lIns="0" rIns="0" rtlCol="0" anchor="ctr" anchorCtr="0">
            <a:spAutoFit/>
          </a:bodyPr>
          <a:lstStyle/>
          <a:p>
            <a:pPr algn="ctr"/>
            <a:r>
              <a:rPr lang="en-US" sz="2000" i="1" dirty="0">
                <a:solidFill>
                  <a:srgbClr val="FF0000"/>
                </a:solidFill>
              </a:rPr>
              <a:t>natural</a:t>
            </a:r>
          </a:p>
        </p:txBody>
      </p:sp>
      <p:sp>
        <p:nvSpPr>
          <p:cNvPr id="23" name="TextBox 22"/>
          <p:cNvSpPr txBox="1"/>
          <p:nvPr/>
        </p:nvSpPr>
        <p:spPr>
          <a:xfrm>
            <a:off x="1828800" y="1383950"/>
            <a:ext cx="1476534" cy="400110"/>
          </a:xfrm>
          <a:prstGeom prst="rect">
            <a:avLst/>
          </a:prstGeom>
          <a:noFill/>
        </p:spPr>
        <p:txBody>
          <a:bodyPr wrap="square" lIns="0" rIns="0" rtlCol="0" anchor="ctr" anchorCtr="0">
            <a:spAutoFit/>
          </a:bodyPr>
          <a:lstStyle/>
          <a:p>
            <a:pPr algn="ctr"/>
            <a:r>
              <a:rPr lang="en-US" sz="2000" i="1" dirty="0"/>
              <a:t>God’s promise</a:t>
            </a:r>
          </a:p>
        </p:txBody>
      </p:sp>
      <p:cxnSp>
        <p:nvCxnSpPr>
          <p:cNvPr id="17" name="Straight Connector 16"/>
          <p:cNvCxnSpPr/>
          <p:nvPr/>
        </p:nvCxnSpPr>
        <p:spPr>
          <a:xfrm>
            <a:off x="2330244" y="1521540"/>
            <a:ext cx="48614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0" y="3483412"/>
            <a:ext cx="4572000" cy="2462213"/>
          </a:xfrm>
          <a:prstGeom prst="rect">
            <a:avLst/>
          </a:prstGeom>
        </p:spPr>
        <p:txBody>
          <a:bodyPr>
            <a:spAutoFit/>
          </a:bodyPr>
          <a:lstStyle/>
          <a:p>
            <a:pPr algn="ctr"/>
            <a:r>
              <a:rPr lang="en-US" sz="2200" b="1" dirty="0"/>
              <a:t>Children by God’s Promise</a:t>
            </a:r>
          </a:p>
          <a:p>
            <a:pPr algn="ctr"/>
            <a:endParaRPr lang="en-US" sz="2200" b="1" dirty="0">
              <a:latin typeface="Palatino Linotype" panose="02040502050505030304" pitchFamily="18" charset="0"/>
            </a:endParaRPr>
          </a:p>
          <a:p>
            <a:r>
              <a:rPr lang="en-US" sz="2200" b="1" baseline="30000" dirty="0">
                <a:latin typeface="Palatino Linotype" panose="02040502050505030304" pitchFamily="18" charset="0"/>
              </a:rPr>
              <a:t>24 </a:t>
            </a:r>
            <a:r>
              <a:rPr lang="en-US" sz="2200" dirty="0">
                <a:latin typeface="Palatino Linotype" panose="02040502050505030304" pitchFamily="18" charset="0"/>
              </a:rPr>
              <a:t>This is allegorically speaking, for these women are two covenants: one proceeding from Mount Sinai bearing children who are to be slaves; she is Hagar.</a:t>
            </a:r>
          </a:p>
        </p:txBody>
      </p:sp>
      <p:sp>
        <p:nvSpPr>
          <p:cNvPr id="7" name="Rectangle 6"/>
          <p:cNvSpPr/>
          <p:nvPr/>
        </p:nvSpPr>
        <p:spPr>
          <a:xfrm>
            <a:off x="914400" y="5458361"/>
            <a:ext cx="3538022" cy="1323439"/>
          </a:xfrm>
          <a:prstGeom prst="rect">
            <a:avLst/>
          </a:prstGeom>
          <a:gradFill>
            <a:gsLst>
              <a:gs pos="0">
                <a:srgbClr val="FFEFD1"/>
              </a:gs>
              <a:gs pos="64999">
                <a:srgbClr val="F0EBD5"/>
              </a:gs>
              <a:gs pos="100000">
                <a:srgbClr val="D1C39F"/>
              </a:gs>
            </a:gsLst>
            <a:lin ang="5400000" scaled="0"/>
          </a:gradFill>
          <a:effectLst>
            <a:outerShdw blurRad="50800" dist="114300" dir="13500000" algn="br" rotWithShape="0">
              <a:prstClr val="black">
                <a:alpha val="40000"/>
              </a:prstClr>
            </a:outerShdw>
          </a:effectLst>
        </p:spPr>
        <p:txBody>
          <a:bodyPr wrap="square">
            <a:spAutoFit/>
          </a:bodyPr>
          <a:lstStyle/>
          <a:p>
            <a:r>
              <a:rPr lang="en-US" sz="2000" b="1" dirty="0">
                <a:latin typeface="Palatino Linotype" panose="02040502050505030304" pitchFamily="18" charset="0"/>
              </a:rPr>
              <a:t>John 8</a:t>
            </a:r>
            <a:r>
              <a:rPr lang="en-US" sz="2000" dirty="0">
                <a:latin typeface="Palatino Linotype" panose="02040502050505030304" pitchFamily="18" charset="0"/>
              </a:rPr>
              <a:t> </a:t>
            </a:r>
            <a:r>
              <a:rPr lang="en-US" sz="2000" b="1" baseline="30000" dirty="0">
                <a:latin typeface="Palatino Linotype" panose="02040502050505030304" pitchFamily="18" charset="0"/>
              </a:rPr>
              <a:t>34 </a:t>
            </a:r>
            <a:r>
              <a:rPr lang="en-US" sz="2000" dirty="0">
                <a:latin typeface="Palatino Linotype" panose="02040502050505030304" pitchFamily="18" charset="0"/>
              </a:rPr>
              <a:t>Jesus answered them, “Truly, truly, I say to you, everyone who commits sin is the slave of sin.”</a:t>
            </a:r>
          </a:p>
        </p:txBody>
      </p:sp>
      <p:sp>
        <p:nvSpPr>
          <p:cNvPr id="22" name="Rectangle 21"/>
          <p:cNvSpPr/>
          <p:nvPr/>
        </p:nvSpPr>
        <p:spPr>
          <a:xfrm>
            <a:off x="4724400" y="2845713"/>
            <a:ext cx="4308764" cy="430887"/>
          </a:xfrm>
          <a:prstGeom prst="rect">
            <a:avLst/>
          </a:prstGeom>
          <a:solidFill>
            <a:schemeClr val="bg1"/>
          </a:solidFill>
        </p:spPr>
        <p:txBody>
          <a:bodyPr wrap="square">
            <a:spAutoFit/>
          </a:bodyPr>
          <a:lstStyle/>
          <a:p>
            <a:r>
              <a:rPr lang="en-US" sz="2200" b="1" dirty="0" err="1">
                <a:latin typeface="Palatino Linotype" panose="02040502050505030304" pitchFamily="18" charset="0"/>
              </a:rPr>
              <a:t>Gálatas</a:t>
            </a:r>
            <a:r>
              <a:rPr lang="en-US" sz="2200" b="1" dirty="0">
                <a:latin typeface="Palatino Linotype" panose="02040502050505030304" pitchFamily="18" charset="0"/>
              </a:rPr>
              <a:t> 4</a:t>
            </a:r>
          </a:p>
        </p:txBody>
      </p:sp>
      <p:sp>
        <p:nvSpPr>
          <p:cNvPr id="24" name="Rectangle 23"/>
          <p:cNvSpPr/>
          <p:nvPr/>
        </p:nvSpPr>
        <p:spPr>
          <a:xfrm>
            <a:off x="4616244" y="3483637"/>
            <a:ext cx="4572000" cy="2462213"/>
          </a:xfrm>
          <a:prstGeom prst="rect">
            <a:avLst/>
          </a:prstGeom>
        </p:spPr>
        <p:txBody>
          <a:bodyPr>
            <a:spAutoFit/>
          </a:bodyPr>
          <a:lstStyle/>
          <a:p>
            <a:pPr algn="ctr"/>
            <a:r>
              <a:rPr lang="es-ES" sz="2200" b="1" dirty="0"/>
              <a:t>Hijos por la promesa de Dios</a:t>
            </a:r>
          </a:p>
          <a:p>
            <a:pPr algn="ctr"/>
            <a:endParaRPr lang="en-US" sz="2200" b="1" dirty="0">
              <a:latin typeface="Palatino Linotype" panose="02040502050505030304" pitchFamily="18" charset="0"/>
            </a:endParaRPr>
          </a:p>
          <a:p>
            <a:r>
              <a:rPr lang="es-ES" sz="2200" b="1" baseline="30000" dirty="0">
                <a:latin typeface="Palatino Linotype" panose="02040502050505030304" pitchFamily="18" charset="0"/>
              </a:rPr>
              <a:t>24 </a:t>
            </a:r>
            <a:r>
              <a:rPr lang="es-ES" sz="2200" dirty="0">
                <a:latin typeface="Palatino Linotype" panose="02040502050505030304" pitchFamily="18" charset="0"/>
              </a:rPr>
              <a:t>Lo cual es una alegoría, pues estas mujeres son los dos pactos; el uno proviene del monte Sinaí, el cual da hijos para esclavitud; éste es Agar </a:t>
            </a:r>
            <a:endParaRPr lang="en-US" sz="2200" dirty="0">
              <a:latin typeface="Palatino Linotype" panose="02040502050505030304" pitchFamily="18" charset="0"/>
            </a:endParaRPr>
          </a:p>
        </p:txBody>
      </p:sp>
      <p:sp>
        <p:nvSpPr>
          <p:cNvPr id="25" name="Rectangle 24"/>
          <p:cNvSpPr/>
          <p:nvPr/>
        </p:nvSpPr>
        <p:spPr>
          <a:xfrm>
            <a:off x="5217673" y="5456904"/>
            <a:ext cx="3891824" cy="1323439"/>
          </a:xfrm>
          <a:prstGeom prst="rect">
            <a:avLst/>
          </a:prstGeom>
          <a:gradFill>
            <a:gsLst>
              <a:gs pos="0">
                <a:srgbClr val="FFEFD1"/>
              </a:gs>
              <a:gs pos="64999">
                <a:srgbClr val="F0EBD5"/>
              </a:gs>
              <a:gs pos="100000">
                <a:srgbClr val="D1C39F"/>
              </a:gs>
            </a:gsLst>
            <a:lin ang="5400000" scaled="0"/>
          </a:gradFill>
          <a:effectLst>
            <a:outerShdw blurRad="50800" dist="114300" dir="13500000" algn="br" rotWithShape="0">
              <a:prstClr val="black">
                <a:alpha val="40000"/>
              </a:prstClr>
            </a:outerShdw>
          </a:effectLst>
        </p:spPr>
        <p:txBody>
          <a:bodyPr wrap="square">
            <a:spAutoFit/>
          </a:bodyPr>
          <a:lstStyle/>
          <a:p>
            <a:r>
              <a:rPr lang="en-US" sz="2000" b="1" dirty="0">
                <a:latin typeface="Palatino Linotype" panose="02040502050505030304" pitchFamily="18" charset="0"/>
              </a:rPr>
              <a:t>John 8</a:t>
            </a:r>
            <a:r>
              <a:rPr lang="en-US" sz="2000" dirty="0">
                <a:latin typeface="Palatino Linotype" panose="02040502050505030304" pitchFamily="18" charset="0"/>
              </a:rPr>
              <a:t> </a:t>
            </a:r>
            <a:r>
              <a:rPr lang="en-US" sz="2000" b="1" baseline="30000" dirty="0">
                <a:latin typeface="Palatino Linotype" panose="02040502050505030304" pitchFamily="18" charset="0"/>
              </a:rPr>
              <a:t>34 </a:t>
            </a:r>
            <a:r>
              <a:rPr lang="es-ES" sz="2000" dirty="0">
                <a:latin typeface="Palatino Linotype" panose="02040502050505030304" pitchFamily="18" charset="0"/>
              </a:rPr>
              <a:t>Jesús les respondió:</a:t>
            </a:r>
          </a:p>
          <a:p>
            <a:r>
              <a:rPr lang="es-ES" sz="2000" dirty="0">
                <a:latin typeface="Palatino Linotype" panose="02040502050505030304" pitchFamily="18" charset="0"/>
              </a:rPr>
              <a:t>—De cierto, de cierto os digo que todo aquel que practica el pecado, esclavo es del pecado.</a:t>
            </a:r>
          </a:p>
        </p:txBody>
      </p:sp>
    </p:spTree>
    <p:extLst>
      <p:ext uri="{BB962C8B-B14F-4D97-AF65-F5344CB8AC3E}">
        <p14:creationId xmlns:p14="http://schemas.microsoft.com/office/powerpoint/2010/main" val="322638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Workdirs\wp\Class\timelin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6834"/>
            <a:ext cx="9144000" cy="1075765"/>
          </a:xfrm>
          <a:prstGeom prst="rect">
            <a:avLst/>
          </a:prstGeom>
          <a:noFill/>
          <a:extLst>
            <a:ext uri="{909E8E84-426E-40DD-AFC4-6F175D3DCCD1}">
              <a14:hiddenFill xmlns:a14="http://schemas.microsoft.com/office/drawing/2010/main">
                <a:solidFill>
                  <a:srgbClr val="FFFFFF"/>
                </a:solidFill>
              </a14:hiddenFill>
            </a:ext>
          </a:extLst>
        </p:spPr>
      </p:pic>
      <p:sp>
        <p:nvSpPr>
          <p:cNvPr id="6" name="Left-Right-Up Arrow 5"/>
          <p:cNvSpPr/>
          <p:nvPr/>
        </p:nvSpPr>
        <p:spPr>
          <a:xfrm rot="10800000">
            <a:off x="0" y="1905000"/>
            <a:ext cx="9144000" cy="4952998"/>
          </a:xfrm>
          <a:prstGeom prst="leftRightUpArrow">
            <a:avLst>
              <a:gd name="adj1" fmla="val 10697"/>
              <a:gd name="adj2" fmla="val 1698"/>
              <a:gd name="adj3"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589" t="8731" b="7936"/>
          <a:stretch/>
        </p:blipFill>
        <p:spPr bwMode="auto">
          <a:xfrm>
            <a:off x="0" y="2080324"/>
            <a:ext cx="9144000" cy="4686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2209800" y="4817939"/>
            <a:ext cx="990600" cy="936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162800" y="5668296"/>
            <a:ext cx="914400" cy="369332"/>
          </a:xfrm>
          <a:prstGeom prst="rect">
            <a:avLst/>
          </a:prstGeom>
          <a:noFill/>
        </p:spPr>
        <p:txBody>
          <a:bodyPr wrap="square" rtlCol="0">
            <a:spAutoFit/>
          </a:bodyPr>
          <a:lstStyle/>
          <a:p>
            <a:r>
              <a:rPr lang="en-US" b="1" dirty="0">
                <a:solidFill>
                  <a:srgbClr val="C00000"/>
                </a:solidFill>
              </a:rPr>
              <a:t>Ur</a:t>
            </a:r>
          </a:p>
        </p:txBody>
      </p:sp>
      <p:sp>
        <p:nvSpPr>
          <p:cNvPr id="11" name="Curved Down Arrow 10"/>
          <p:cNvSpPr/>
          <p:nvPr/>
        </p:nvSpPr>
        <p:spPr>
          <a:xfrm rot="542054" flipH="1">
            <a:off x="2390838" y="3298905"/>
            <a:ext cx="5410200" cy="200375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Oval 3"/>
          <p:cNvSpPr/>
          <p:nvPr/>
        </p:nvSpPr>
        <p:spPr>
          <a:xfrm rot="1561214">
            <a:off x="1418304" y="946356"/>
            <a:ext cx="1371600" cy="76199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110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righ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Workdirs\wp\Class\timelin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6834"/>
            <a:ext cx="9144000" cy="1075765"/>
          </a:xfrm>
          <a:prstGeom prst="rect">
            <a:avLst/>
          </a:prstGeom>
          <a:noFill/>
          <a:extLst>
            <a:ext uri="{909E8E84-426E-40DD-AFC4-6F175D3DCCD1}">
              <a14:hiddenFill xmlns:a14="http://schemas.microsoft.com/office/drawing/2010/main">
                <a:solidFill>
                  <a:srgbClr val="FFFFFF"/>
                </a:solidFill>
              </a14:hiddenFill>
            </a:ext>
          </a:extLst>
        </p:spPr>
      </p:pic>
      <p:sp>
        <p:nvSpPr>
          <p:cNvPr id="6" name="Left-Right-Up Arrow 5"/>
          <p:cNvSpPr/>
          <p:nvPr/>
        </p:nvSpPr>
        <p:spPr>
          <a:xfrm rot="10800000">
            <a:off x="0" y="1905000"/>
            <a:ext cx="9144000" cy="4952998"/>
          </a:xfrm>
          <a:prstGeom prst="leftRightUpArrow">
            <a:avLst>
              <a:gd name="adj1" fmla="val 10697"/>
              <a:gd name="adj2" fmla="val 1698"/>
              <a:gd name="adj3"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1956" y="2072686"/>
            <a:ext cx="4416552" cy="738664"/>
          </a:xfrm>
          <a:prstGeom prst="rect">
            <a:avLst/>
          </a:prstGeom>
          <a:solidFill>
            <a:schemeClr val="bg1"/>
          </a:solidFill>
          <a:ln>
            <a:solidFill>
              <a:schemeClr val="tx1"/>
            </a:solidFill>
          </a:ln>
        </p:spPr>
        <p:txBody>
          <a:bodyPr wrap="square" tIns="182880" bIns="182880" rtlCol="0" anchor="ctr" anchorCtr="0">
            <a:spAutoFit/>
          </a:bodyPr>
          <a:lstStyle/>
          <a:p>
            <a:pPr algn="ctr"/>
            <a:r>
              <a:rPr lang="en-US" sz="2400" b="1" dirty="0"/>
              <a:t>Abraham’s True Children</a:t>
            </a:r>
          </a:p>
        </p:txBody>
      </p:sp>
      <p:sp>
        <p:nvSpPr>
          <p:cNvPr id="28" name="TextBox 27"/>
          <p:cNvSpPr txBox="1"/>
          <p:nvPr/>
        </p:nvSpPr>
        <p:spPr>
          <a:xfrm>
            <a:off x="4686410" y="2086896"/>
            <a:ext cx="4420494" cy="738664"/>
          </a:xfrm>
          <a:prstGeom prst="rect">
            <a:avLst/>
          </a:prstGeom>
          <a:solidFill>
            <a:schemeClr val="bg1"/>
          </a:solidFill>
          <a:ln>
            <a:solidFill>
              <a:schemeClr val="tx1"/>
            </a:solidFill>
          </a:ln>
        </p:spPr>
        <p:txBody>
          <a:bodyPr wrap="square" lIns="0" tIns="182880" rIns="0" bIns="182880" rtlCol="0" anchor="ctr" anchorCtr="0">
            <a:spAutoFit/>
          </a:bodyPr>
          <a:lstStyle/>
          <a:p>
            <a:pPr algn="ctr"/>
            <a:r>
              <a:rPr lang="es-ES" sz="2400" b="1" dirty="0"/>
              <a:t>Los Verdaderos Hijos de Abraham</a:t>
            </a:r>
            <a:endParaRPr lang="en-US" sz="24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1748" y="142875"/>
            <a:ext cx="2647950" cy="1914525"/>
          </a:xfrm>
          <a:prstGeom prst="rect">
            <a:avLst/>
          </a:prstGeom>
          <a:noFill/>
          <a:ln>
            <a:noFill/>
          </a:ln>
          <a:effectLst>
            <a:outerShdw blurRad="50800" dist="1270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Image result for scroll"/>
          <p:cNvPicPr>
            <a:picLocks noChangeAspect="1" noChangeArrowheads="1"/>
          </p:cNvPicPr>
          <p:nvPr/>
        </p:nvPicPr>
        <p:blipFill rotWithShape="1">
          <a:blip r:embed="rId4">
            <a:extLst>
              <a:ext uri="{28A0092B-C50C-407E-A947-70E740481C1C}">
                <a14:useLocalDpi xmlns:a14="http://schemas.microsoft.com/office/drawing/2010/main" val="0"/>
              </a:ext>
            </a:extLst>
          </a:blip>
          <a:srcRect l="18249" t="5655" r="14870" b="6217"/>
          <a:stretch/>
        </p:blipFill>
        <p:spPr bwMode="auto">
          <a:xfrm>
            <a:off x="8038096" y="351504"/>
            <a:ext cx="1076408" cy="14183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073282" y="575846"/>
            <a:ext cx="989297" cy="338554"/>
          </a:xfrm>
          <a:prstGeom prst="rect">
            <a:avLst/>
          </a:prstGeom>
          <a:noFill/>
        </p:spPr>
        <p:txBody>
          <a:bodyPr wrap="square" lIns="0" rIns="0" rtlCol="0" anchor="ctr" anchorCtr="0">
            <a:spAutoFit/>
          </a:bodyPr>
          <a:lstStyle/>
          <a:p>
            <a:pPr algn="ctr"/>
            <a:r>
              <a:rPr lang="en-US" sz="1600" dirty="0">
                <a:latin typeface="Papyrus" panose="03070502060502030205" pitchFamily="66" charset="0"/>
              </a:rPr>
              <a:t>Galatians</a:t>
            </a:r>
          </a:p>
        </p:txBody>
      </p:sp>
      <p:sp>
        <p:nvSpPr>
          <p:cNvPr id="21" name="Rectangle 20"/>
          <p:cNvSpPr/>
          <p:nvPr/>
        </p:nvSpPr>
        <p:spPr>
          <a:xfrm>
            <a:off x="76200" y="2834148"/>
            <a:ext cx="4308764" cy="430887"/>
          </a:xfrm>
          <a:prstGeom prst="rect">
            <a:avLst/>
          </a:prstGeom>
          <a:solidFill>
            <a:schemeClr val="bg1"/>
          </a:solidFill>
        </p:spPr>
        <p:txBody>
          <a:bodyPr wrap="square">
            <a:spAutoFit/>
          </a:bodyPr>
          <a:lstStyle/>
          <a:p>
            <a:r>
              <a:rPr lang="en-US" sz="2200" b="1" dirty="0">
                <a:latin typeface="Palatino Linotype" panose="02040502050505030304" pitchFamily="18" charset="0"/>
              </a:rPr>
              <a:t>Galatians 4</a:t>
            </a:r>
          </a:p>
        </p:txBody>
      </p:sp>
      <p:pic>
        <p:nvPicPr>
          <p:cNvPr id="819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1443" t="-54087" r="-52570" b="-36454"/>
          <a:stretch/>
        </p:blipFill>
        <p:spPr bwMode="auto">
          <a:xfrm>
            <a:off x="334296" y="648929"/>
            <a:ext cx="3200399" cy="1088923"/>
          </a:xfrm>
          <a:prstGeom prst="rect">
            <a:avLst/>
          </a:prstGeom>
          <a:solidFill>
            <a:schemeClr val="bg1"/>
          </a:solidFill>
          <a:ln>
            <a:solidFill>
              <a:schemeClr val="tx1"/>
            </a:solidFill>
          </a:ln>
          <a:effectLst>
            <a:outerShdw blurRad="50800" dist="114300" dir="13500000" algn="br" rotWithShape="0">
              <a:prstClr val="black">
                <a:alpha val="40000"/>
              </a:prstClr>
            </a:outerShdw>
          </a:effectLst>
        </p:spPr>
      </p:pic>
      <p:sp>
        <p:nvSpPr>
          <p:cNvPr id="5" name="TextBox 4"/>
          <p:cNvSpPr txBox="1"/>
          <p:nvPr/>
        </p:nvSpPr>
        <p:spPr>
          <a:xfrm rot="1721352">
            <a:off x="2408935" y="931638"/>
            <a:ext cx="903271" cy="400110"/>
          </a:xfrm>
          <a:prstGeom prst="rect">
            <a:avLst/>
          </a:prstGeom>
          <a:noFill/>
        </p:spPr>
        <p:txBody>
          <a:bodyPr wrap="square" rtlCol="0">
            <a:spAutoFit/>
          </a:bodyPr>
          <a:lstStyle/>
          <a:p>
            <a:r>
              <a:rPr lang="en-US" sz="2000" dirty="0">
                <a:latin typeface="Comic Sans MS" panose="030F0702030302020204" pitchFamily="66" charset="0"/>
              </a:rPr>
              <a:t>Sarah</a:t>
            </a:r>
          </a:p>
        </p:txBody>
      </p:sp>
      <p:sp>
        <p:nvSpPr>
          <p:cNvPr id="15" name="TextBox 14"/>
          <p:cNvSpPr txBox="1"/>
          <p:nvPr/>
        </p:nvSpPr>
        <p:spPr>
          <a:xfrm rot="20379838">
            <a:off x="458910" y="876990"/>
            <a:ext cx="903271" cy="400110"/>
          </a:xfrm>
          <a:prstGeom prst="rect">
            <a:avLst/>
          </a:prstGeom>
          <a:noFill/>
        </p:spPr>
        <p:txBody>
          <a:bodyPr wrap="square" rtlCol="0">
            <a:spAutoFit/>
          </a:bodyPr>
          <a:lstStyle/>
          <a:p>
            <a:r>
              <a:rPr lang="en-US" sz="2000" dirty="0">
                <a:solidFill>
                  <a:srgbClr val="FF0000"/>
                </a:solidFill>
                <a:latin typeface="Comic Sans MS" panose="030F0702030302020204" pitchFamily="66" charset="0"/>
              </a:rPr>
              <a:t>Hagar</a:t>
            </a:r>
          </a:p>
        </p:txBody>
      </p:sp>
      <p:sp>
        <p:nvSpPr>
          <p:cNvPr id="16" name="TextBox 15"/>
          <p:cNvSpPr txBox="1"/>
          <p:nvPr/>
        </p:nvSpPr>
        <p:spPr>
          <a:xfrm>
            <a:off x="693621" y="1204452"/>
            <a:ext cx="1454727" cy="369332"/>
          </a:xfrm>
          <a:prstGeom prst="rect">
            <a:avLst/>
          </a:prstGeom>
          <a:noFill/>
        </p:spPr>
        <p:txBody>
          <a:bodyPr wrap="square" rtlCol="0">
            <a:spAutoFit/>
          </a:bodyPr>
          <a:lstStyle/>
          <a:p>
            <a:r>
              <a:rPr lang="en-US" b="1" dirty="0">
                <a:solidFill>
                  <a:srgbClr val="FF0000"/>
                </a:solidFill>
                <a:latin typeface="Albertus" panose="020E0702040304020204" pitchFamily="34" charset="0"/>
              </a:rPr>
              <a:t>ISHMAEL</a:t>
            </a:r>
          </a:p>
        </p:txBody>
      </p:sp>
      <p:cxnSp>
        <p:nvCxnSpPr>
          <p:cNvPr id="8" name="Straight Arrow Connector 7"/>
          <p:cNvCxnSpPr/>
          <p:nvPr/>
        </p:nvCxnSpPr>
        <p:spPr>
          <a:xfrm>
            <a:off x="1057563" y="1128252"/>
            <a:ext cx="122407" cy="1717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544510" y="1143000"/>
            <a:ext cx="137238"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38200" y="1449763"/>
            <a:ext cx="833465" cy="273280"/>
          </a:xfrm>
          <a:prstGeom prst="rect">
            <a:avLst/>
          </a:prstGeom>
          <a:noFill/>
        </p:spPr>
        <p:txBody>
          <a:bodyPr wrap="square" lIns="0" rIns="0" rtlCol="0" anchor="ctr" anchorCtr="0">
            <a:spAutoFit/>
          </a:bodyPr>
          <a:lstStyle/>
          <a:p>
            <a:pPr algn="ctr"/>
            <a:r>
              <a:rPr lang="en-US" sz="2000" i="1" dirty="0">
                <a:solidFill>
                  <a:srgbClr val="FF0000"/>
                </a:solidFill>
              </a:rPr>
              <a:t>natural</a:t>
            </a:r>
          </a:p>
        </p:txBody>
      </p:sp>
      <p:sp>
        <p:nvSpPr>
          <p:cNvPr id="23" name="TextBox 22"/>
          <p:cNvSpPr txBox="1"/>
          <p:nvPr/>
        </p:nvSpPr>
        <p:spPr>
          <a:xfrm>
            <a:off x="1828800" y="1383950"/>
            <a:ext cx="1476534" cy="400110"/>
          </a:xfrm>
          <a:prstGeom prst="rect">
            <a:avLst/>
          </a:prstGeom>
          <a:noFill/>
        </p:spPr>
        <p:txBody>
          <a:bodyPr wrap="square" lIns="0" rIns="0" rtlCol="0" anchor="ctr" anchorCtr="0">
            <a:spAutoFit/>
          </a:bodyPr>
          <a:lstStyle/>
          <a:p>
            <a:pPr algn="ctr"/>
            <a:r>
              <a:rPr lang="en-US" sz="2000" i="1" dirty="0"/>
              <a:t>God’s promise</a:t>
            </a:r>
          </a:p>
        </p:txBody>
      </p:sp>
      <p:cxnSp>
        <p:nvCxnSpPr>
          <p:cNvPr id="17" name="Straight Connector 16"/>
          <p:cNvCxnSpPr/>
          <p:nvPr/>
        </p:nvCxnSpPr>
        <p:spPr>
          <a:xfrm>
            <a:off x="2330244" y="1521540"/>
            <a:ext cx="48614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0" y="3483412"/>
            <a:ext cx="4572000" cy="1446550"/>
          </a:xfrm>
          <a:prstGeom prst="rect">
            <a:avLst/>
          </a:prstGeom>
        </p:spPr>
        <p:txBody>
          <a:bodyPr>
            <a:spAutoFit/>
          </a:bodyPr>
          <a:lstStyle/>
          <a:p>
            <a:pPr algn="ctr"/>
            <a:r>
              <a:rPr lang="en-US" sz="2200" b="1" dirty="0"/>
              <a:t>Children by God’s Promise</a:t>
            </a:r>
          </a:p>
          <a:p>
            <a:pPr algn="ctr"/>
            <a:endParaRPr lang="en-US" sz="2200" b="1" dirty="0">
              <a:latin typeface="Palatino Linotype" panose="02040502050505030304" pitchFamily="18" charset="0"/>
            </a:endParaRPr>
          </a:p>
          <a:p>
            <a:r>
              <a:rPr lang="en-US" sz="2200" b="1" baseline="30000" dirty="0">
                <a:latin typeface="Palatino Linotype" panose="02040502050505030304" pitchFamily="18" charset="0"/>
              </a:rPr>
              <a:t>28 </a:t>
            </a:r>
            <a:r>
              <a:rPr lang="en-US" sz="2200" dirty="0">
                <a:latin typeface="Palatino Linotype" panose="02040502050505030304" pitchFamily="18" charset="0"/>
              </a:rPr>
              <a:t>And you brethren, like Isaac, are children of promise.</a:t>
            </a:r>
          </a:p>
        </p:txBody>
      </p:sp>
      <p:sp>
        <p:nvSpPr>
          <p:cNvPr id="22" name="Rectangle 21"/>
          <p:cNvSpPr/>
          <p:nvPr/>
        </p:nvSpPr>
        <p:spPr>
          <a:xfrm>
            <a:off x="4616244" y="3483637"/>
            <a:ext cx="4572000" cy="1785104"/>
          </a:xfrm>
          <a:prstGeom prst="rect">
            <a:avLst/>
          </a:prstGeom>
        </p:spPr>
        <p:txBody>
          <a:bodyPr>
            <a:spAutoFit/>
          </a:bodyPr>
          <a:lstStyle/>
          <a:p>
            <a:pPr algn="ctr"/>
            <a:r>
              <a:rPr lang="es-ES" sz="2200" b="1" dirty="0"/>
              <a:t>Hijos por la promesa de Dios</a:t>
            </a:r>
          </a:p>
          <a:p>
            <a:pPr algn="ctr"/>
            <a:endParaRPr lang="en-US" sz="2200" b="1" dirty="0">
              <a:latin typeface="Palatino Linotype" panose="02040502050505030304" pitchFamily="18" charset="0"/>
            </a:endParaRPr>
          </a:p>
          <a:p>
            <a:r>
              <a:rPr lang="es-ES" sz="2200" b="1" baseline="30000" dirty="0">
                <a:latin typeface="Palatino Linotype" panose="02040502050505030304" pitchFamily="18" charset="0"/>
              </a:rPr>
              <a:t>28 </a:t>
            </a:r>
            <a:r>
              <a:rPr lang="es-ES" sz="2200" dirty="0">
                <a:latin typeface="Palatino Linotype" panose="02040502050505030304" pitchFamily="18" charset="0"/>
              </a:rPr>
              <a:t>Así que, hermanos, nosotros, como Isaac, somos hijos de la promesa.</a:t>
            </a:r>
            <a:endParaRPr lang="en-US" sz="2200" dirty="0">
              <a:latin typeface="Palatino Linotype" panose="02040502050505030304" pitchFamily="18" charset="0"/>
            </a:endParaRPr>
          </a:p>
        </p:txBody>
      </p:sp>
      <p:sp>
        <p:nvSpPr>
          <p:cNvPr id="24" name="Rectangle 23"/>
          <p:cNvSpPr/>
          <p:nvPr/>
        </p:nvSpPr>
        <p:spPr>
          <a:xfrm>
            <a:off x="4724400" y="2845713"/>
            <a:ext cx="4308764" cy="430887"/>
          </a:xfrm>
          <a:prstGeom prst="rect">
            <a:avLst/>
          </a:prstGeom>
          <a:solidFill>
            <a:schemeClr val="bg1"/>
          </a:solidFill>
        </p:spPr>
        <p:txBody>
          <a:bodyPr wrap="square">
            <a:spAutoFit/>
          </a:bodyPr>
          <a:lstStyle/>
          <a:p>
            <a:r>
              <a:rPr lang="en-US" sz="2200" b="1" dirty="0" err="1">
                <a:latin typeface="Palatino Linotype" panose="02040502050505030304" pitchFamily="18" charset="0"/>
              </a:rPr>
              <a:t>Gálatas</a:t>
            </a:r>
            <a:r>
              <a:rPr lang="en-US" sz="2200" b="1" dirty="0">
                <a:latin typeface="Palatino Linotype" panose="02040502050505030304" pitchFamily="18" charset="0"/>
              </a:rPr>
              <a:t> 4</a:t>
            </a:r>
          </a:p>
        </p:txBody>
      </p:sp>
    </p:spTree>
    <p:extLst>
      <p:ext uri="{BB962C8B-B14F-4D97-AF65-F5344CB8AC3E}">
        <p14:creationId xmlns:p14="http://schemas.microsoft.com/office/powerpoint/2010/main" val="194657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Workdirs\wp\Class\timelin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6834"/>
            <a:ext cx="9144000" cy="1075765"/>
          </a:xfrm>
          <a:prstGeom prst="rect">
            <a:avLst/>
          </a:prstGeom>
          <a:noFill/>
          <a:extLst>
            <a:ext uri="{909E8E84-426E-40DD-AFC4-6F175D3DCCD1}">
              <a14:hiddenFill xmlns:a14="http://schemas.microsoft.com/office/drawing/2010/main">
                <a:solidFill>
                  <a:srgbClr val="FFFFFF"/>
                </a:solidFill>
              </a14:hiddenFill>
            </a:ext>
          </a:extLst>
        </p:spPr>
      </p:pic>
      <p:sp>
        <p:nvSpPr>
          <p:cNvPr id="6" name="Left-Right-Up Arrow 5"/>
          <p:cNvSpPr/>
          <p:nvPr/>
        </p:nvSpPr>
        <p:spPr>
          <a:xfrm rot="10800000">
            <a:off x="0" y="1905000"/>
            <a:ext cx="9144000" cy="4952998"/>
          </a:xfrm>
          <a:prstGeom prst="leftRightUpArrow">
            <a:avLst>
              <a:gd name="adj1" fmla="val 10697"/>
              <a:gd name="adj2" fmla="val 1698"/>
              <a:gd name="adj3"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1956" y="2072686"/>
            <a:ext cx="4416552" cy="738664"/>
          </a:xfrm>
          <a:prstGeom prst="rect">
            <a:avLst/>
          </a:prstGeom>
          <a:solidFill>
            <a:schemeClr val="bg1"/>
          </a:solidFill>
          <a:ln>
            <a:solidFill>
              <a:schemeClr val="tx1"/>
            </a:solidFill>
          </a:ln>
        </p:spPr>
        <p:txBody>
          <a:bodyPr wrap="square" tIns="182880" bIns="182880" rtlCol="0" anchor="ctr" anchorCtr="0">
            <a:spAutoFit/>
          </a:bodyPr>
          <a:lstStyle/>
          <a:p>
            <a:pPr algn="ctr"/>
            <a:r>
              <a:rPr lang="en-US" sz="2400" b="1" dirty="0"/>
              <a:t>Abraham’s True Children</a:t>
            </a:r>
          </a:p>
        </p:txBody>
      </p:sp>
      <p:sp>
        <p:nvSpPr>
          <p:cNvPr id="28" name="TextBox 27"/>
          <p:cNvSpPr txBox="1"/>
          <p:nvPr/>
        </p:nvSpPr>
        <p:spPr>
          <a:xfrm>
            <a:off x="4686410" y="2086896"/>
            <a:ext cx="4420494" cy="738664"/>
          </a:xfrm>
          <a:prstGeom prst="rect">
            <a:avLst/>
          </a:prstGeom>
          <a:solidFill>
            <a:schemeClr val="bg1"/>
          </a:solidFill>
          <a:ln>
            <a:solidFill>
              <a:schemeClr val="tx1"/>
            </a:solidFill>
          </a:ln>
        </p:spPr>
        <p:txBody>
          <a:bodyPr wrap="square" lIns="0" tIns="182880" rIns="0" bIns="182880" rtlCol="0" anchor="ctr" anchorCtr="0">
            <a:spAutoFit/>
          </a:bodyPr>
          <a:lstStyle/>
          <a:p>
            <a:pPr algn="ctr"/>
            <a:r>
              <a:rPr lang="es-ES" sz="2400" b="1" dirty="0"/>
              <a:t>Los Verdaderos Hijos de Abraham</a:t>
            </a:r>
            <a:endParaRPr lang="en-US" sz="24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1748" y="142875"/>
            <a:ext cx="2647950" cy="1914525"/>
          </a:xfrm>
          <a:prstGeom prst="rect">
            <a:avLst/>
          </a:prstGeom>
          <a:noFill/>
          <a:ln>
            <a:noFill/>
          </a:ln>
          <a:effectLst>
            <a:outerShdw blurRad="50800" dist="1270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Image result for scroll"/>
          <p:cNvPicPr>
            <a:picLocks noChangeAspect="1" noChangeArrowheads="1"/>
          </p:cNvPicPr>
          <p:nvPr/>
        </p:nvPicPr>
        <p:blipFill rotWithShape="1">
          <a:blip r:embed="rId4">
            <a:extLst>
              <a:ext uri="{28A0092B-C50C-407E-A947-70E740481C1C}">
                <a14:useLocalDpi xmlns:a14="http://schemas.microsoft.com/office/drawing/2010/main" val="0"/>
              </a:ext>
            </a:extLst>
          </a:blip>
          <a:srcRect l="18249" t="5655" r="14870" b="6217"/>
          <a:stretch/>
        </p:blipFill>
        <p:spPr bwMode="auto">
          <a:xfrm>
            <a:off x="8038096" y="351504"/>
            <a:ext cx="1076408" cy="14183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073282" y="575846"/>
            <a:ext cx="989297" cy="338554"/>
          </a:xfrm>
          <a:prstGeom prst="rect">
            <a:avLst/>
          </a:prstGeom>
          <a:noFill/>
        </p:spPr>
        <p:txBody>
          <a:bodyPr wrap="square" lIns="0" rIns="0" rtlCol="0" anchor="ctr" anchorCtr="0">
            <a:spAutoFit/>
          </a:bodyPr>
          <a:lstStyle/>
          <a:p>
            <a:pPr algn="ctr"/>
            <a:r>
              <a:rPr lang="en-US" sz="1600" dirty="0">
                <a:latin typeface="Papyrus" panose="03070502060502030205" pitchFamily="66" charset="0"/>
              </a:rPr>
              <a:t>Galatians</a:t>
            </a:r>
          </a:p>
        </p:txBody>
      </p:sp>
      <p:sp>
        <p:nvSpPr>
          <p:cNvPr id="21" name="Rectangle 20"/>
          <p:cNvSpPr/>
          <p:nvPr/>
        </p:nvSpPr>
        <p:spPr>
          <a:xfrm>
            <a:off x="76200" y="2834148"/>
            <a:ext cx="4308764" cy="430887"/>
          </a:xfrm>
          <a:prstGeom prst="rect">
            <a:avLst/>
          </a:prstGeom>
          <a:solidFill>
            <a:schemeClr val="bg1"/>
          </a:solidFill>
        </p:spPr>
        <p:txBody>
          <a:bodyPr wrap="square">
            <a:spAutoFit/>
          </a:bodyPr>
          <a:lstStyle/>
          <a:p>
            <a:r>
              <a:rPr lang="en-US" sz="2200" b="1" dirty="0">
                <a:latin typeface="Palatino Linotype" panose="02040502050505030304" pitchFamily="18" charset="0"/>
              </a:rPr>
              <a:t>CONCLUSION</a:t>
            </a:r>
          </a:p>
        </p:txBody>
      </p:sp>
      <p:pic>
        <p:nvPicPr>
          <p:cNvPr id="819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1443" t="-54087" r="-52570" b="-36454"/>
          <a:stretch/>
        </p:blipFill>
        <p:spPr bwMode="auto">
          <a:xfrm>
            <a:off x="334296" y="648929"/>
            <a:ext cx="3200399" cy="1088923"/>
          </a:xfrm>
          <a:prstGeom prst="rect">
            <a:avLst/>
          </a:prstGeom>
          <a:solidFill>
            <a:schemeClr val="bg1"/>
          </a:solidFill>
          <a:ln>
            <a:solidFill>
              <a:schemeClr val="tx1"/>
            </a:solidFill>
          </a:ln>
          <a:effectLst>
            <a:outerShdw blurRad="50800" dist="114300" dir="13500000" algn="br" rotWithShape="0">
              <a:prstClr val="black">
                <a:alpha val="40000"/>
              </a:prstClr>
            </a:outerShdw>
          </a:effectLst>
        </p:spPr>
      </p:pic>
      <p:sp>
        <p:nvSpPr>
          <p:cNvPr id="5" name="TextBox 4"/>
          <p:cNvSpPr txBox="1"/>
          <p:nvPr/>
        </p:nvSpPr>
        <p:spPr>
          <a:xfrm rot="1721352">
            <a:off x="2408935" y="931638"/>
            <a:ext cx="903271" cy="400110"/>
          </a:xfrm>
          <a:prstGeom prst="rect">
            <a:avLst/>
          </a:prstGeom>
          <a:noFill/>
        </p:spPr>
        <p:txBody>
          <a:bodyPr wrap="square" rtlCol="0">
            <a:spAutoFit/>
          </a:bodyPr>
          <a:lstStyle/>
          <a:p>
            <a:r>
              <a:rPr lang="en-US" sz="2000" dirty="0">
                <a:latin typeface="Comic Sans MS" panose="030F0702030302020204" pitchFamily="66" charset="0"/>
              </a:rPr>
              <a:t>Sarah</a:t>
            </a:r>
          </a:p>
        </p:txBody>
      </p:sp>
      <p:sp>
        <p:nvSpPr>
          <p:cNvPr id="15" name="TextBox 14"/>
          <p:cNvSpPr txBox="1"/>
          <p:nvPr/>
        </p:nvSpPr>
        <p:spPr>
          <a:xfrm rot="20379838">
            <a:off x="458910" y="876990"/>
            <a:ext cx="903271" cy="400110"/>
          </a:xfrm>
          <a:prstGeom prst="rect">
            <a:avLst/>
          </a:prstGeom>
          <a:noFill/>
        </p:spPr>
        <p:txBody>
          <a:bodyPr wrap="square" rtlCol="0">
            <a:spAutoFit/>
          </a:bodyPr>
          <a:lstStyle/>
          <a:p>
            <a:r>
              <a:rPr lang="en-US" sz="2000" dirty="0">
                <a:solidFill>
                  <a:srgbClr val="FF0000"/>
                </a:solidFill>
                <a:latin typeface="Comic Sans MS" panose="030F0702030302020204" pitchFamily="66" charset="0"/>
              </a:rPr>
              <a:t>Hagar</a:t>
            </a:r>
          </a:p>
        </p:txBody>
      </p:sp>
      <p:sp>
        <p:nvSpPr>
          <p:cNvPr id="16" name="TextBox 15"/>
          <p:cNvSpPr txBox="1"/>
          <p:nvPr/>
        </p:nvSpPr>
        <p:spPr>
          <a:xfrm>
            <a:off x="693621" y="1204452"/>
            <a:ext cx="1454727" cy="369332"/>
          </a:xfrm>
          <a:prstGeom prst="rect">
            <a:avLst/>
          </a:prstGeom>
          <a:noFill/>
        </p:spPr>
        <p:txBody>
          <a:bodyPr wrap="square" rtlCol="0">
            <a:spAutoFit/>
          </a:bodyPr>
          <a:lstStyle/>
          <a:p>
            <a:r>
              <a:rPr lang="en-US" b="1" dirty="0">
                <a:solidFill>
                  <a:srgbClr val="FF0000"/>
                </a:solidFill>
                <a:latin typeface="Albertus" panose="020E0702040304020204" pitchFamily="34" charset="0"/>
              </a:rPr>
              <a:t>ISHMAEL</a:t>
            </a:r>
          </a:p>
        </p:txBody>
      </p:sp>
      <p:cxnSp>
        <p:nvCxnSpPr>
          <p:cNvPr id="8" name="Straight Arrow Connector 7"/>
          <p:cNvCxnSpPr/>
          <p:nvPr/>
        </p:nvCxnSpPr>
        <p:spPr>
          <a:xfrm>
            <a:off x="1057563" y="1128252"/>
            <a:ext cx="122407" cy="1717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544510" y="1143000"/>
            <a:ext cx="137238"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38200" y="1449763"/>
            <a:ext cx="833465" cy="273280"/>
          </a:xfrm>
          <a:prstGeom prst="rect">
            <a:avLst/>
          </a:prstGeom>
          <a:noFill/>
        </p:spPr>
        <p:txBody>
          <a:bodyPr wrap="square" lIns="0" rIns="0" rtlCol="0" anchor="ctr" anchorCtr="0">
            <a:spAutoFit/>
          </a:bodyPr>
          <a:lstStyle/>
          <a:p>
            <a:pPr algn="ctr"/>
            <a:r>
              <a:rPr lang="en-US" sz="2000" i="1" dirty="0">
                <a:solidFill>
                  <a:srgbClr val="FF0000"/>
                </a:solidFill>
              </a:rPr>
              <a:t>natural</a:t>
            </a:r>
          </a:p>
        </p:txBody>
      </p:sp>
      <p:sp>
        <p:nvSpPr>
          <p:cNvPr id="23" name="TextBox 22"/>
          <p:cNvSpPr txBox="1"/>
          <p:nvPr/>
        </p:nvSpPr>
        <p:spPr>
          <a:xfrm>
            <a:off x="1828800" y="1383950"/>
            <a:ext cx="1476534" cy="400110"/>
          </a:xfrm>
          <a:prstGeom prst="rect">
            <a:avLst/>
          </a:prstGeom>
          <a:noFill/>
        </p:spPr>
        <p:txBody>
          <a:bodyPr wrap="square" lIns="0" rIns="0" rtlCol="0" anchor="ctr" anchorCtr="0">
            <a:spAutoFit/>
          </a:bodyPr>
          <a:lstStyle/>
          <a:p>
            <a:pPr algn="ctr"/>
            <a:r>
              <a:rPr lang="en-US" sz="2000" i="1" dirty="0"/>
              <a:t>God’s promise</a:t>
            </a:r>
          </a:p>
        </p:txBody>
      </p:sp>
      <p:cxnSp>
        <p:nvCxnSpPr>
          <p:cNvPr id="17" name="Straight Connector 16"/>
          <p:cNvCxnSpPr/>
          <p:nvPr/>
        </p:nvCxnSpPr>
        <p:spPr>
          <a:xfrm>
            <a:off x="2330244" y="1521540"/>
            <a:ext cx="48614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0" y="3483412"/>
            <a:ext cx="4572000" cy="2462213"/>
          </a:xfrm>
          <a:prstGeom prst="rect">
            <a:avLst/>
          </a:prstGeom>
        </p:spPr>
        <p:txBody>
          <a:bodyPr>
            <a:spAutoFit/>
          </a:bodyPr>
          <a:lstStyle/>
          <a:p>
            <a:pPr algn="ctr"/>
            <a:r>
              <a:rPr lang="en-US" sz="2200" b="1" dirty="0"/>
              <a:t>To be a Child of Abraham</a:t>
            </a:r>
          </a:p>
          <a:p>
            <a:pPr algn="ctr"/>
            <a:r>
              <a:rPr lang="en-US" sz="2200" b="1" dirty="0"/>
              <a:t>is to belong to God</a:t>
            </a:r>
          </a:p>
          <a:p>
            <a:endParaRPr lang="en-US" sz="2200" dirty="0"/>
          </a:p>
          <a:p>
            <a:r>
              <a:rPr lang="en-US" sz="2200" b="1" dirty="0"/>
              <a:t>How do I become a Child of Abraham?</a:t>
            </a:r>
          </a:p>
          <a:p>
            <a:pPr marL="342900" indent="-342900">
              <a:buFont typeface="Arial" panose="020B0604020202020204" pitchFamily="34" charset="0"/>
              <a:buChar char="•"/>
            </a:pPr>
            <a:r>
              <a:rPr lang="en-US" sz="2200" dirty="0"/>
              <a:t>not by being good</a:t>
            </a:r>
          </a:p>
          <a:p>
            <a:pPr marL="342900" indent="-342900">
              <a:buFont typeface="Arial" panose="020B0604020202020204" pitchFamily="34" charset="0"/>
              <a:buChar char="•"/>
            </a:pPr>
            <a:r>
              <a:rPr lang="en-US" sz="2200" dirty="0"/>
              <a:t>not by going to church</a:t>
            </a:r>
          </a:p>
        </p:txBody>
      </p:sp>
      <p:sp>
        <p:nvSpPr>
          <p:cNvPr id="22" name="Rectangle 21"/>
          <p:cNvSpPr/>
          <p:nvPr/>
        </p:nvSpPr>
        <p:spPr>
          <a:xfrm>
            <a:off x="4724400" y="2845713"/>
            <a:ext cx="4308764" cy="430887"/>
          </a:xfrm>
          <a:prstGeom prst="rect">
            <a:avLst/>
          </a:prstGeom>
          <a:solidFill>
            <a:schemeClr val="bg1"/>
          </a:solidFill>
        </p:spPr>
        <p:txBody>
          <a:bodyPr wrap="square">
            <a:spAutoFit/>
          </a:bodyPr>
          <a:lstStyle/>
          <a:p>
            <a:r>
              <a:rPr lang="en-US" sz="2200" b="1" dirty="0">
                <a:latin typeface="Palatino Linotype" panose="02040502050505030304" pitchFamily="18" charset="0"/>
              </a:rPr>
              <a:t>CONCLUSIÓN</a:t>
            </a:r>
          </a:p>
        </p:txBody>
      </p:sp>
      <p:sp>
        <p:nvSpPr>
          <p:cNvPr id="24" name="Rectangle 23"/>
          <p:cNvSpPr/>
          <p:nvPr/>
        </p:nvSpPr>
        <p:spPr>
          <a:xfrm>
            <a:off x="4648200" y="3475704"/>
            <a:ext cx="4572000" cy="2462213"/>
          </a:xfrm>
          <a:prstGeom prst="rect">
            <a:avLst/>
          </a:prstGeom>
        </p:spPr>
        <p:txBody>
          <a:bodyPr>
            <a:spAutoFit/>
          </a:bodyPr>
          <a:lstStyle/>
          <a:p>
            <a:pPr algn="ctr"/>
            <a:r>
              <a:rPr lang="es-ES" sz="2200" b="1" dirty="0"/>
              <a:t>Ser un hijo de Abraham</a:t>
            </a:r>
          </a:p>
          <a:p>
            <a:pPr algn="ctr"/>
            <a:r>
              <a:rPr lang="es-ES" sz="2200" b="1" dirty="0"/>
              <a:t>es pertenecer a dios</a:t>
            </a:r>
          </a:p>
          <a:p>
            <a:pPr algn="ctr"/>
            <a:endParaRPr lang="es-ES" sz="2200" b="1" dirty="0"/>
          </a:p>
          <a:p>
            <a:r>
              <a:rPr lang="es-ES" sz="2200" b="1" dirty="0"/>
              <a:t>¿Cómo me convierto en un hijo de Abraham?</a:t>
            </a:r>
          </a:p>
          <a:p>
            <a:pPr marL="342900" indent="-342900">
              <a:buFont typeface="Arial" panose="020B0604020202020204" pitchFamily="34" charset="0"/>
              <a:buChar char="•"/>
            </a:pPr>
            <a:r>
              <a:rPr lang="es-ES" sz="2200" dirty="0"/>
              <a:t>no por ser bueno</a:t>
            </a:r>
          </a:p>
          <a:p>
            <a:pPr marL="342900" indent="-342900">
              <a:buFont typeface="Arial" panose="020B0604020202020204" pitchFamily="34" charset="0"/>
              <a:buChar char="•"/>
            </a:pPr>
            <a:r>
              <a:rPr lang="es-ES" sz="2200" dirty="0"/>
              <a:t>no por ir a la iglesia</a:t>
            </a:r>
            <a:endParaRPr lang="en-US" sz="2200" dirty="0"/>
          </a:p>
        </p:txBody>
      </p:sp>
    </p:spTree>
    <p:extLst>
      <p:ext uri="{BB962C8B-B14F-4D97-AF65-F5344CB8AC3E}">
        <p14:creationId xmlns:p14="http://schemas.microsoft.com/office/powerpoint/2010/main" val="124919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692444" y="182360"/>
            <a:ext cx="4480560" cy="4832092"/>
          </a:xfrm>
          <a:prstGeom prst="rect">
            <a:avLst/>
          </a:prstGeom>
          <a:solidFill>
            <a:schemeClr val="bg1"/>
          </a:solidFill>
        </p:spPr>
        <p:txBody>
          <a:bodyPr>
            <a:spAutoFit/>
          </a:bodyPr>
          <a:lstStyle/>
          <a:p>
            <a:r>
              <a:rPr lang="es-ES" sz="2200" b="1" baseline="30000" dirty="0">
                <a:latin typeface="Palatino Linotype" panose="02040502050505030304" pitchFamily="18" charset="0"/>
              </a:rPr>
              <a:t>26 </a:t>
            </a:r>
            <a:r>
              <a:rPr lang="es-ES" sz="2200" dirty="0">
                <a:latin typeface="Palatino Linotype" panose="02040502050505030304" pitchFamily="18" charset="0"/>
              </a:rPr>
              <a:t>porque todos sois hijos de Dios </a:t>
            </a:r>
            <a:r>
              <a:rPr lang="es-ES" sz="2200" b="1" u="sng" dirty="0">
                <a:latin typeface="Palatino Linotype" panose="02040502050505030304" pitchFamily="18" charset="0"/>
              </a:rPr>
              <a:t>por la fe en Cristo Jesús</a:t>
            </a:r>
            <a:r>
              <a:rPr lang="es-ES" sz="2200" dirty="0">
                <a:latin typeface="Palatino Linotype" panose="02040502050505030304" pitchFamily="18" charset="0"/>
              </a:rPr>
              <a:t>,</a:t>
            </a:r>
            <a:r>
              <a:rPr lang="es-ES" sz="2200" b="1" baseline="30000" dirty="0">
                <a:latin typeface="Palatino Linotype" panose="02040502050505030304" pitchFamily="18" charset="0"/>
              </a:rPr>
              <a:t>27 </a:t>
            </a:r>
            <a:r>
              <a:rPr lang="es-ES" sz="2200" dirty="0">
                <a:latin typeface="Palatino Linotype" panose="02040502050505030304" pitchFamily="18" charset="0"/>
              </a:rPr>
              <a:t>pues todos los que habéis sido </a:t>
            </a:r>
            <a:r>
              <a:rPr lang="es-ES" sz="2200" b="1" u="sng" dirty="0">
                <a:latin typeface="Palatino Linotype" panose="02040502050505030304" pitchFamily="18" charset="0"/>
              </a:rPr>
              <a:t>bautizados en Cristo</a:t>
            </a:r>
            <a:r>
              <a:rPr lang="es-ES" sz="2200" dirty="0">
                <a:latin typeface="Palatino Linotype" panose="02040502050505030304" pitchFamily="18" charset="0"/>
              </a:rPr>
              <a:t>, de Cristo estáis revestidos. </a:t>
            </a:r>
            <a:endParaRPr lang="en-US" sz="2200" dirty="0">
              <a:latin typeface="Palatino Linotype" panose="02040502050505030304" pitchFamily="18" charset="0"/>
            </a:endParaRPr>
          </a:p>
          <a:p>
            <a:endParaRPr lang="en-US" sz="2200" dirty="0">
              <a:latin typeface="Palatino Linotype" panose="02040502050505030304" pitchFamily="18" charset="0"/>
            </a:endParaRPr>
          </a:p>
          <a:p>
            <a:r>
              <a:rPr lang="es-ES" sz="2200" b="1" baseline="30000" dirty="0">
                <a:latin typeface="Palatino Linotype" panose="02040502050505030304" pitchFamily="18" charset="0"/>
              </a:rPr>
              <a:t>28 </a:t>
            </a:r>
            <a:r>
              <a:rPr lang="es-ES" sz="2200" dirty="0">
                <a:latin typeface="Palatino Linotype" panose="02040502050505030304" pitchFamily="18" charset="0"/>
              </a:rPr>
              <a:t>Ya no hay judío ni griego; no hay esclavo ni libre; no hay hombre ni mujer, porque todos vosotros sois uno en Cristo Jesús.</a:t>
            </a:r>
          </a:p>
          <a:p>
            <a:r>
              <a:rPr lang="es-ES" sz="2200" b="1" baseline="30000" dirty="0">
                <a:latin typeface="Palatino Linotype" panose="02040502050505030304" pitchFamily="18" charset="0"/>
              </a:rPr>
              <a:t>29 </a:t>
            </a:r>
            <a:r>
              <a:rPr lang="es-ES" sz="2200" dirty="0">
                <a:latin typeface="Palatino Linotype" panose="02040502050505030304" pitchFamily="18" charset="0"/>
              </a:rPr>
              <a:t>Y </a:t>
            </a:r>
            <a:r>
              <a:rPr lang="es-ES" sz="2200" b="1" u="sng" dirty="0">
                <a:latin typeface="Palatino Linotype" panose="02040502050505030304" pitchFamily="18" charset="0"/>
              </a:rPr>
              <a:t>si vosotros sois de Cristo, ciertamente descendientes de Abraham sois</a:t>
            </a:r>
            <a:r>
              <a:rPr lang="es-ES" sz="2200" dirty="0">
                <a:latin typeface="Palatino Linotype" panose="02040502050505030304" pitchFamily="18" charset="0"/>
              </a:rPr>
              <a:t>, y herederos según la promesa.</a:t>
            </a:r>
            <a:endParaRPr lang="en-US" sz="2200" dirty="0">
              <a:latin typeface="Palatino Linotype" panose="02040502050505030304" pitchFamily="18" charset="0"/>
            </a:endParaRPr>
          </a:p>
        </p:txBody>
      </p:sp>
      <p:sp>
        <p:nvSpPr>
          <p:cNvPr id="18" name="Rectangle 17"/>
          <p:cNvSpPr/>
          <p:nvPr/>
        </p:nvSpPr>
        <p:spPr>
          <a:xfrm>
            <a:off x="0" y="181896"/>
            <a:ext cx="4480560" cy="4832092"/>
          </a:xfrm>
          <a:prstGeom prst="rect">
            <a:avLst/>
          </a:prstGeom>
          <a:solidFill>
            <a:schemeClr val="bg1"/>
          </a:solidFill>
        </p:spPr>
        <p:txBody>
          <a:bodyPr>
            <a:spAutoFit/>
          </a:bodyPr>
          <a:lstStyle/>
          <a:p>
            <a:r>
              <a:rPr lang="en-US" sz="2200" b="1" baseline="30000" dirty="0">
                <a:latin typeface="Palatino Linotype" panose="02040502050505030304" pitchFamily="18" charset="0"/>
              </a:rPr>
              <a:t>26 </a:t>
            </a:r>
            <a:r>
              <a:rPr lang="en-US" sz="2200" dirty="0">
                <a:latin typeface="Palatino Linotype" panose="02040502050505030304" pitchFamily="18" charset="0"/>
              </a:rPr>
              <a:t>For you are all sons of God </a:t>
            </a:r>
            <a:r>
              <a:rPr lang="en-US" sz="2200" b="1" u="sng" dirty="0">
                <a:latin typeface="Palatino Linotype" panose="02040502050505030304" pitchFamily="18" charset="0"/>
              </a:rPr>
              <a:t>through faith in Christ Jesus</a:t>
            </a:r>
            <a:r>
              <a:rPr lang="en-US" sz="2200" dirty="0">
                <a:latin typeface="Palatino Linotype" panose="02040502050505030304" pitchFamily="18" charset="0"/>
              </a:rPr>
              <a:t>. </a:t>
            </a:r>
            <a:r>
              <a:rPr lang="en-US" sz="2200" b="1" baseline="30000" dirty="0">
                <a:latin typeface="Palatino Linotype" panose="02040502050505030304" pitchFamily="18" charset="0"/>
              </a:rPr>
              <a:t>27 </a:t>
            </a:r>
            <a:r>
              <a:rPr lang="en-US" sz="2200" dirty="0">
                <a:latin typeface="Palatino Linotype" panose="02040502050505030304" pitchFamily="18" charset="0"/>
              </a:rPr>
              <a:t>For all of you who were </a:t>
            </a:r>
            <a:r>
              <a:rPr lang="en-US" sz="2200" b="1" u="sng" dirty="0">
                <a:latin typeface="Palatino Linotype" panose="02040502050505030304" pitchFamily="18" charset="0"/>
              </a:rPr>
              <a:t>baptized into Christ</a:t>
            </a:r>
            <a:r>
              <a:rPr lang="en-US" sz="2200" dirty="0">
                <a:latin typeface="Palatino Linotype" panose="02040502050505030304" pitchFamily="18" charset="0"/>
              </a:rPr>
              <a:t> have clothed yourselves with Christ.</a:t>
            </a:r>
          </a:p>
          <a:p>
            <a:endParaRPr lang="en-US" sz="2200" dirty="0">
              <a:latin typeface="Palatino Linotype" panose="02040502050505030304" pitchFamily="18" charset="0"/>
            </a:endParaRPr>
          </a:p>
          <a:p>
            <a:r>
              <a:rPr lang="en-US" sz="2200" b="1" baseline="30000" dirty="0">
                <a:latin typeface="Palatino Linotype" panose="02040502050505030304" pitchFamily="18" charset="0"/>
              </a:rPr>
              <a:t>28 </a:t>
            </a:r>
            <a:r>
              <a:rPr lang="en-US" sz="2200" dirty="0">
                <a:latin typeface="Palatino Linotype" panose="02040502050505030304" pitchFamily="18" charset="0"/>
              </a:rPr>
              <a:t>There is neither Jew nor Greek, there is neither slave nor free man, there is neither male nor female; for you are all one in Christ Jesus.</a:t>
            </a:r>
          </a:p>
          <a:p>
            <a:r>
              <a:rPr lang="en-US" sz="2200" b="1" baseline="30000" dirty="0">
                <a:latin typeface="Palatino Linotype" panose="02040502050505030304" pitchFamily="18" charset="0"/>
              </a:rPr>
              <a:t>29 </a:t>
            </a:r>
            <a:r>
              <a:rPr lang="en-US" sz="2200" dirty="0">
                <a:latin typeface="Palatino Linotype" panose="02040502050505030304" pitchFamily="18" charset="0"/>
              </a:rPr>
              <a:t>And </a:t>
            </a:r>
            <a:r>
              <a:rPr lang="en-US" sz="2200" b="1" u="sng" dirty="0">
                <a:latin typeface="Palatino Linotype" panose="02040502050505030304" pitchFamily="18" charset="0"/>
              </a:rPr>
              <a:t>if you belong to Christ, then you are Abraham’s descendants</a:t>
            </a:r>
            <a:r>
              <a:rPr lang="en-US" sz="2200" dirty="0">
                <a:latin typeface="Palatino Linotype" panose="02040502050505030304" pitchFamily="18" charset="0"/>
              </a:rPr>
              <a:t>, heirs according to promise.</a:t>
            </a:r>
          </a:p>
        </p:txBody>
      </p:sp>
      <p:sp>
        <p:nvSpPr>
          <p:cNvPr id="4" name="Rectangle 3"/>
          <p:cNvSpPr/>
          <p:nvPr/>
        </p:nvSpPr>
        <p:spPr>
          <a:xfrm>
            <a:off x="0" y="0"/>
            <a:ext cx="91440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Workdirs\wp\Class\timelin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6834"/>
            <a:ext cx="9144000" cy="1075765"/>
          </a:xfrm>
          <a:prstGeom prst="rect">
            <a:avLst/>
          </a:prstGeom>
          <a:noFill/>
          <a:extLst>
            <a:ext uri="{909E8E84-426E-40DD-AFC4-6F175D3DCCD1}">
              <a14:hiddenFill xmlns:a14="http://schemas.microsoft.com/office/drawing/2010/main">
                <a:solidFill>
                  <a:srgbClr val="FFFFFF"/>
                </a:solidFill>
              </a14:hiddenFill>
            </a:ext>
          </a:extLst>
        </p:spPr>
      </p:pic>
      <p:sp>
        <p:nvSpPr>
          <p:cNvPr id="6" name="Left-Right-Up Arrow 5"/>
          <p:cNvSpPr/>
          <p:nvPr/>
        </p:nvSpPr>
        <p:spPr>
          <a:xfrm rot="10800000">
            <a:off x="0" y="1905000"/>
            <a:ext cx="9144000" cy="4952998"/>
          </a:xfrm>
          <a:prstGeom prst="leftRightUpArrow">
            <a:avLst>
              <a:gd name="adj1" fmla="val 10697"/>
              <a:gd name="adj2" fmla="val 1698"/>
              <a:gd name="adj3"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1956" y="2072686"/>
            <a:ext cx="4416552" cy="738664"/>
          </a:xfrm>
          <a:prstGeom prst="rect">
            <a:avLst/>
          </a:prstGeom>
          <a:solidFill>
            <a:schemeClr val="bg1"/>
          </a:solidFill>
          <a:ln>
            <a:solidFill>
              <a:schemeClr val="tx1"/>
            </a:solidFill>
          </a:ln>
        </p:spPr>
        <p:txBody>
          <a:bodyPr wrap="square" tIns="182880" bIns="182880" rtlCol="0" anchor="ctr" anchorCtr="0">
            <a:spAutoFit/>
          </a:bodyPr>
          <a:lstStyle/>
          <a:p>
            <a:pPr algn="ctr"/>
            <a:r>
              <a:rPr lang="en-US" sz="2400" b="1" dirty="0"/>
              <a:t>Abraham’s True Children</a:t>
            </a:r>
          </a:p>
        </p:txBody>
      </p:sp>
      <p:sp>
        <p:nvSpPr>
          <p:cNvPr id="28" name="TextBox 27"/>
          <p:cNvSpPr txBox="1"/>
          <p:nvPr/>
        </p:nvSpPr>
        <p:spPr>
          <a:xfrm>
            <a:off x="4686410" y="2086896"/>
            <a:ext cx="4420494" cy="738664"/>
          </a:xfrm>
          <a:prstGeom prst="rect">
            <a:avLst/>
          </a:prstGeom>
          <a:solidFill>
            <a:schemeClr val="bg1"/>
          </a:solidFill>
          <a:ln>
            <a:solidFill>
              <a:schemeClr val="tx1"/>
            </a:solidFill>
          </a:ln>
        </p:spPr>
        <p:txBody>
          <a:bodyPr wrap="square" lIns="0" tIns="182880" rIns="0" bIns="182880" rtlCol="0" anchor="ctr" anchorCtr="0">
            <a:spAutoFit/>
          </a:bodyPr>
          <a:lstStyle/>
          <a:p>
            <a:pPr algn="ctr"/>
            <a:r>
              <a:rPr lang="es-ES" sz="2400" b="1" dirty="0"/>
              <a:t>Los Verdaderos Hijos de Abraham</a:t>
            </a:r>
            <a:endParaRPr lang="en-US" sz="24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1748" y="142875"/>
            <a:ext cx="2647950" cy="1914525"/>
          </a:xfrm>
          <a:prstGeom prst="rect">
            <a:avLst/>
          </a:prstGeom>
          <a:noFill/>
          <a:ln>
            <a:noFill/>
          </a:ln>
          <a:effectLst>
            <a:outerShdw blurRad="50800" dist="1270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Image result for scroll"/>
          <p:cNvPicPr>
            <a:picLocks noChangeAspect="1" noChangeArrowheads="1"/>
          </p:cNvPicPr>
          <p:nvPr/>
        </p:nvPicPr>
        <p:blipFill rotWithShape="1">
          <a:blip r:embed="rId4">
            <a:extLst>
              <a:ext uri="{28A0092B-C50C-407E-A947-70E740481C1C}">
                <a14:useLocalDpi xmlns:a14="http://schemas.microsoft.com/office/drawing/2010/main" val="0"/>
              </a:ext>
            </a:extLst>
          </a:blip>
          <a:srcRect l="18249" t="5655" r="14870" b="6217"/>
          <a:stretch/>
        </p:blipFill>
        <p:spPr bwMode="auto">
          <a:xfrm>
            <a:off x="8038096" y="351504"/>
            <a:ext cx="1076408" cy="14183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073282" y="575846"/>
            <a:ext cx="989297" cy="338554"/>
          </a:xfrm>
          <a:prstGeom prst="rect">
            <a:avLst/>
          </a:prstGeom>
          <a:noFill/>
        </p:spPr>
        <p:txBody>
          <a:bodyPr wrap="square" lIns="0" rIns="0" rtlCol="0" anchor="ctr" anchorCtr="0">
            <a:spAutoFit/>
          </a:bodyPr>
          <a:lstStyle/>
          <a:p>
            <a:pPr algn="ctr"/>
            <a:r>
              <a:rPr lang="en-US" sz="1600" dirty="0">
                <a:latin typeface="Papyrus" panose="03070502060502030205" pitchFamily="66" charset="0"/>
              </a:rPr>
              <a:t>Galatians</a:t>
            </a:r>
          </a:p>
        </p:txBody>
      </p:sp>
      <p:sp>
        <p:nvSpPr>
          <p:cNvPr id="21" name="Rectangle 20"/>
          <p:cNvSpPr/>
          <p:nvPr/>
        </p:nvSpPr>
        <p:spPr>
          <a:xfrm>
            <a:off x="76200" y="2834148"/>
            <a:ext cx="4308764" cy="769441"/>
          </a:xfrm>
          <a:prstGeom prst="rect">
            <a:avLst/>
          </a:prstGeom>
          <a:solidFill>
            <a:schemeClr val="bg1"/>
          </a:solidFill>
        </p:spPr>
        <p:txBody>
          <a:bodyPr wrap="square">
            <a:spAutoFit/>
          </a:bodyPr>
          <a:lstStyle/>
          <a:p>
            <a:r>
              <a:rPr lang="en-US" sz="2200" b="1" dirty="0">
                <a:latin typeface="Palatino Linotype" panose="02040502050505030304" pitchFamily="18" charset="0"/>
              </a:rPr>
              <a:t>CONCLUSION</a:t>
            </a:r>
          </a:p>
          <a:p>
            <a:r>
              <a:rPr lang="en-US" sz="2200" b="1" dirty="0">
                <a:latin typeface="Palatino Linotype" panose="02040502050505030304" pitchFamily="18" charset="0"/>
              </a:rPr>
              <a:t>Galatians 3:26-29</a:t>
            </a:r>
          </a:p>
        </p:txBody>
      </p:sp>
      <p:pic>
        <p:nvPicPr>
          <p:cNvPr id="819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1443" t="-54087" r="-52570" b="-36454"/>
          <a:stretch/>
        </p:blipFill>
        <p:spPr bwMode="auto">
          <a:xfrm>
            <a:off x="334296" y="648929"/>
            <a:ext cx="3200399" cy="1088923"/>
          </a:xfrm>
          <a:prstGeom prst="rect">
            <a:avLst/>
          </a:prstGeom>
          <a:solidFill>
            <a:schemeClr val="bg1"/>
          </a:solidFill>
          <a:ln>
            <a:solidFill>
              <a:schemeClr val="tx1"/>
            </a:solidFill>
          </a:ln>
          <a:effectLst>
            <a:outerShdw blurRad="50800" dist="114300" dir="13500000" algn="br" rotWithShape="0">
              <a:prstClr val="black">
                <a:alpha val="40000"/>
              </a:prstClr>
            </a:outerShdw>
          </a:effectLst>
        </p:spPr>
      </p:pic>
      <p:sp>
        <p:nvSpPr>
          <p:cNvPr id="5" name="TextBox 4"/>
          <p:cNvSpPr txBox="1"/>
          <p:nvPr/>
        </p:nvSpPr>
        <p:spPr>
          <a:xfrm rot="1721352">
            <a:off x="2408935" y="931638"/>
            <a:ext cx="903271" cy="400110"/>
          </a:xfrm>
          <a:prstGeom prst="rect">
            <a:avLst/>
          </a:prstGeom>
          <a:noFill/>
        </p:spPr>
        <p:txBody>
          <a:bodyPr wrap="square" rtlCol="0">
            <a:spAutoFit/>
          </a:bodyPr>
          <a:lstStyle/>
          <a:p>
            <a:r>
              <a:rPr lang="en-US" sz="2000" dirty="0">
                <a:latin typeface="Comic Sans MS" panose="030F0702030302020204" pitchFamily="66" charset="0"/>
              </a:rPr>
              <a:t>Sarah</a:t>
            </a:r>
          </a:p>
        </p:txBody>
      </p:sp>
      <p:sp>
        <p:nvSpPr>
          <p:cNvPr id="15" name="TextBox 14"/>
          <p:cNvSpPr txBox="1"/>
          <p:nvPr/>
        </p:nvSpPr>
        <p:spPr>
          <a:xfrm rot="20379838">
            <a:off x="458910" y="876990"/>
            <a:ext cx="903271" cy="400110"/>
          </a:xfrm>
          <a:prstGeom prst="rect">
            <a:avLst/>
          </a:prstGeom>
          <a:noFill/>
        </p:spPr>
        <p:txBody>
          <a:bodyPr wrap="square" rtlCol="0">
            <a:spAutoFit/>
          </a:bodyPr>
          <a:lstStyle/>
          <a:p>
            <a:r>
              <a:rPr lang="en-US" sz="2000" dirty="0">
                <a:solidFill>
                  <a:srgbClr val="FF0000"/>
                </a:solidFill>
                <a:latin typeface="Comic Sans MS" panose="030F0702030302020204" pitchFamily="66" charset="0"/>
              </a:rPr>
              <a:t>Hagar</a:t>
            </a:r>
          </a:p>
        </p:txBody>
      </p:sp>
      <p:sp>
        <p:nvSpPr>
          <p:cNvPr id="16" name="TextBox 15"/>
          <p:cNvSpPr txBox="1"/>
          <p:nvPr/>
        </p:nvSpPr>
        <p:spPr>
          <a:xfrm>
            <a:off x="693621" y="1204452"/>
            <a:ext cx="1454727" cy="369332"/>
          </a:xfrm>
          <a:prstGeom prst="rect">
            <a:avLst/>
          </a:prstGeom>
          <a:noFill/>
        </p:spPr>
        <p:txBody>
          <a:bodyPr wrap="square" rtlCol="0">
            <a:spAutoFit/>
          </a:bodyPr>
          <a:lstStyle/>
          <a:p>
            <a:r>
              <a:rPr lang="en-US" b="1" dirty="0">
                <a:solidFill>
                  <a:srgbClr val="FF0000"/>
                </a:solidFill>
                <a:latin typeface="Albertus" panose="020E0702040304020204" pitchFamily="34" charset="0"/>
              </a:rPr>
              <a:t>ISHMAEL</a:t>
            </a:r>
          </a:p>
        </p:txBody>
      </p:sp>
      <p:cxnSp>
        <p:nvCxnSpPr>
          <p:cNvPr id="8" name="Straight Arrow Connector 7"/>
          <p:cNvCxnSpPr/>
          <p:nvPr/>
        </p:nvCxnSpPr>
        <p:spPr>
          <a:xfrm>
            <a:off x="1057563" y="1128252"/>
            <a:ext cx="122407" cy="1717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544510" y="1143000"/>
            <a:ext cx="137238"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38200" y="1449763"/>
            <a:ext cx="833465" cy="273280"/>
          </a:xfrm>
          <a:prstGeom prst="rect">
            <a:avLst/>
          </a:prstGeom>
          <a:noFill/>
        </p:spPr>
        <p:txBody>
          <a:bodyPr wrap="square" lIns="0" rIns="0" rtlCol="0" anchor="ctr" anchorCtr="0">
            <a:spAutoFit/>
          </a:bodyPr>
          <a:lstStyle/>
          <a:p>
            <a:pPr algn="ctr"/>
            <a:r>
              <a:rPr lang="en-US" sz="2000" i="1" dirty="0">
                <a:solidFill>
                  <a:srgbClr val="FF0000"/>
                </a:solidFill>
              </a:rPr>
              <a:t>natural</a:t>
            </a:r>
          </a:p>
        </p:txBody>
      </p:sp>
      <p:sp>
        <p:nvSpPr>
          <p:cNvPr id="23" name="TextBox 22"/>
          <p:cNvSpPr txBox="1"/>
          <p:nvPr/>
        </p:nvSpPr>
        <p:spPr>
          <a:xfrm>
            <a:off x="1828800" y="1383950"/>
            <a:ext cx="1476534" cy="400110"/>
          </a:xfrm>
          <a:prstGeom prst="rect">
            <a:avLst/>
          </a:prstGeom>
          <a:noFill/>
        </p:spPr>
        <p:txBody>
          <a:bodyPr wrap="square" lIns="0" rIns="0" rtlCol="0" anchor="ctr" anchorCtr="0">
            <a:spAutoFit/>
          </a:bodyPr>
          <a:lstStyle/>
          <a:p>
            <a:pPr algn="ctr"/>
            <a:r>
              <a:rPr lang="en-US" sz="2000" i="1" dirty="0"/>
              <a:t>God’s promise</a:t>
            </a:r>
          </a:p>
        </p:txBody>
      </p:sp>
      <p:cxnSp>
        <p:nvCxnSpPr>
          <p:cNvPr id="17" name="Straight Connector 16"/>
          <p:cNvCxnSpPr/>
          <p:nvPr/>
        </p:nvCxnSpPr>
        <p:spPr>
          <a:xfrm>
            <a:off x="2330244" y="1521540"/>
            <a:ext cx="48614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724400" y="2845713"/>
            <a:ext cx="4308764" cy="769441"/>
          </a:xfrm>
          <a:prstGeom prst="rect">
            <a:avLst/>
          </a:prstGeom>
          <a:solidFill>
            <a:schemeClr val="bg1"/>
          </a:solidFill>
        </p:spPr>
        <p:txBody>
          <a:bodyPr wrap="square">
            <a:spAutoFit/>
          </a:bodyPr>
          <a:lstStyle/>
          <a:p>
            <a:r>
              <a:rPr lang="en-US" sz="2200" b="1" dirty="0">
                <a:latin typeface="Palatino Linotype" panose="02040502050505030304" pitchFamily="18" charset="0"/>
              </a:rPr>
              <a:t>CONCLUSIÓN</a:t>
            </a:r>
          </a:p>
          <a:p>
            <a:r>
              <a:rPr lang="en-US" sz="2200" b="1" dirty="0" err="1">
                <a:latin typeface="Palatino Linotype" panose="02040502050505030304" pitchFamily="18" charset="0"/>
              </a:rPr>
              <a:t>Gálatas</a:t>
            </a:r>
            <a:r>
              <a:rPr lang="en-US" sz="2200" b="1" dirty="0">
                <a:latin typeface="Palatino Linotype" panose="02040502050505030304" pitchFamily="18" charset="0"/>
              </a:rPr>
              <a:t> 3:26-29</a:t>
            </a:r>
          </a:p>
        </p:txBody>
      </p:sp>
    </p:spTree>
    <p:extLst>
      <p:ext uri="{BB962C8B-B14F-4D97-AF65-F5344CB8AC3E}">
        <p14:creationId xmlns:p14="http://schemas.microsoft.com/office/powerpoint/2010/main" val="314194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fill="hold" grpId="1" nodeType="clickEffect">
                                  <p:stCondLst>
                                    <p:cond delay="0"/>
                                  </p:stCondLst>
                                  <p:childTnLst>
                                    <p:animMotion origin="layout" path="M 0 0 L 0 0.25 E" pathEditMode="relative" ptsTypes="">
                                      <p:cBhvr>
                                        <p:cTn id="12" dur="1000" fill="hold"/>
                                        <p:tgtEl>
                                          <p:spTgt spid="18"/>
                                        </p:tgtEl>
                                        <p:attrNameLst>
                                          <p:attrName>ppt_x</p:attrName>
                                          <p:attrName>ppt_y</p:attrName>
                                        </p:attrNameLst>
                                      </p:cBhvr>
                                    </p:animMotion>
                                  </p:childTnLst>
                                </p:cTn>
                              </p:par>
                              <p:par>
                                <p:cTn id="13" presetID="42" presetClass="path" presetSubtype="0" fill="hold" grpId="1" nodeType="withEffect">
                                  <p:stCondLst>
                                    <p:cond delay="0"/>
                                  </p:stCondLst>
                                  <p:childTnLst>
                                    <p:animMotion origin="layout" path="M 0 0 L 0 0.25 E" pathEditMode="relative" ptsTypes="">
                                      <p:cBhvr>
                                        <p:cTn id="14" dur="1000" fill="hold"/>
                                        <p:tgtEl>
                                          <p:spTgt spid="24"/>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fill="hold" grpId="2" nodeType="clickEffect">
                                  <p:stCondLst>
                                    <p:cond delay="0"/>
                                  </p:stCondLst>
                                  <p:childTnLst>
                                    <p:animMotion origin="layout" path="M 0 0.25 L 0 0.5 " pathEditMode="relative" rAng="0" ptsTypes="AA">
                                      <p:cBhvr>
                                        <p:cTn id="18" dur="1000" fill="hold"/>
                                        <p:tgtEl>
                                          <p:spTgt spid="18"/>
                                        </p:tgtEl>
                                        <p:attrNameLst>
                                          <p:attrName>ppt_x</p:attrName>
                                          <p:attrName>ppt_y</p:attrName>
                                        </p:attrNameLst>
                                      </p:cBhvr>
                                      <p:rCtr x="0" y="12500"/>
                                    </p:animMotion>
                                  </p:childTnLst>
                                </p:cTn>
                              </p:par>
                              <p:par>
                                <p:cTn id="19" presetID="42" presetClass="path" presetSubtype="0" fill="hold" grpId="2" nodeType="withEffect">
                                  <p:stCondLst>
                                    <p:cond delay="0"/>
                                  </p:stCondLst>
                                  <p:childTnLst>
                                    <p:animMotion origin="layout" path="M 0 0.25 L 0 0.5 " pathEditMode="relative" rAng="0" ptsTypes="AA">
                                      <p:cBhvr>
                                        <p:cTn id="20" dur="1000" fill="hold"/>
                                        <p:tgtEl>
                                          <p:spTgt spid="24"/>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18" grpId="0" animBg="1"/>
      <p:bldP spid="18" grpId="1" animBg="1"/>
      <p:bldP spid="18" grpId="2"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3945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Workdirs\wp\Class\timelin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6834"/>
            <a:ext cx="9144000" cy="1075765"/>
          </a:xfrm>
          <a:prstGeom prst="rect">
            <a:avLst/>
          </a:prstGeom>
          <a:noFill/>
          <a:extLst>
            <a:ext uri="{909E8E84-426E-40DD-AFC4-6F175D3DCCD1}">
              <a14:hiddenFill xmlns:a14="http://schemas.microsoft.com/office/drawing/2010/main">
                <a:solidFill>
                  <a:srgbClr val="FFFFFF"/>
                </a:solidFill>
              </a14:hiddenFill>
            </a:ext>
          </a:extLst>
        </p:spPr>
      </p:pic>
      <p:sp>
        <p:nvSpPr>
          <p:cNvPr id="6" name="Left-Right-Up Arrow 5"/>
          <p:cNvSpPr/>
          <p:nvPr/>
        </p:nvSpPr>
        <p:spPr>
          <a:xfrm rot="10800000">
            <a:off x="0" y="1905000"/>
            <a:ext cx="9144000" cy="4952998"/>
          </a:xfrm>
          <a:prstGeom prst="leftRightUpArrow">
            <a:avLst>
              <a:gd name="adj1" fmla="val 10697"/>
              <a:gd name="adj2" fmla="val 1698"/>
              <a:gd name="adj3"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1956" y="2072686"/>
            <a:ext cx="4416552" cy="738664"/>
          </a:xfrm>
          <a:prstGeom prst="rect">
            <a:avLst/>
          </a:prstGeom>
          <a:solidFill>
            <a:schemeClr val="bg1"/>
          </a:solidFill>
          <a:ln>
            <a:solidFill>
              <a:schemeClr val="tx1"/>
            </a:solidFill>
          </a:ln>
        </p:spPr>
        <p:txBody>
          <a:bodyPr wrap="square" tIns="182880" bIns="182880" rtlCol="0" anchor="ctr" anchorCtr="0">
            <a:spAutoFit/>
          </a:bodyPr>
          <a:lstStyle/>
          <a:p>
            <a:pPr algn="ctr"/>
            <a:r>
              <a:rPr lang="en-US" sz="2400" b="1" dirty="0"/>
              <a:t>Abraham’s True Children</a:t>
            </a:r>
          </a:p>
        </p:txBody>
      </p:sp>
      <p:sp>
        <p:nvSpPr>
          <p:cNvPr id="28" name="TextBox 27"/>
          <p:cNvSpPr txBox="1"/>
          <p:nvPr/>
        </p:nvSpPr>
        <p:spPr>
          <a:xfrm>
            <a:off x="4686410" y="2086896"/>
            <a:ext cx="4420494" cy="738664"/>
          </a:xfrm>
          <a:prstGeom prst="rect">
            <a:avLst/>
          </a:prstGeom>
          <a:solidFill>
            <a:schemeClr val="bg1"/>
          </a:solidFill>
          <a:ln>
            <a:solidFill>
              <a:schemeClr val="tx1"/>
            </a:solidFill>
          </a:ln>
        </p:spPr>
        <p:txBody>
          <a:bodyPr wrap="square" lIns="0" tIns="182880" rIns="0" bIns="182880" rtlCol="0" anchor="ctr" anchorCtr="0">
            <a:spAutoFit/>
          </a:bodyPr>
          <a:lstStyle/>
          <a:p>
            <a:pPr algn="ctr"/>
            <a:r>
              <a:rPr lang="es-ES" sz="2400" b="1" dirty="0"/>
              <a:t>Los Verdaderos Hijos de Abraham</a:t>
            </a:r>
            <a:endParaRPr lang="en-US" sz="24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1748" y="142875"/>
            <a:ext cx="2647950" cy="1914525"/>
          </a:xfrm>
          <a:prstGeom prst="rect">
            <a:avLst/>
          </a:prstGeom>
          <a:noFill/>
          <a:ln>
            <a:noFill/>
          </a:ln>
          <a:effectLst>
            <a:outerShdw blurRad="50800" dist="1270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Image result for scroll"/>
          <p:cNvPicPr>
            <a:picLocks noChangeAspect="1" noChangeArrowheads="1"/>
          </p:cNvPicPr>
          <p:nvPr/>
        </p:nvPicPr>
        <p:blipFill rotWithShape="1">
          <a:blip r:embed="rId4">
            <a:extLst>
              <a:ext uri="{28A0092B-C50C-407E-A947-70E740481C1C}">
                <a14:useLocalDpi xmlns:a14="http://schemas.microsoft.com/office/drawing/2010/main" val="0"/>
              </a:ext>
            </a:extLst>
          </a:blip>
          <a:srcRect l="18249" t="5655" r="14870" b="6217"/>
          <a:stretch/>
        </p:blipFill>
        <p:spPr bwMode="auto">
          <a:xfrm>
            <a:off x="8038096" y="351504"/>
            <a:ext cx="1076408" cy="141834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76200" y="2834148"/>
            <a:ext cx="4308764" cy="430887"/>
          </a:xfrm>
          <a:prstGeom prst="rect">
            <a:avLst/>
          </a:prstGeom>
          <a:solidFill>
            <a:schemeClr val="bg1"/>
          </a:solidFill>
        </p:spPr>
        <p:txBody>
          <a:bodyPr wrap="square">
            <a:spAutoFit/>
          </a:bodyPr>
          <a:lstStyle/>
          <a:p>
            <a:r>
              <a:rPr lang="en-US" sz="2200" b="1" dirty="0">
                <a:latin typeface="Palatino Linotype" panose="02040502050505030304" pitchFamily="18" charset="0"/>
              </a:rPr>
              <a:t>Galatians 3</a:t>
            </a:r>
          </a:p>
        </p:txBody>
      </p:sp>
      <p:sp>
        <p:nvSpPr>
          <p:cNvPr id="14" name="TextBox 13"/>
          <p:cNvSpPr txBox="1"/>
          <p:nvPr/>
        </p:nvSpPr>
        <p:spPr>
          <a:xfrm>
            <a:off x="8073282" y="575846"/>
            <a:ext cx="989297" cy="338554"/>
          </a:xfrm>
          <a:prstGeom prst="rect">
            <a:avLst/>
          </a:prstGeom>
          <a:noFill/>
        </p:spPr>
        <p:txBody>
          <a:bodyPr wrap="square" lIns="0" rIns="0" rtlCol="0" anchor="ctr" anchorCtr="0">
            <a:spAutoFit/>
          </a:bodyPr>
          <a:lstStyle/>
          <a:p>
            <a:pPr algn="ctr"/>
            <a:r>
              <a:rPr lang="en-US" sz="1600" dirty="0">
                <a:latin typeface="Papyrus" panose="03070502060502030205" pitchFamily="66" charset="0"/>
              </a:rPr>
              <a:t>Galatians</a:t>
            </a:r>
          </a:p>
        </p:txBody>
      </p:sp>
      <p:sp>
        <p:nvSpPr>
          <p:cNvPr id="13" name="Rectangle 12"/>
          <p:cNvSpPr/>
          <p:nvPr/>
        </p:nvSpPr>
        <p:spPr>
          <a:xfrm>
            <a:off x="4724400" y="2845713"/>
            <a:ext cx="4308764" cy="430887"/>
          </a:xfrm>
          <a:prstGeom prst="rect">
            <a:avLst/>
          </a:prstGeom>
          <a:solidFill>
            <a:schemeClr val="bg1"/>
          </a:solidFill>
        </p:spPr>
        <p:txBody>
          <a:bodyPr wrap="square">
            <a:spAutoFit/>
          </a:bodyPr>
          <a:lstStyle/>
          <a:p>
            <a:r>
              <a:rPr lang="en-US" sz="2200" b="1" dirty="0" err="1">
                <a:latin typeface="Palatino Linotype" panose="02040502050505030304" pitchFamily="18" charset="0"/>
              </a:rPr>
              <a:t>Gálatas</a:t>
            </a:r>
            <a:r>
              <a:rPr lang="en-US" sz="2200" b="1" dirty="0">
                <a:latin typeface="Palatino Linotype" panose="02040502050505030304" pitchFamily="18" charset="0"/>
              </a:rPr>
              <a:t> 3</a:t>
            </a:r>
          </a:p>
        </p:txBody>
      </p:sp>
    </p:spTree>
    <p:extLst>
      <p:ext uri="{BB962C8B-B14F-4D97-AF65-F5344CB8AC3E}">
        <p14:creationId xmlns:p14="http://schemas.microsoft.com/office/powerpoint/2010/main" val="165990651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eft-Right-Up Arrow 5"/>
          <p:cNvSpPr/>
          <p:nvPr/>
        </p:nvSpPr>
        <p:spPr>
          <a:xfrm rot="10800000">
            <a:off x="0" y="1905000"/>
            <a:ext cx="9144000" cy="4952998"/>
          </a:xfrm>
          <a:prstGeom prst="leftRightUpArrow">
            <a:avLst>
              <a:gd name="adj1" fmla="val 10697"/>
              <a:gd name="adj2" fmla="val 1698"/>
              <a:gd name="adj3"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589" t="8731" b="7936"/>
          <a:stretch/>
        </p:blipFill>
        <p:spPr bwMode="auto">
          <a:xfrm>
            <a:off x="0" y="2080324"/>
            <a:ext cx="9144000" cy="4686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2209800" y="4817939"/>
            <a:ext cx="990600" cy="936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Workdirs\wp\Class\timeline.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6834"/>
            <a:ext cx="9144000" cy="10757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073" t="13313" r="32535" b="8135"/>
          <a:stretch/>
        </p:blipFill>
        <p:spPr bwMode="auto">
          <a:xfrm>
            <a:off x="-60960" y="2178595"/>
            <a:ext cx="5775960" cy="5746205"/>
          </a:xfrm>
          <a:prstGeom prst="rect">
            <a:avLst/>
          </a:prstGeom>
          <a:noFill/>
          <a:ln w="9525">
            <a:solidFill>
              <a:schemeClr val="tx1"/>
            </a:solidFill>
            <a:miter lim="800000"/>
            <a:headEnd/>
            <a:tailEnd/>
          </a:ln>
          <a:effectLst>
            <a:outerShdw blurRad="50800" dist="76200" dir="18900000" algn="b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rot="19399269">
            <a:off x="1962527" y="3737141"/>
            <a:ext cx="235833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Canaan</a:t>
            </a:r>
          </a:p>
        </p:txBody>
      </p:sp>
      <p:sp>
        <p:nvSpPr>
          <p:cNvPr id="7" name="TextBox 6"/>
          <p:cNvSpPr txBox="1"/>
          <p:nvPr/>
        </p:nvSpPr>
        <p:spPr>
          <a:xfrm>
            <a:off x="7162800" y="5668296"/>
            <a:ext cx="914400" cy="369332"/>
          </a:xfrm>
          <a:prstGeom prst="rect">
            <a:avLst/>
          </a:prstGeom>
          <a:noFill/>
        </p:spPr>
        <p:txBody>
          <a:bodyPr wrap="square" rtlCol="0">
            <a:spAutoFit/>
          </a:bodyPr>
          <a:lstStyle/>
          <a:p>
            <a:r>
              <a:rPr lang="en-US" b="1" dirty="0">
                <a:solidFill>
                  <a:srgbClr val="C00000"/>
                </a:solidFill>
              </a:rPr>
              <a:t>Ur</a:t>
            </a:r>
          </a:p>
        </p:txBody>
      </p:sp>
    </p:spTree>
    <p:extLst>
      <p:ext uri="{BB962C8B-B14F-4D97-AF65-F5344CB8AC3E}">
        <p14:creationId xmlns:p14="http://schemas.microsoft.com/office/powerpoint/2010/main" val="261584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500" fill="hold"/>
                                        <p:tgtEl>
                                          <p:spTgt spid="10"/>
                                        </p:tgtEl>
                                      </p:cBhvr>
                                      <p:by x="400000" y="400000"/>
                                    </p:animScale>
                                  </p:childTnLst>
                                </p:cTn>
                              </p:par>
                              <p:par>
                                <p:cTn id="7" presetID="10" presetClass="exit" presetSubtype="0" fill="hold" grpId="1" nodeType="withEffect">
                                  <p:stCondLst>
                                    <p:cond delay="0"/>
                                  </p:stCondLst>
                                  <p:childTnLst>
                                    <p:animEffect transition="out" filter="fade">
                                      <p:cBhvr>
                                        <p:cTn id="8" dur="500"/>
                                        <p:tgtEl>
                                          <p:spTgt spid="10"/>
                                        </p:tgtEl>
                                      </p:cBhvr>
                                    </p:animEffect>
                                    <p:set>
                                      <p:cBhvr>
                                        <p:cTn id="9" dur="1" fill="hold">
                                          <p:stCondLst>
                                            <p:cond delay="499"/>
                                          </p:stCondLst>
                                        </p:cTn>
                                        <p:tgtEl>
                                          <p:spTgt spid="10"/>
                                        </p:tgtEl>
                                        <p:attrNameLst>
                                          <p:attrName>style.visibility</p:attrName>
                                        </p:attrNameLst>
                                      </p:cBhvr>
                                      <p:to>
                                        <p:strVal val="hidden"/>
                                      </p:to>
                                    </p:se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64" presetClass="path" presetSubtype="0" accel="50000" decel="50000" fill="hold" nodeType="withEffect">
                                  <p:stCondLst>
                                    <p:cond delay="0"/>
                                  </p:stCondLst>
                                  <p:childTnLst>
                                    <p:animMotion origin="layout" path="M -1.38889E-6 -4.07407E-6 L 0.0158 -0.1699 " pathEditMode="relative" rAng="0" ptsTypes="AA">
                                      <p:cBhvr>
                                        <p:cTn id="16" dur="1000" fill="hold"/>
                                        <p:tgtEl>
                                          <p:spTgt spid="8"/>
                                        </p:tgtEl>
                                        <p:attrNameLst>
                                          <p:attrName>ppt_x</p:attrName>
                                          <p:attrName>ppt_y</p:attrName>
                                        </p:attrNameLst>
                                      </p:cBhvr>
                                      <p:rCtr x="781" y="-8495"/>
                                    </p:animMotion>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4798140" y="2104582"/>
            <a:ext cx="3602182" cy="65336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335889" y="5302044"/>
            <a:ext cx="3274711" cy="3048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793376" y="5597296"/>
            <a:ext cx="862334" cy="277091"/>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4724400" y="6096000"/>
            <a:ext cx="1388797" cy="3048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4940141" y="3672348"/>
            <a:ext cx="3274711" cy="3048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97584" y="2101644"/>
            <a:ext cx="4384964" cy="7684155"/>
          </a:xfrm>
          <a:prstGeom prst="rect">
            <a:avLst/>
          </a:prstGeom>
        </p:spPr>
        <p:txBody>
          <a:bodyPr wrap="square">
            <a:spAutoFit/>
          </a:bodyPr>
          <a:lstStyle/>
          <a:p>
            <a:r>
              <a:rPr lang="en-US" sz="2000" b="1" dirty="0" err="1">
                <a:latin typeface="Palatino Linotype" panose="02040502050505030304" pitchFamily="18" charset="0"/>
              </a:rPr>
              <a:t>Génesis</a:t>
            </a:r>
            <a:r>
              <a:rPr lang="en-US" sz="2000" b="1" dirty="0">
                <a:latin typeface="Palatino Linotype" panose="02040502050505030304" pitchFamily="18" charset="0"/>
              </a:rPr>
              <a:t> 12 </a:t>
            </a:r>
            <a:r>
              <a:rPr lang="en-US" sz="2000" b="1" baseline="30000" dirty="0">
                <a:latin typeface="Palatino Linotype" panose="02040502050505030304" pitchFamily="18" charset="0"/>
              </a:rPr>
              <a:t>1 </a:t>
            </a:r>
            <a:r>
              <a:rPr lang="es-ES" sz="2000" dirty="0">
                <a:latin typeface="Palatino Linotype" panose="02040502050505030304" pitchFamily="18" charset="0"/>
              </a:rPr>
              <a:t>Jehová había dicho a Abram:</a:t>
            </a:r>
          </a:p>
          <a:p>
            <a:r>
              <a:rPr lang="es-ES" sz="2000" dirty="0">
                <a:latin typeface="Palatino Linotype" panose="02040502050505030304" pitchFamily="18" charset="0"/>
              </a:rPr>
              <a:t>«Vete de tu tierra, de tu parentela y de la casa de tu padre, a la tierra que te mostraré. </a:t>
            </a:r>
          </a:p>
          <a:p>
            <a:r>
              <a:rPr lang="es-ES" sz="2000" b="1" baseline="30000" dirty="0">
                <a:latin typeface="Palatino Linotype" panose="02040502050505030304" pitchFamily="18" charset="0"/>
              </a:rPr>
              <a:t>2 </a:t>
            </a:r>
            <a:r>
              <a:rPr lang="es-ES" sz="2000" dirty="0">
                <a:latin typeface="Palatino Linotype" panose="02040502050505030304" pitchFamily="18" charset="0"/>
              </a:rPr>
              <a:t>Haré de ti una nación grande, te bendeciré,</a:t>
            </a:r>
          </a:p>
          <a:p>
            <a:r>
              <a:rPr lang="es-ES" sz="2000" dirty="0">
                <a:latin typeface="Palatino Linotype" panose="02040502050505030304" pitchFamily="18" charset="0"/>
              </a:rPr>
              <a:t>engrandeceré tu nombre y serás bendición.</a:t>
            </a:r>
          </a:p>
          <a:p>
            <a:r>
              <a:rPr lang="es-ES" sz="2000" b="1" baseline="30000" dirty="0">
                <a:latin typeface="Palatino Linotype" panose="02040502050505030304" pitchFamily="18" charset="0"/>
              </a:rPr>
              <a:t>3 </a:t>
            </a:r>
            <a:r>
              <a:rPr lang="es-ES" sz="2000" dirty="0">
                <a:latin typeface="Palatino Linotype" panose="02040502050505030304" pitchFamily="18" charset="0"/>
              </a:rPr>
              <a:t>Bendeciré a los que te bendigan, y a los que te maldigan maldeciré;</a:t>
            </a:r>
          </a:p>
          <a:p>
            <a:r>
              <a:rPr lang="es-ES" sz="2000" dirty="0">
                <a:latin typeface="Palatino Linotype" panose="02040502050505030304" pitchFamily="18" charset="0"/>
              </a:rPr>
              <a:t>y serán benditas en ti todas las familias de la tierra.»</a:t>
            </a:r>
            <a:endParaRPr lang="en-US" sz="2000" dirty="0">
              <a:latin typeface="Palatino Linotype" panose="02040502050505030304" pitchFamily="18" charset="0"/>
            </a:endParaRPr>
          </a:p>
          <a:p>
            <a:endParaRPr lang="en-US" sz="2000" b="1" baseline="30000" dirty="0">
              <a:latin typeface="Palatino Linotype" panose="02040502050505030304" pitchFamily="18" charset="0"/>
            </a:endParaRPr>
          </a:p>
          <a:p>
            <a:r>
              <a:rPr lang="es-ES" sz="2000" dirty="0">
                <a:latin typeface="Palatino Linotype" panose="02040502050505030304" pitchFamily="18" charset="0"/>
              </a:rPr>
              <a:t> </a:t>
            </a:r>
            <a:r>
              <a:rPr lang="es-ES" sz="2000" b="1" baseline="30000" dirty="0">
                <a:latin typeface="Palatino Linotype" panose="02040502050505030304" pitchFamily="18" charset="0"/>
              </a:rPr>
              <a:t>5 </a:t>
            </a:r>
            <a:r>
              <a:rPr lang="es-ES" sz="2000" dirty="0">
                <a:latin typeface="Palatino Linotype" panose="02040502050505030304" pitchFamily="18" charset="0"/>
              </a:rPr>
              <a:t>Tomó, pues, Abram a </a:t>
            </a:r>
            <a:r>
              <a:rPr lang="es-ES" sz="2000" dirty="0" err="1">
                <a:latin typeface="Palatino Linotype" panose="02040502050505030304" pitchFamily="18" charset="0"/>
              </a:rPr>
              <a:t>Sarai</a:t>
            </a:r>
            <a:r>
              <a:rPr lang="es-ES" sz="2000" dirty="0">
                <a:latin typeface="Palatino Linotype" panose="02040502050505030304" pitchFamily="18" charset="0"/>
              </a:rPr>
              <a:t>, su mujer, y a Lot, hijo de su hermano, y todos los bienes que habían ganado y las personas que habían adquirido en Harán, y salieron para ir a tierra de Canaán.</a:t>
            </a:r>
            <a:endParaRPr lang="en-US" sz="2000" dirty="0">
              <a:latin typeface="Palatino Linotype" panose="02040502050505030304" pitchFamily="18" charset="0"/>
            </a:endParaRPr>
          </a:p>
          <a:p>
            <a:endParaRPr lang="en-US" sz="2000" dirty="0">
              <a:latin typeface="Palatino Linotype" panose="02040502050505030304" pitchFamily="18" charset="0"/>
            </a:endParaRPr>
          </a:p>
          <a:p>
            <a:r>
              <a:rPr lang="es-ES" sz="2000" b="1" baseline="30000" dirty="0">
                <a:latin typeface="Palatino Linotype" panose="02040502050505030304" pitchFamily="18" charset="0"/>
              </a:rPr>
              <a:t>7 </a:t>
            </a:r>
            <a:r>
              <a:rPr lang="es-ES" sz="2000" dirty="0">
                <a:latin typeface="Palatino Linotype" panose="02040502050505030304" pitchFamily="18" charset="0"/>
              </a:rPr>
              <a:t>Y se apareció Jehová a Abram, y le dijo: «A tu descendencia daré esta tierra.» Y edificó allí un altar a Jehová, quien se le había aparecido.</a:t>
            </a:r>
            <a:endParaRPr lang="en-US" sz="2000" dirty="0">
              <a:latin typeface="Palatino Linotype" panose="02040502050505030304" pitchFamily="18" charset="0"/>
            </a:endParaRPr>
          </a:p>
        </p:txBody>
      </p:sp>
      <p:sp>
        <p:nvSpPr>
          <p:cNvPr id="12" name="Rounded Rectangle 11"/>
          <p:cNvSpPr/>
          <p:nvPr/>
        </p:nvSpPr>
        <p:spPr>
          <a:xfrm>
            <a:off x="110997" y="2107042"/>
            <a:ext cx="3602182" cy="65336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52400" y="5579501"/>
            <a:ext cx="1147766" cy="277091"/>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63889" y="5284249"/>
            <a:ext cx="3274711" cy="3048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022317" y="5791200"/>
            <a:ext cx="2033338" cy="3048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81000" y="3352800"/>
            <a:ext cx="3962400" cy="3048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3800" y="2089356"/>
            <a:ext cx="4384964" cy="8299708"/>
          </a:xfrm>
          <a:prstGeom prst="rect">
            <a:avLst/>
          </a:prstGeom>
        </p:spPr>
        <p:txBody>
          <a:bodyPr wrap="square">
            <a:spAutoFit/>
          </a:bodyPr>
          <a:lstStyle/>
          <a:p>
            <a:r>
              <a:rPr lang="en-US" sz="2000" b="1" dirty="0">
                <a:latin typeface="Palatino Linotype" panose="02040502050505030304" pitchFamily="18" charset="0"/>
              </a:rPr>
              <a:t>Genesis 12 </a:t>
            </a:r>
            <a:r>
              <a:rPr lang="en-US" sz="2000" b="1" baseline="30000" dirty="0">
                <a:latin typeface="Palatino Linotype" panose="02040502050505030304" pitchFamily="18" charset="0"/>
              </a:rPr>
              <a:t>1 </a:t>
            </a:r>
            <a:r>
              <a:rPr lang="en-US" sz="2000" dirty="0">
                <a:latin typeface="Palatino Linotype" panose="02040502050505030304" pitchFamily="18" charset="0"/>
              </a:rPr>
              <a:t>The </a:t>
            </a:r>
            <a:r>
              <a:rPr lang="en-US" sz="2000" cap="small" dirty="0">
                <a:latin typeface="Palatino Linotype" panose="02040502050505030304" pitchFamily="18" charset="0"/>
              </a:rPr>
              <a:t>Lord</a:t>
            </a:r>
            <a:r>
              <a:rPr lang="en-US" sz="2000" dirty="0">
                <a:latin typeface="Palatino Linotype" panose="02040502050505030304" pitchFamily="18" charset="0"/>
              </a:rPr>
              <a:t> had said to Abram, “Go from your country, your people and your father’s household to the land I will show you.</a:t>
            </a:r>
          </a:p>
          <a:p>
            <a:r>
              <a:rPr lang="en-US" sz="2000" b="1" baseline="30000" dirty="0">
                <a:latin typeface="Palatino Linotype" panose="02040502050505030304" pitchFamily="18" charset="0"/>
              </a:rPr>
              <a:t>2 </a:t>
            </a:r>
            <a:r>
              <a:rPr lang="en-US" sz="2000" dirty="0">
                <a:latin typeface="Palatino Linotype" panose="02040502050505030304" pitchFamily="18" charset="0"/>
              </a:rPr>
              <a:t>“I will make you into a great nation,</a:t>
            </a:r>
            <a:br>
              <a:rPr lang="en-US" sz="2000" dirty="0">
                <a:latin typeface="Palatino Linotype" panose="02040502050505030304" pitchFamily="18" charset="0"/>
              </a:rPr>
            </a:br>
            <a:r>
              <a:rPr lang="en-US" sz="2000" dirty="0">
                <a:latin typeface="Palatino Linotype" panose="02040502050505030304" pitchFamily="18" charset="0"/>
              </a:rPr>
              <a:t>    and I will bless you;</a:t>
            </a:r>
            <a:br>
              <a:rPr lang="en-US" sz="2000" dirty="0">
                <a:latin typeface="Palatino Linotype" panose="02040502050505030304" pitchFamily="18" charset="0"/>
              </a:rPr>
            </a:br>
            <a:r>
              <a:rPr lang="en-US" sz="2000" dirty="0">
                <a:latin typeface="Palatino Linotype" panose="02040502050505030304" pitchFamily="18" charset="0"/>
              </a:rPr>
              <a:t>I will make your name great,</a:t>
            </a:r>
            <a:br>
              <a:rPr lang="en-US" sz="2000" dirty="0">
                <a:latin typeface="Palatino Linotype" panose="02040502050505030304" pitchFamily="18" charset="0"/>
              </a:rPr>
            </a:br>
            <a:r>
              <a:rPr lang="en-US" sz="2000" dirty="0">
                <a:latin typeface="Palatino Linotype" panose="02040502050505030304" pitchFamily="18" charset="0"/>
              </a:rPr>
              <a:t>    and you will be a blessing.</a:t>
            </a:r>
            <a:br>
              <a:rPr lang="en-US" sz="2000" dirty="0">
                <a:latin typeface="Palatino Linotype" panose="02040502050505030304" pitchFamily="18" charset="0"/>
              </a:rPr>
            </a:br>
            <a:r>
              <a:rPr lang="en-US" sz="2000" b="1" baseline="30000" dirty="0">
                <a:latin typeface="Palatino Linotype" panose="02040502050505030304" pitchFamily="18" charset="0"/>
              </a:rPr>
              <a:t>3 </a:t>
            </a:r>
            <a:r>
              <a:rPr lang="en-US" sz="2000" dirty="0">
                <a:latin typeface="Palatino Linotype" panose="02040502050505030304" pitchFamily="18" charset="0"/>
              </a:rPr>
              <a:t>I will bless those who bless you,</a:t>
            </a:r>
            <a:br>
              <a:rPr lang="en-US" sz="2000" dirty="0">
                <a:latin typeface="Palatino Linotype" panose="02040502050505030304" pitchFamily="18" charset="0"/>
              </a:rPr>
            </a:br>
            <a:r>
              <a:rPr lang="en-US" sz="2000" dirty="0">
                <a:latin typeface="Palatino Linotype" panose="02040502050505030304" pitchFamily="18" charset="0"/>
              </a:rPr>
              <a:t>    and whoever curses you I will curse;</a:t>
            </a:r>
            <a:br>
              <a:rPr lang="en-US" sz="2000" dirty="0">
                <a:latin typeface="Palatino Linotype" panose="02040502050505030304" pitchFamily="18" charset="0"/>
              </a:rPr>
            </a:br>
            <a:r>
              <a:rPr lang="en-US" sz="2000" dirty="0">
                <a:latin typeface="Palatino Linotype" panose="02040502050505030304" pitchFamily="18" charset="0"/>
              </a:rPr>
              <a:t>and all peoples on earth</a:t>
            </a:r>
            <a:br>
              <a:rPr lang="en-US" sz="2000" dirty="0">
                <a:latin typeface="Palatino Linotype" panose="02040502050505030304" pitchFamily="18" charset="0"/>
              </a:rPr>
            </a:br>
            <a:r>
              <a:rPr lang="en-US" sz="2000" dirty="0">
                <a:latin typeface="Palatino Linotype" panose="02040502050505030304" pitchFamily="18" charset="0"/>
              </a:rPr>
              <a:t>    will be blessed through you.”</a:t>
            </a:r>
          </a:p>
          <a:p>
            <a:endParaRPr lang="en-US" sz="2000" b="1" baseline="30000" dirty="0">
              <a:latin typeface="Palatino Linotype" panose="02040502050505030304" pitchFamily="18" charset="0"/>
            </a:endParaRPr>
          </a:p>
          <a:p>
            <a:r>
              <a:rPr lang="en-US" sz="2000" b="1" baseline="30000" dirty="0">
                <a:latin typeface="Palatino Linotype" panose="02040502050505030304" pitchFamily="18" charset="0"/>
              </a:rPr>
              <a:t>5 </a:t>
            </a:r>
            <a:r>
              <a:rPr lang="en-US" sz="2000" dirty="0">
                <a:latin typeface="Palatino Linotype" panose="02040502050505030304" pitchFamily="18" charset="0"/>
              </a:rPr>
              <a:t>He took his wife Sarai, his nephew Lot, all the possessions they had accumulated and the people they had acquired </a:t>
            </a:r>
            <a:r>
              <a:rPr lang="en-US" sz="2000">
                <a:latin typeface="Palatino Linotype" panose="02040502050505030304" pitchFamily="18" charset="0"/>
              </a:rPr>
              <a:t>in Haran</a:t>
            </a:r>
            <a:r>
              <a:rPr lang="en-US" sz="2000" dirty="0">
                <a:latin typeface="Palatino Linotype" panose="02040502050505030304" pitchFamily="18" charset="0"/>
              </a:rPr>
              <a:t>, and they set out for the land of Canaan, and they arrived there.</a:t>
            </a:r>
          </a:p>
          <a:p>
            <a:endParaRPr lang="en-US" sz="2000" dirty="0">
              <a:latin typeface="Palatino Linotype" panose="02040502050505030304" pitchFamily="18" charset="0"/>
            </a:endParaRPr>
          </a:p>
          <a:p>
            <a:r>
              <a:rPr lang="en-US" sz="2000" b="1" baseline="30000" dirty="0">
                <a:latin typeface="Palatino Linotype" panose="02040502050505030304" pitchFamily="18" charset="0"/>
              </a:rPr>
              <a:t>7 </a:t>
            </a:r>
            <a:r>
              <a:rPr lang="en-US" sz="2000" dirty="0">
                <a:latin typeface="Palatino Linotype" panose="02040502050505030304" pitchFamily="18" charset="0"/>
              </a:rPr>
              <a:t>The </a:t>
            </a:r>
            <a:r>
              <a:rPr lang="en-US" sz="2000" cap="small" dirty="0">
                <a:latin typeface="Palatino Linotype" panose="02040502050505030304" pitchFamily="18" charset="0"/>
              </a:rPr>
              <a:t>Lord</a:t>
            </a:r>
            <a:r>
              <a:rPr lang="en-US" sz="2000" dirty="0">
                <a:latin typeface="Palatino Linotype" panose="02040502050505030304" pitchFamily="18" charset="0"/>
              </a:rPr>
              <a:t> appeared to Abram and said, “To your offspring I will give this land.” So he built an altar there to the </a:t>
            </a:r>
            <a:r>
              <a:rPr lang="en-US" sz="2000" cap="small" dirty="0">
                <a:latin typeface="Palatino Linotype" panose="02040502050505030304" pitchFamily="18" charset="0"/>
              </a:rPr>
              <a:t>Lord</a:t>
            </a:r>
            <a:r>
              <a:rPr lang="en-US" sz="2000" dirty="0">
                <a:latin typeface="Palatino Linotype" panose="02040502050505030304" pitchFamily="18" charset="0"/>
              </a:rPr>
              <a:t>, who had appeared to him.</a:t>
            </a:r>
          </a:p>
        </p:txBody>
      </p:sp>
      <p:sp>
        <p:nvSpPr>
          <p:cNvPr id="4" name="Rectangle 3"/>
          <p:cNvSpPr/>
          <p:nvPr/>
        </p:nvSpPr>
        <p:spPr>
          <a:xfrm>
            <a:off x="0" y="0"/>
            <a:ext cx="91440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Workdirs\wp\Class\timeline.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6834"/>
            <a:ext cx="9144000" cy="1075765"/>
          </a:xfrm>
          <a:prstGeom prst="rect">
            <a:avLst/>
          </a:prstGeom>
          <a:noFill/>
          <a:extLst>
            <a:ext uri="{909E8E84-426E-40DD-AFC4-6F175D3DCCD1}">
              <a14:hiddenFill xmlns:a14="http://schemas.microsoft.com/office/drawing/2010/main">
                <a:solidFill>
                  <a:srgbClr val="FFFFFF"/>
                </a:solidFill>
              </a14:hiddenFill>
            </a:ext>
          </a:extLst>
        </p:spPr>
      </p:pic>
      <p:sp>
        <p:nvSpPr>
          <p:cNvPr id="2" name="Circular Arrow 1"/>
          <p:cNvSpPr/>
          <p:nvPr/>
        </p:nvSpPr>
        <p:spPr>
          <a:xfrm rot="158700">
            <a:off x="2579111" y="-167293"/>
            <a:ext cx="6005665" cy="2003607"/>
          </a:xfrm>
          <a:prstGeom prst="circularArrow">
            <a:avLst>
              <a:gd name="adj1" fmla="val 2289"/>
              <a:gd name="adj2" fmla="val 221657"/>
              <a:gd name="adj3" fmla="val 21145430"/>
              <a:gd name="adj4" fmla="val 10800000"/>
              <a:gd name="adj5" fmla="val 12718"/>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838200" y="143470"/>
            <a:ext cx="23622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Great Nation</a:t>
            </a:r>
          </a:p>
          <a:p>
            <a:pPr marL="285750" indent="-285750">
              <a:buFont typeface="Arial" panose="020B0604020202020204" pitchFamily="34" charset="0"/>
              <a:buChar char="•"/>
            </a:pPr>
            <a:r>
              <a:rPr lang="en-US" dirty="0"/>
              <a:t>Land</a:t>
            </a:r>
          </a:p>
          <a:p>
            <a:pPr marL="285750" indent="-285750">
              <a:buFont typeface="Arial" panose="020B0604020202020204" pitchFamily="34" charset="0"/>
              <a:buChar char="•"/>
            </a:pPr>
            <a:r>
              <a:rPr lang="en-US" dirty="0"/>
              <a:t>All Families Blessed</a:t>
            </a:r>
          </a:p>
        </p:txBody>
      </p:sp>
      <p:sp>
        <p:nvSpPr>
          <p:cNvPr id="13" name="Oval 12"/>
          <p:cNvSpPr/>
          <p:nvPr/>
        </p:nvSpPr>
        <p:spPr>
          <a:xfrm>
            <a:off x="1022317" y="676834"/>
            <a:ext cx="2178083" cy="389966"/>
          </a:xfrm>
          <a:prstGeom prst="ellipse">
            <a:avLst/>
          </a:prstGeom>
          <a:noFill/>
          <a:ln w="4445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276282" y="605135"/>
            <a:ext cx="6258118" cy="1147464"/>
          </a:xfrm>
          <a:prstGeom prst="roundRect">
            <a:avLst/>
          </a:prstGeom>
          <a:solidFill>
            <a:srgbClr val="00B0F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p:cNvSpPr/>
          <p:nvPr/>
        </p:nvSpPr>
        <p:spPr>
          <a:xfrm>
            <a:off x="1447800" y="1524000"/>
            <a:ext cx="523682" cy="449821"/>
          </a:xfrm>
          <a:prstGeom prst="upArrow">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Right-Up Arrow 5"/>
          <p:cNvSpPr/>
          <p:nvPr/>
        </p:nvSpPr>
        <p:spPr>
          <a:xfrm rot="10800000">
            <a:off x="0" y="1905000"/>
            <a:ext cx="9144000" cy="4952998"/>
          </a:xfrm>
          <a:prstGeom prst="leftRightUpArrow">
            <a:avLst>
              <a:gd name="adj1" fmla="val 10697"/>
              <a:gd name="adj2" fmla="val 1698"/>
              <a:gd name="adj3"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344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0"/>
                                        </p:tgtEl>
                                        <p:attrNameLst>
                                          <p:attrName>style.visibility</p:attrName>
                                        </p:attrNameLst>
                                      </p:cBhvr>
                                      <p:to>
                                        <p:strVal val="hidden"/>
                                      </p:to>
                                    </p:set>
                                  </p:childTnLst>
                                </p:cTn>
                              </p:par>
                              <p:par>
                                <p:cTn id="25" presetID="64" presetClass="path" presetSubtype="0" fill="hold" grpId="0" nodeType="withEffect">
                                  <p:stCondLst>
                                    <p:cond delay="0"/>
                                  </p:stCondLst>
                                  <p:childTnLst>
                                    <p:animMotion origin="layout" path="M 0 0 L 0 -0.25 E" pathEditMode="relative" ptsTypes="">
                                      <p:cBhvr>
                                        <p:cTn id="26" dur="1000" fill="hold"/>
                                        <p:tgtEl>
                                          <p:spTgt spid="7"/>
                                        </p:tgtEl>
                                        <p:attrNameLst>
                                          <p:attrName>ppt_x</p:attrName>
                                          <p:attrName>ppt_y</p:attrName>
                                        </p:attrNameLst>
                                      </p:cBhvr>
                                    </p:animMotion>
                                  </p:childTnLst>
                                </p:cTn>
                              </p:par>
                              <p:par>
                                <p:cTn id="27" presetID="64" presetClass="path" presetSubtype="0" fill="hold" grpId="0" nodeType="withEffect">
                                  <p:stCondLst>
                                    <p:cond delay="0"/>
                                  </p:stCondLst>
                                  <p:childTnLst>
                                    <p:animMotion origin="layout" path="M 0 0 L 0 -0.25 E" pathEditMode="relative" ptsTypes="">
                                      <p:cBhvr>
                                        <p:cTn id="28" dur="1000" fill="hold"/>
                                        <p:tgtEl>
                                          <p:spTgt spid="16"/>
                                        </p:tgtEl>
                                        <p:attrNameLst>
                                          <p:attrName>ppt_x</p:attrName>
                                          <p:attrName>ppt_y</p:attrName>
                                        </p:attrNameLst>
                                      </p:cBhvr>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9"/>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64" presetClass="path" presetSubtype="0" fill="hold" grpId="1" nodeType="withEffect">
                                  <p:stCondLst>
                                    <p:cond delay="0"/>
                                  </p:stCondLst>
                                  <p:childTnLst>
                                    <p:animMotion origin="layout" path="M 1.66667E-6 -0.24838 L 1.66667E-6 -0.49838 " pathEditMode="relative" rAng="0" ptsTypes="AA">
                                      <p:cBhvr>
                                        <p:cTn id="42" dur="1000" fill="hold"/>
                                        <p:tgtEl>
                                          <p:spTgt spid="7"/>
                                        </p:tgtEl>
                                        <p:attrNameLst>
                                          <p:attrName>ppt_x</p:attrName>
                                          <p:attrName>ppt_y</p:attrName>
                                        </p:attrNameLst>
                                      </p:cBhvr>
                                      <p:rCtr x="0" y="-12500"/>
                                    </p:animMotion>
                                  </p:childTnLst>
                                </p:cTn>
                              </p:par>
                              <p:par>
                                <p:cTn id="43" presetID="64" presetClass="path" presetSubtype="0" fill="hold" grpId="1" nodeType="withEffect">
                                  <p:stCondLst>
                                    <p:cond delay="0"/>
                                  </p:stCondLst>
                                  <p:childTnLst>
                                    <p:animMotion origin="layout" path="M 1.66667E-6 -0.24838 L 1.66667E-6 -0.49838 " pathEditMode="relative" rAng="0" ptsTypes="AA">
                                      <p:cBhvr>
                                        <p:cTn id="44" dur="1000" fill="hold"/>
                                        <p:tgtEl>
                                          <p:spTgt spid="16"/>
                                        </p:tgtEl>
                                        <p:attrNameLst>
                                          <p:attrName>ppt_x</p:attrName>
                                          <p:attrName>ppt_y</p:attrName>
                                        </p:attrNameLst>
                                      </p:cBhvr>
                                      <p:rCtr x="0" y="-12500"/>
                                    </p:animMotion>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5">
                                            <p:txEl>
                                              <p:pRg st="1" end="1"/>
                                            </p:txEl>
                                          </p:spTgt>
                                        </p:tgtEl>
                                        <p:attrNameLst>
                                          <p:attrName>style.visibility</p:attrName>
                                        </p:attrNameLst>
                                      </p:cBhvr>
                                      <p:to>
                                        <p:strVal val="visible"/>
                                      </p:to>
                                    </p:set>
                                    <p:anim calcmode="lin" valueType="num">
                                      <p:cBhvr additive="base">
                                        <p:cTn id="5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10"/>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1"/>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18"/>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9"/>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5">
                                            <p:txEl>
                                              <p:pRg st="2" end="2"/>
                                            </p:txEl>
                                          </p:spTgt>
                                        </p:tgtEl>
                                        <p:attrNameLst>
                                          <p:attrName>style.visibility</p:attrName>
                                        </p:attrNameLst>
                                      </p:cBhvr>
                                      <p:to>
                                        <p:strVal val="visible"/>
                                      </p:to>
                                    </p:set>
                                    <p:anim calcmode="lin" valueType="num">
                                      <p:cBhvr additive="base">
                                        <p:cTn id="8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3"/>
                                        </p:tgtEl>
                                        <p:attrNameLst>
                                          <p:attrName>style.visibility</p:attrName>
                                        </p:attrNameLst>
                                      </p:cBhvr>
                                      <p:to>
                                        <p:strVal val="visible"/>
                                      </p:to>
                                    </p:set>
                                  </p:childTnLst>
                                </p:cTn>
                              </p:par>
                            </p:childTnLst>
                          </p:cTn>
                        </p:par>
                        <p:par>
                          <p:cTn id="87" fill="hold">
                            <p:stCondLst>
                              <p:cond delay="0"/>
                            </p:stCondLst>
                            <p:childTnLst>
                              <p:par>
                                <p:cTn id="88" presetID="22" presetClass="entr" presetSubtype="8" fill="hold" grpId="0" nodeType="afterEffect">
                                  <p:stCondLst>
                                    <p:cond delay="0"/>
                                  </p:stCondLst>
                                  <p:childTnLst>
                                    <p:set>
                                      <p:cBhvr>
                                        <p:cTn id="89" dur="1" fill="hold">
                                          <p:stCondLst>
                                            <p:cond delay="0"/>
                                          </p:stCondLst>
                                        </p:cTn>
                                        <p:tgtEl>
                                          <p:spTgt spid="2"/>
                                        </p:tgtEl>
                                        <p:attrNameLst>
                                          <p:attrName>style.visibility</p:attrName>
                                        </p:attrNameLst>
                                      </p:cBhvr>
                                      <p:to>
                                        <p:strVal val="visible"/>
                                      </p:to>
                                    </p:set>
                                    <p:animEffect transition="in" filter="wipe(left)">
                                      <p:cBhvr>
                                        <p:cTn id="90" dur="500"/>
                                        <p:tgtEl>
                                          <p:spTgt spid="2"/>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12"/>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17"/>
                                        </p:tgtEl>
                                        <p:attrNameLst>
                                          <p:attrName>style.visibility</p:attrName>
                                        </p:attrNameLst>
                                      </p:cBhvr>
                                      <p:to>
                                        <p:strVal val="hidden"/>
                                      </p:to>
                                    </p:set>
                                  </p:childTnLst>
                                </p:cTn>
                              </p:par>
                              <p:par>
                                <p:cTn id="97" presetID="1" presetClass="entr" presetSubtype="0" fill="hold" grpId="0" nodeType="withEffect">
                                  <p:stCondLst>
                                    <p:cond delay="0"/>
                                  </p:stCondLst>
                                  <p:childTnLst>
                                    <p:set>
                                      <p:cBhvr>
                                        <p:cTn id="98" dur="1" fill="hold">
                                          <p:stCondLst>
                                            <p:cond delay="0"/>
                                          </p:stCondLst>
                                        </p:cTn>
                                        <p:tgtEl>
                                          <p:spTgt spid="1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63" presetClass="path" presetSubtype="0" fill="hold" grpId="0" nodeType="clickEffect">
                                  <p:stCondLst>
                                    <p:cond delay="0"/>
                                  </p:stCondLst>
                                  <p:childTnLst>
                                    <p:animMotion origin="layout" path="M -0.00365 0.0007 L 0.25 -1.11111E-6 " pathEditMode="relative" rAng="0" ptsTypes="AA">
                                      <p:cBhvr>
                                        <p:cTn id="102" dur="2000" fill="hold"/>
                                        <p:tgtEl>
                                          <p:spTgt spid="15"/>
                                        </p:tgtEl>
                                        <p:attrNameLst>
                                          <p:attrName>ppt_x</p:attrName>
                                          <p:attrName>ppt_y</p:attrName>
                                        </p:attrNameLst>
                                      </p:cBhvr>
                                      <p:rCtr x="12674"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21" grpId="0" animBg="1"/>
      <p:bldP spid="21" grpId="1" animBg="1"/>
      <p:bldP spid="20" grpId="0" animBg="1"/>
      <p:bldP spid="20" grpId="1" animBg="1"/>
      <p:bldP spid="16" grpId="0"/>
      <p:bldP spid="16" grpId="1"/>
      <p:bldP spid="12" grpId="0" animBg="1"/>
      <p:bldP spid="12" grpId="1" animBg="1"/>
      <p:bldP spid="11" grpId="0" animBg="1"/>
      <p:bldP spid="11" grpId="1" animBg="1"/>
      <p:bldP spid="10" grpId="0" animBg="1"/>
      <p:bldP spid="10" grpId="1" animBg="1"/>
      <p:bldP spid="9" grpId="0" animBg="1"/>
      <p:bldP spid="9" grpId="1" animBg="1"/>
      <p:bldP spid="8" grpId="0" animBg="1"/>
      <p:bldP spid="8" grpId="1" animBg="1"/>
      <p:bldP spid="7" grpId="0"/>
      <p:bldP spid="7" grpId="1"/>
      <p:bldP spid="2" grpId="0" animBg="1"/>
      <p:bldP spid="13" grpId="0" animBg="1"/>
      <p:bldP spid="14" grpId="0" animBg="1"/>
      <p:bldP spid="15" grpId="0" animBg="1"/>
      <p:bldP spid="1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Workdirs\wp\Class\timelin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6834"/>
            <a:ext cx="9144000" cy="1075765"/>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16"/>
          <p:cNvSpPr/>
          <p:nvPr/>
        </p:nvSpPr>
        <p:spPr>
          <a:xfrm>
            <a:off x="2276282" y="605135"/>
            <a:ext cx="6258118" cy="1147464"/>
          </a:xfrm>
          <a:prstGeom prst="roundRect">
            <a:avLst/>
          </a:prstGeom>
          <a:solidFill>
            <a:srgbClr val="00B0F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8200" y="143470"/>
            <a:ext cx="23622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Great Nation</a:t>
            </a:r>
          </a:p>
          <a:p>
            <a:pPr marL="285750" indent="-285750">
              <a:buFont typeface="Arial" panose="020B0604020202020204" pitchFamily="34" charset="0"/>
              <a:buChar char="•"/>
            </a:pPr>
            <a:r>
              <a:rPr lang="en-US" dirty="0"/>
              <a:t>Land</a:t>
            </a:r>
          </a:p>
          <a:p>
            <a:pPr marL="285750" indent="-285750">
              <a:buFont typeface="Arial" panose="020B0604020202020204" pitchFamily="34" charset="0"/>
              <a:buChar char="•"/>
            </a:pPr>
            <a:r>
              <a:rPr lang="en-US" dirty="0"/>
              <a:t>All Families Blessed</a:t>
            </a:r>
          </a:p>
        </p:txBody>
      </p:sp>
      <p:sp>
        <p:nvSpPr>
          <p:cNvPr id="24" name="Rectangle 23"/>
          <p:cNvSpPr/>
          <p:nvPr/>
        </p:nvSpPr>
        <p:spPr>
          <a:xfrm>
            <a:off x="4739148" y="3048000"/>
            <a:ext cx="4308764" cy="2462213"/>
          </a:xfrm>
          <a:prstGeom prst="rect">
            <a:avLst/>
          </a:prstGeom>
        </p:spPr>
        <p:txBody>
          <a:bodyPr wrap="square">
            <a:spAutoFit/>
          </a:bodyPr>
          <a:lstStyle/>
          <a:p>
            <a:r>
              <a:rPr lang="en-US" sz="2200" b="1" dirty="0" err="1">
                <a:latin typeface="Palatino Linotype" panose="02040502050505030304" pitchFamily="18" charset="0"/>
              </a:rPr>
              <a:t>Deuteronomio</a:t>
            </a:r>
            <a:r>
              <a:rPr lang="en-US" sz="2200" b="1" dirty="0">
                <a:latin typeface="Palatino Linotype" panose="02040502050505030304" pitchFamily="18" charset="0"/>
              </a:rPr>
              <a:t> 29:13</a:t>
            </a:r>
          </a:p>
          <a:p>
            <a:r>
              <a:rPr lang="es-ES" sz="2200" dirty="0"/>
              <a:t>[se hizo un pacto]</a:t>
            </a:r>
            <a:r>
              <a:rPr lang="es-ES" sz="2200" dirty="0">
                <a:latin typeface="Palatino Linotype" panose="02040502050505030304" pitchFamily="18" charset="0"/>
              </a:rPr>
              <a:t> para confirmarte hoy como su pueblo y para que él sea tu Dios, de la manera que te ha dicho y como lo juró a tus padres Abraham, Isaac y Jacob.</a:t>
            </a:r>
            <a:endParaRPr lang="en-US" sz="2200" dirty="0">
              <a:latin typeface="Palatino Linotype" panose="02040502050505030304" pitchFamily="18" charset="0"/>
            </a:endParaRPr>
          </a:p>
        </p:txBody>
      </p:sp>
      <p:sp>
        <p:nvSpPr>
          <p:cNvPr id="22" name="Rectangle 21"/>
          <p:cNvSpPr/>
          <p:nvPr/>
        </p:nvSpPr>
        <p:spPr>
          <a:xfrm>
            <a:off x="137652" y="3048000"/>
            <a:ext cx="4308764" cy="2800767"/>
          </a:xfrm>
          <a:prstGeom prst="rect">
            <a:avLst/>
          </a:prstGeom>
        </p:spPr>
        <p:txBody>
          <a:bodyPr wrap="square">
            <a:spAutoFit/>
          </a:bodyPr>
          <a:lstStyle/>
          <a:p>
            <a:r>
              <a:rPr lang="en-US" sz="2200" b="1" dirty="0">
                <a:latin typeface="Palatino Linotype" panose="02040502050505030304" pitchFamily="18" charset="0"/>
              </a:rPr>
              <a:t>Deuteronomy 29:13</a:t>
            </a:r>
          </a:p>
          <a:p>
            <a:r>
              <a:rPr lang="en-US" sz="2200" dirty="0"/>
              <a:t>[A covenant made]</a:t>
            </a:r>
            <a:r>
              <a:rPr lang="en-US" sz="2200" dirty="0">
                <a:latin typeface="Palatino Linotype" panose="02040502050505030304" pitchFamily="18" charset="0"/>
              </a:rPr>
              <a:t> in order that He may establish you today as His people and that He may be your God, just as He spoke to you and as He swore to your fathers, to Abraham, Isaac, and Jacob.</a:t>
            </a:r>
            <a:endParaRPr lang="es-ES" sz="2200" dirty="0">
              <a:latin typeface="Palatino Linotype" panose="02040502050505030304" pitchFamily="18" charset="0"/>
            </a:endParaRPr>
          </a:p>
        </p:txBody>
      </p:sp>
      <p:sp>
        <p:nvSpPr>
          <p:cNvPr id="13" name="TextBox 12"/>
          <p:cNvSpPr txBox="1"/>
          <p:nvPr/>
        </p:nvSpPr>
        <p:spPr>
          <a:xfrm>
            <a:off x="187036" y="2217003"/>
            <a:ext cx="4156364" cy="830997"/>
          </a:xfrm>
          <a:prstGeom prst="rect">
            <a:avLst/>
          </a:prstGeom>
          <a:noFill/>
        </p:spPr>
        <p:txBody>
          <a:bodyPr wrap="square" rtlCol="0">
            <a:spAutoFit/>
          </a:bodyPr>
          <a:lstStyle/>
          <a:p>
            <a:pPr algn="ctr"/>
            <a:r>
              <a:rPr lang="en-US" sz="2400" b="1" dirty="0"/>
              <a:t>Abraham’s Children</a:t>
            </a:r>
          </a:p>
          <a:p>
            <a:pPr algn="ctr"/>
            <a:r>
              <a:rPr lang="en-US" sz="2400" b="1" dirty="0"/>
              <a:t>would be God’s People</a:t>
            </a:r>
          </a:p>
        </p:txBody>
      </p:sp>
      <p:sp>
        <p:nvSpPr>
          <p:cNvPr id="14" name="TextBox 13"/>
          <p:cNvSpPr txBox="1"/>
          <p:nvPr/>
        </p:nvSpPr>
        <p:spPr>
          <a:xfrm>
            <a:off x="4835236" y="2209800"/>
            <a:ext cx="4156364" cy="830997"/>
          </a:xfrm>
          <a:prstGeom prst="rect">
            <a:avLst/>
          </a:prstGeom>
          <a:noFill/>
        </p:spPr>
        <p:txBody>
          <a:bodyPr wrap="square" rtlCol="0">
            <a:spAutoFit/>
          </a:bodyPr>
          <a:lstStyle/>
          <a:p>
            <a:pPr algn="ctr"/>
            <a:r>
              <a:rPr lang="es-ES" sz="2400" b="1" dirty="0"/>
              <a:t>Los Hijos de Abraham</a:t>
            </a:r>
          </a:p>
          <a:p>
            <a:pPr algn="ctr"/>
            <a:r>
              <a:rPr lang="es-ES" sz="2400" b="1" dirty="0"/>
              <a:t>sería la Gente de Dios</a:t>
            </a:r>
            <a:endParaRPr lang="en-US" sz="2400" b="1" dirty="0"/>
          </a:p>
        </p:txBody>
      </p:sp>
      <p:sp>
        <p:nvSpPr>
          <p:cNvPr id="11" name="Up Arrow 10"/>
          <p:cNvSpPr/>
          <p:nvPr/>
        </p:nvSpPr>
        <p:spPr>
          <a:xfrm>
            <a:off x="3733800" y="1524000"/>
            <a:ext cx="523682" cy="449821"/>
          </a:xfrm>
          <a:prstGeom prst="upArrow">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Right-Up Arrow 5"/>
          <p:cNvSpPr/>
          <p:nvPr/>
        </p:nvSpPr>
        <p:spPr>
          <a:xfrm rot="10800000">
            <a:off x="0" y="1905000"/>
            <a:ext cx="9144000" cy="4952998"/>
          </a:xfrm>
          <a:prstGeom prst="leftRightUpArrow">
            <a:avLst>
              <a:gd name="adj1" fmla="val 10697"/>
              <a:gd name="adj2" fmla="val 1698"/>
              <a:gd name="adj3"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ircular Arrow 11"/>
          <p:cNvSpPr/>
          <p:nvPr/>
        </p:nvSpPr>
        <p:spPr>
          <a:xfrm rot="158700">
            <a:off x="2579111" y="-167293"/>
            <a:ext cx="6005665" cy="2003607"/>
          </a:xfrm>
          <a:prstGeom prst="circularArrow">
            <a:avLst>
              <a:gd name="adj1" fmla="val 2289"/>
              <a:gd name="adj2" fmla="val 221657"/>
              <a:gd name="adj3" fmla="val 21145430"/>
              <a:gd name="adj4" fmla="val 10800000"/>
              <a:gd name="adj5" fmla="val 12718"/>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838200" y="143470"/>
            <a:ext cx="23622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Great Nation</a:t>
            </a:r>
          </a:p>
          <a:p>
            <a:pPr marL="285750" indent="-285750">
              <a:buFont typeface="Arial" panose="020B0604020202020204" pitchFamily="34" charset="0"/>
              <a:buChar char="•"/>
            </a:pPr>
            <a:r>
              <a:rPr lang="en-US" dirty="0"/>
              <a:t>Land</a:t>
            </a:r>
          </a:p>
          <a:p>
            <a:pPr marL="285750" indent="-285750">
              <a:buFont typeface="Arial" panose="020B0604020202020204" pitchFamily="34" charset="0"/>
              <a:buChar char="•"/>
            </a:pPr>
            <a:r>
              <a:rPr lang="en-US" dirty="0"/>
              <a:t>All Families Blessed</a:t>
            </a:r>
          </a:p>
        </p:txBody>
      </p:sp>
      <p:sp>
        <p:nvSpPr>
          <p:cNvPr id="16" name="Oval 15"/>
          <p:cNvSpPr/>
          <p:nvPr/>
        </p:nvSpPr>
        <p:spPr>
          <a:xfrm>
            <a:off x="1022317" y="676834"/>
            <a:ext cx="2178083" cy="389966"/>
          </a:xfrm>
          <a:prstGeom prst="ellipse">
            <a:avLst/>
          </a:prstGeom>
          <a:noFill/>
          <a:ln w="4445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8531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Workdirs\wp\Class\timelin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6834"/>
            <a:ext cx="9144000" cy="10757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0" y="143470"/>
            <a:ext cx="23622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Great Nation</a:t>
            </a:r>
          </a:p>
          <a:p>
            <a:pPr marL="285750" indent="-285750">
              <a:buFont typeface="Arial" panose="020B0604020202020204" pitchFamily="34" charset="0"/>
              <a:buChar char="•"/>
            </a:pPr>
            <a:r>
              <a:rPr lang="en-US" dirty="0"/>
              <a:t>Land</a:t>
            </a:r>
          </a:p>
          <a:p>
            <a:pPr marL="285750" indent="-285750">
              <a:buFont typeface="Arial" panose="020B0604020202020204" pitchFamily="34" charset="0"/>
              <a:buChar char="•"/>
            </a:pPr>
            <a:r>
              <a:rPr lang="en-US" dirty="0"/>
              <a:t>All Families Blessed</a:t>
            </a:r>
          </a:p>
        </p:txBody>
      </p:sp>
      <p:sp>
        <p:nvSpPr>
          <p:cNvPr id="22" name="Rectangle 21"/>
          <p:cNvSpPr/>
          <p:nvPr/>
        </p:nvSpPr>
        <p:spPr>
          <a:xfrm>
            <a:off x="137652" y="3048000"/>
            <a:ext cx="4308764" cy="2800767"/>
          </a:xfrm>
          <a:prstGeom prst="rect">
            <a:avLst/>
          </a:prstGeom>
        </p:spPr>
        <p:txBody>
          <a:bodyPr wrap="square">
            <a:spAutoFit/>
          </a:bodyPr>
          <a:lstStyle/>
          <a:p>
            <a:r>
              <a:rPr lang="en-US" sz="2200" b="1" dirty="0">
                <a:latin typeface="Palatino Linotype" panose="02040502050505030304" pitchFamily="18" charset="0"/>
              </a:rPr>
              <a:t>Deuteronomy 29:13</a:t>
            </a:r>
          </a:p>
          <a:p>
            <a:r>
              <a:rPr lang="en-US" sz="2200" dirty="0"/>
              <a:t>[A covenant made]</a:t>
            </a:r>
            <a:r>
              <a:rPr lang="en-US" sz="2200" dirty="0">
                <a:latin typeface="Palatino Linotype" panose="02040502050505030304" pitchFamily="18" charset="0"/>
              </a:rPr>
              <a:t> in order that He may establish you today as His people and that He may be your God, just as He spoke to you and as He swore to your fathers, to Abraham, Isaac, and Jacob.</a:t>
            </a:r>
            <a:endParaRPr lang="es-ES" sz="2200" dirty="0">
              <a:latin typeface="Palatino Linotype" panose="02040502050505030304" pitchFamily="18" charset="0"/>
            </a:endParaRPr>
          </a:p>
        </p:txBody>
      </p:sp>
      <p:sp>
        <p:nvSpPr>
          <p:cNvPr id="13" name="TextBox 12"/>
          <p:cNvSpPr txBox="1"/>
          <p:nvPr/>
        </p:nvSpPr>
        <p:spPr>
          <a:xfrm>
            <a:off x="187036" y="2217003"/>
            <a:ext cx="4156364" cy="830997"/>
          </a:xfrm>
          <a:prstGeom prst="rect">
            <a:avLst/>
          </a:prstGeom>
          <a:noFill/>
        </p:spPr>
        <p:txBody>
          <a:bodyPr wrap="square" rtlCol="0">
            <a:spAutoFit/>
          </a:bodyPr>
          <a:lstStyle/>
          <a:p>
            <a:pPr algn="ctr"/>
            <a:r>
              <a:rPr lang="en-US" sz="2400" b="1" dirty="0"/>
              <a:t>Abraham’s Children</a:t>
            </a:r>
          </a:p>
          <a:p>
            <a:pPr algn="ctr"/>
            <a:r>
              <a:rPr lang="en-US" sz="2400" b="1" dirty="0"/>
              <a:t>would be God’s People</a:t>
            </a:r>
          </a:p>
        </p:txBody>
      </p:sp>
      <p:sp>
        <p:nvSpPr>
          <p:cNvPr id="14" name="TextBox 13"/>
          <p:cNvSpPr txBox="1"/>
          <p:nvPr/>
        </p:nvSpPr>
        <p:spPr>
          <a:xfrm>
            <a:off x="4835236" y="2209800"/>
            <a:ext cx="4156364" cy="830997"/>
          </a:xfrm>
          <a:prstGeom prst="rect">
            <a:avLst/>
          </a:prstGeom>
          <a:noFill/>
        </p:spPr>
        <p:txBody>
          <a:bodyPr wrap="square" rtlCol="0">
            <a:spAutoFit/>
          </a:bodyPr>
          <a:lstStyle/>
          <a:p>
            <a:pPr algn="ctr"/>
            <a:r>
              <a:rPr lang="es-ES" sz="2400" b="1" dirty="0"/>
              <a:t>Los Hijos de Abraham</a:t>
            </a:r>
          </a:p>
          <a:p>
            <a:pPr algn="ctr"/>
            <a:r>
              <a:rPr lang="es-ES" sz="2400" b="1" dirty="0"/>
              <a:t>sería la Gente de Dios</a:t>
            </a:r>
            <a:endParaRPr lang="en-US" sz="2400" b="1" dirty="0"/>
          </a:p>
        </p:txBody>
      </p:sp>
      <p:sp>
        <p:nvSpPr>
          <p:cNvPr id="11" name="Up Arrow 10"/>
          <p:cNvSpPr/>
          <p:nvPr/>
        </p:nvSpPr>
        <p:spPr>
          <a:xfrm>
            <a:off x="3733800" y="1524000"/>
            <a:ext cx="523682" cy="449821"/>
          </a:xfrm>
          <a:prstGeom prst="upArrow">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Right-Up Arrow 5"/>
          <p:cNvSpPr/>
          <p:nvPr/>
        </p:nvSpPr>
        <p:spPr>
          <a:xfrm rot="10800000">
            <a:off x="0" y="1905000"/>
            <a:ext cx="9144000" cy="4952998"/>
          </a:xfrm>
          <a:prstGeom prst="leftRightUpArrow">
            <a:avLst>
              <a:gd name="adj1" fmla="val 10697"/>
              <a:gd name="adj2" fmla="val 1698"/>
              <a:gd name="adj3"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739148" y="3048000"/>
            <a:ext cx="4308764" cy="2462213"/>
          </a:xfrm>
          <a:prstGeom prst="rect">
            <a:avLst/>
          </a:prstGeom>
        </p:spPr>
        <p:txBody>
          <a:bodyPr wrap="square">
            <a:spAutoFit/>
          </a:bodyPr>
          <a:lstStyle/>
          <a:p>
            <a:r>
              <a:rPr lang="en-US" sz="2200" b="1" dirty="0" err="1">
                <a:latin typeface="Palatino Linotype" panose="02040502050505030304" pitchFamily="18" charset="0"/>
              </a:rPr>
              <a:t>Deuteronomio</a:t>
            </a:r>
            <a:r>
              <a:rPr lang="en-US" sz="2200" b="1" dirty="0">
                <a:latin typeface="Palatino Linotype" panose="02040502050505030304" pitchFamily="18" charset="0"/>
              </a:rPr>
              <a:t> 29:13</a:t>
            </a:r>
          </a:p>
          <a:p>
            <a:r>
              <a:rPr lang="es-ES" sz="2200" dirty="0"/>
              <a:t>[se hizo un pacto]</a:t>
            </a:r>
            <a:r>
              <a:rPr lang="es-ES" sz="2200" dirty="0">
                <a:latin typeface="Palatino Linotype" panose="02040502050505030304" pitchFamily="18" charset="0"/>
              </a:rPr>
              <a:t> para confirmarte hoy como su pueblo y para que él sea tu Dios, de la manera que te ha dicho y como lo juró a tus padres Abraham, Isaac y Jacob.</a:t>
            </a:r>
            <a:endParaRPr lang="en-US" sz="2200" dirty="0">
              <a:latin typeface="Palatino Linotype" panose="02040502050505030304" pitchFamily="18" charset="0"/>
            </a:endParaRPr>
          </a:p>
        </p:txBody>
      </p:sp>
    </p:spTree>
    <p:extLst>
      <p:ext uri="{BB962C8B-B14F-4D97-AF65-F5344CB8AC3E}">
        <p14:creationId xmlns:p14="http://schemas.microsoft.com/office/powerpoint/2010/main" val="111010168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grpId="0" nodeType="clickEffect">
                                  <p:stCondLst>
                                    <p:cond delay="0"/>
                                  </p:stCondLst>
                                  <p:childTnLst>
                                    <p:animMotion origin="layout" path="M 8.33333E-7 -1.11111E-6 L 0.39635 0.0007 " pathEditMode="relative" rAng="0" ptsTypes="AA">
                                      <p:cBhvr>
                                        <p:cTn id="6" dur="2000" fill="hold"/>
                                        <p:tgtEl>
                                          <p:spTgt spid="11"/>
                                        </p:tgtEl>
                                        <p:attrNameLst>
                                          <p:attrName>ppt_x</p:attrName>
                                          <p:attrName>ppt_y</p:attrName>
                                        </p:attrNameLst>
                                      </p:cBhvr>
                                      <p:rCtr x="1980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Workdirs\wp\Class\timelin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6834"/>
            <a:ext cx="9144000" cy="10757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0" y="143470"/>
            <a:ext cx="23622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Great Nation</a:t>
            </a:r>
          </a:p>
          <a:p>
            <a:pPr marL="285750" indent="-285750">
              <a:buFont typeface="Arial" panose="020B0604020202020204" pitchFamily="34" charset="0"/>
              <a:buChar char="•"/>
            </a:pPr>
            <a:r>
              <a:rPr lang="en-US" dirty="0"/>
              <a:t>Land</a:t>
            </a:r>
          </a:p>
          <a:p>
            <a:pPr marL="285750" indent="-285750">
              <a:buFont typeface="Arial" panose="020B0604020202020204" pitchFamily="34" charset="0"/>
              <a:buChar char="•"/>
            </a:pPr>
            <a:r>
              <a:rPr lang="en-US" dirty="0"/>
              <a:t>All Families Blessed</a:t>
            </a:r>
          </a:p>
        </p:txBody>
      </p:sp>
      <p:sp>
        <p:nvSpPr>
          <p:cNvPr id="6" name="Left-Right-Up Arrow 5"/>
          <p:cNvSpPr/>
          <p:nvPr/>
        </p:nvSpPr>
        <p:spPr>
          <a:xfrm rot="10800000">
            <a:off x="0" y="1905000"/>
            <a:ext cx="9144000" cy="4952998"/>
          </a:xfrm>
          <a:prstGeom prst="leftRightUpArrow">
            <a:avLst>
              <a:gd name="adj1" fmla="val 10697"/>
              <a:gd name="adj2" fmla="val 1698"/>
              <a:gd name="adj3"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87036" y="2217003"/>
            <a:ext cx="4156364" cy="830997"/>
          </a:xfrm>
          <a:prstGeom prst="rect">
            <a:avLst/>
          </a:prstGeom>
          <a:noFill/>
        </p:spPr>
        <p:txBody>
          <a:bodyPr wrap="square" rtlCol="0">
            <a:spAutoFit/>
          </a:bodyPr>
          <a:lstStyle/>
          <a:p>
            <a:pPr algn="ctr"/>
            <a:r>
              <a:rPr lang="en-US" sz="2400" b="1" dirty="0"/>
              <a:t>Salvation is for</a:t>
            </a:r>
          </a:p>
          <a:p>
            <a:pPr algn="ctr"/>
            <a:r>
              <a:rPr lang="en-US" sz="2400" b="1" dirty="0"/>
              <a:t>Abraham’s children</a:t>
            </a:r>
          </a:p>
        </p:txBody>
      </p:sp>
      <p:sp>
        <p:nvSpPr>
          <p:cNvPr id="14" name="TextBox 13"/>
          <p:cNvSpPr txBox="1"/>
          <p:nvPr/>
        </p:nvSpPr>
        <p:spPr>
          <a:xfrm>
            <a:off x="4835236" y="2209800"/>
            <a:ext cx="4156364" cy="830997"/>
          </a:xfrm>
          <a:prstGeom prst="rect">
            <a:avLst/>
          </a:prstGeom>
          <a:noFill/>
        </p:spPr>
        <p:txBody>
          <a:bodyPr wrap="square" rtlCol="0">
            <a:spAutoFit/>
          </a:bodyPr>
          <a:lstStyle/>
          <a:p>
            <a:pPr algn="ctr"/>
            <a:r>
              <a:rPr lang="es-ES" sz="2400" b="1" dirty="0"/>
              <a:t>La Salvación es para</a:t>
            </a:r>
          </a:p>
          <a:p>
            <a:pPr algn="ctr"/>
            <a:r>
              <a:rPr lang="es-ES" sz="2400" b="1" dirty="0"/>
              <a:t>los hijos de Abraham</a:t>
            </a:r>
            <a:endParaRPr lang="en-US" sz="2400" b="1" dirty="0"/>
          </a:p>
        </p:txBody>
      </p:sp>
      <p:pic>
        <p:nvPicPr>
          <p:cNvPr id="11" name="Picture 10" descr="C:\Workdirs\wp\Class\timeline.bmp"/>
          <p:cNvPicPr>
            <a:picLocks noChangeAspect="1" noChangeArrowheads="1"/>
          </p:cNvPicPr>
          <p:nvPr/>
        </p:nvPicPr>
        <p:blipFill rotWithShape="1">
          <a:blip r:embed="rId2">
            <a:extLst>
              <a:ext uri="{28A0092B-C50C-407E-A947-70E740481C1C}">
                <a14:useLocalDpi xmlns:a14="http://schemas.microsoft.com/office/drawing/2010/main" val="0"/>
              </a:ext>
            </a:extLst>
          </a:blip>
          <a:srcRect l="83656"/>
          <a:stretch/>
        </p:blipFill>
        <p:spPr bwMode="auto">
          <a:xfrm>
            <a:off x="7654413" y="671052"/>
            <a:ext cx="1494504" cy="1075765"/>
          </a:xfrm>
          <a:prstGeom prst="rect">
            <a:avLst/>
          </a:prstGeom>
          <a:noFill/>
          <a:ln w="6350">
            <a:solidFill>
              <a:schemeClr val="tx1"/>
            </a:solidFill>
          </a:ln>
          <a:effectLst>
            <a:outerShdw blurRad="50800" dist="635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9665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500" fill="hold"/>
                                        <p:tgtEl>
                                          <p:spTgt spid="11"/>
                                        </p:tgtEl>
                                      </p:cBhvr>
                                      <p:by x="175000" y="175000"/>
                                    </p:animScale>
                                  </p:childTnLst>
                                </p:cTn>
                              </p:par>
                              <p:par>
                                <p:cTn id="9" presetID="35" presetClass="path" presetSubtype="0" fill="hold" nodeType="withEffect">
                                  <p:stCondLst>
                                    <p:cond delay="0"/>
                                  </p:stCondLst>
                                  <p:childTnLst>
                                    <p:animMotion origin="layout" path="M 0 2.59259E-6 L -0.06875 -0.0206 " pathEditMode="relative" rAng="0" ptsTypes="AA">
                                      <p:cBhvr>
                                        <p:cTn id="10" dur="500" fill="hold"/>
                                        <p:tgtEl>
                                          <p:spTgt spid="11"/>
                                        </p:tgtEl>
                                        <p:attrNameLst>
                                          <p:attrName>ppt_x</p:attrName>
                                          <p:attrName>ppt_y</p:attrName>
                                        </p:attrNameLst>
                                      </p:cBhvr>
                                      <p:rCtr x="-3438" y="-10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Workdirs\wp\Class\timelin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6834"/>
            <a:ext cx="9144000" cy="10757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0" y="143470"/>
            <a:ext cx="23622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Great Nation</a:t>
            </a:r>
          </a:p>
          <a:p>
            <a:pPr marL="285750" indent="-285750">
              <a:buFont typeface="Arial" panose="020B0604020202020204" pitchFamily="34" charset="0"/>
              <a:buChar char="•"/>
            </a:pPr>
            <a:r>
              <a:rPr lang="en-US" dirty="0"/>
              <a:t>Land</a:t>
            </a:r>
          </a:p>
          <a:p>
            <a:pPr marL="285750" indent="-285750">
              <a:buFont typeface="Arial" panose="020B0604020202020204" pitchFamily="34" charset="0"/>
              <a:buChar char="•"/>
            </a:pPr>
            <a:r>
              <a:rPr lang="en-US" dirty="0"/>
              <a:t>All Families Blessed</a:t>
            </a:r>
          </a:p>
        </p:txBody>
      </p:sp>
      <p:sp>
        <p:nvSpPr>
          <p:cNvPr id="6" name="Left-Right-Up Arrow 5"/>
          <p:cNvSpPr/>
          <p:nvPr/>
        </p:nvSpPr>
        <p:spPr>
          <a:xfrm rot="10800000">
            <a:off x="0" y="1905000"/>
            <a:ext cx="9144000" cy="4952998"/>
          </a:xfrm>
          <a:prstGeom prst="leftRightUpArrow">
            <a:avLst>
              <a:gd name="adj1" fmla="val 10697"/>
              <a:gd name="adj2" fmla="val 1698"/>
              <a:gd name="adj3"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739148" y="3048000"/>
            <a:ext cx="4308764" cy="1785104"/>
          </a:xfrm>
          <a:prstGeom prst="rect">
            <a:avLst/>
          </a:prstGeom>
        </p:spPr>
        <p:txBody>
          <a:bodyPr wrap="square">
            <a:spAutoFit/>
          </a:bodyPr>
          <a:lstStyle/>
          <a:p>
            <a:r>
              <a:rPr lang="en-US" sz="2200" b="1" dirty="0">
                <a:latin typeface="Palatino Linotype" panose="02040502050505030304" pitchFamily="18" charset="0"/>
              </a:rPr>
              <a:t>Lucas 19:9</a:t>
            </a:r>
          </a:p>
          <a:p>
            <a:r>
              <a:rPr lang="es-ES" sz="2200" dirty="0">
                <a:latin typeface="Palatino Linotype" panose="02040502050505030304" pitchFamily="18" charset="0"/>
              </a:rPr>
              <a:t>Jesús le dijo:</a:t>
            </a:r>
          </a:p>
          <a:p>
            <a:r>
              <a:rPr lang="es-ES" sz="2200" dirty="0">
                <a:latin typeface="Palatino Linotype" panose="02040502050505030304" pitchFamily="18" charset="0"/>
              </a:rPr>
              <a:t>—Hoy ha venido la salvación a esta casa, por cuanto él también es </a:t>
            </a:r>
            <a:r>
              <a:rPr lang="es-ES" sz="2200" b="1" dirty="0">
                <a:latin typeface="Palatino Linotype" panose="02040502050505030304" pitchFamily="18" charset="0"/>
              </a:rPr>
              <a:t>hijo de Abraham</a:t>
            </a:r>
          </a:p>
        </p:txBody>
      </p:sp>
      <p:sp>
        <p:nvSpPr>
          <p:cNvPr id="22" name="Rectangle 21"/>
          <p:cNvSpPr/>
          <p:nvPr/>
        </p:nvSpPr>
        <p:spPr>
          <a:xfrm>
            <a:off x="137652" y="3048000"/>
            <a:ext cx="4308764" cy="1785104"/>
          </a:xfrm>
          <a:prstGeom prst="rect">
            <a:avLst/>
          </a:prstGeom>
        </p:spPr>
        <p:txBody>
          <a:bodyPr wrap="square">
            <a:spAutoFit/>
          </a:bodyPr>
          <a:lstStyle/>
          <a:p>
            <a:r>
              <a:rPr lang="en-US" sz="2200" b="1" dirty="0">
                <a:latin typeface="Palatino Linotype" panose="02040502050505030304" pitchFamily="18" charset="0"/>
              </a:rPr>
              <a:t>Luke 19:9</a:t>
            </a:r>
          </a:p>
          <a:p>
            <a:r>
              <a:rPr lang="en-US" sz="2200" dirty="0">
                <a:latin typeface="Palatino Linotype" panose="02040502050505030304" pitchFamily="18" charset="0"/>
              </a:rPr>
              <a:t>And Jesus said to him, “Today salvation has come to this house, because he, too, is a </a:t>
            </a:r>
            <a:r>
              <a:rPr lang="en-US" sz="2200" b="1" dirty="0">
                <a:latin typeface="Palatino Linotype" panose="02040502050505030304" pitchFamily="18" charset="0"/>
              </a:rPr>
              <a:t>son of Abraham</a:t>
            </a:r>
            <a:r>
              <a:rPr lang="en-US" sz="2200" dirty="0">
                <a:latin typeface="Palatino Linotype" panose="02040502050505030304" pitchFamily="18" charset="0"/>
              </a:rPr>
              <a:t>.”</a:t>
            </a:r>
            <a:endParaRPr lang="es-ES" sz="2200" dirty="0">
              <a:latin typeface="Palatino Linotype" panose="02040502050505030304"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1748" y="142875"/>
            <a:ext cx="2647950" cy="1914525"/>
          </a:xfrm>
          <a:prstGeom prst="rect">
            <a:avLst/>
          </a:prstGeom>
          <a:noFill/>
          <a:ln>
            <a:noFill/>
          </a:ln>
          <a:effectLst>
            <a:outerShdw blurRad="50800" dist="1270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187036" y="2217003"/>
            <a:ext cx="4156364" cy="830997"/>
          </a:xfrm>
          <a:prstGeom prst="rect">
            <a:avLst/>
          </a:prstGeom>
          <a:noFill/>
        </p:spPr>
        <p:txBody>
          <a:bodyPr wrap="square" rtlCol="0">
            <a:spAutoFit/>
          </a:bodyPr>
          <a:lstStyle/>
          <a:p>
            <a:pPr algn="ctr"/>
            <a:r>
              <a:rPr lang="en-US" sz="2400" b="1" dirty="0"/>
              <a:t>Salvation is for</a:t>
            </a:r>
          </a:p>
          <a:p>
            <a:pPr algn="ctr"/>
            <a:r>
              <a:rPr lang="en-US" sz="2400" b="1" dirty="0"/>
              <a:t>Abraham’s children</a:t>
            </a:r>
          </a:p>
        </p:txBody>
      </p:sp>
      <p:sp>
        <p:nvSpPr>
          <p:cNvPr id="14" name="TextBox 13"/>
          <p:cNvSpPr txBox="1"/>
          <p:nvPr/>
        </p:nvSpPr>
        <p:spPr>
          <a:xfrm>
            <a:off x="4835236" y="2209800"/>
            <a:ext cx="4156364" cy="830997"/>
          </a:xfrm>
          <a:prstGeom prst="rect">
            <a:avLst/>
          </a:prstGeom>
          <a:noFill/>
        </p:spPr>
        <p:txBody>
          <a:bodyPr wrap="square" rtlCol="0">
            <a:spAutoFit/>
          </a:bodyPr>
          <a:lstStyle/>
          <a:p>
            <a:pPr algn="ctr"/>
            <a:r>
              <a:rPr lang="es-ES" sz="2400" b="1" dirty="0"/>
              <a:t>La Salvación es para</a:t>
            </a:r>
          </a:p>
          <a:p>
            <a:pPr algn="ctr"/>
            <a:r>
              <a:rPr lang="es-ES" sz="2400" b="1" dirty="0"/>
              <a:t>los hijos de Abraham</a:t>
            </a:r>
            <a:endParaRPr lang="en-US" sz="2400" b="1" dirty="0"/>
          </a:p>
        </p:txBody>
      </p:sp>
      <p:pic>
        <p:nvPicPr>
          <p:cNvPr id="1026" name="Picture 2" descr="Click to see printable version of Jesus Meets Zacchaeus Coloring p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8747"/>
          <a:stretch/>
        </p:blipFill>
        <p:spPr bwMode="auto">
          <a:xfrm>
            <a:off x="6538452" y="533400"/>
            <a:ext cx="685858" cy="1247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4739148" y="3048000"/>
            <a:ext cx="4404852" cy="10356681"/>
          </a:xfrm>
          <a:prstGeom prst="rect">
            <a:avLst/>
          </a:prstGeom>
        </p:spPr>
        <p:txBody>
          <a:bodyPr wrap="square">
            <a:spAutoFit/>
          </a:bodyPr>
          <a:lstStyle/>
          <a:p>
            <a:r>
              <a:rPr lang="en-US" sz="2200" b="1" dirty="0">
                <a:latin typeface="Palatino Linotype" panose="02040502050505030304" pitchFamily="18" charset="0"/>
              </a:rPr>
              <a:t>Juan 8</a:t>
            </a:r>
          </a:p>
          <a:p>
            <a:r>
              <a:rPr lang="es-ES" sz="2100" b="1" baseline="30000" dirty="0">
                <a:latin typeface="Palatino Linotype" panose="02040502050505030304" pitchFamily="18" charset="0"/>
              </a:rPr>
              <a:t>33 </a:t>
            </a:r>
            <a:r>
              <a:rPr lang="es-ES" sz="2100" dirty="0">
                <a:latin typeface="Palatino Linotype" panose="02040502050505030304" pitchFamily="18" charset="0"/>
              </a:rPr>
              <a:t>Le respondieron:</a:t>
            </a:r>
          </a:p>
          <a:p>
            <a:r>
              <a:rPr lang="es-ES" sz="2100" dirty="0">
                <a:latin typeface="Palatino Linotype" panose="02040502050505030304" pitchFamily="18" charset="0"/>
              </a:rPr>
              <a:t>—Descendientes de Abraham somos y jamás hemos sido esclavos de nadie. ¿Cómo dices tú: “Seréis libres”?</a:t>
            </a:r>
            <a:endParaRPr lang="en-US" sz="2100" dirty="0">
              <a:latin typeface="Palatino Linotype" panose="02040502050505030304" pitchFamily="18" charset="0"/>
            </a:endParaRPr>
          </a:p>
          <a:p>
            <a:r>
              <a:rPr lang="es-ES" sz="2100" b="1" baseline="30000" dirty="0">
                <a:latin typeface="Palatino Linotype" panose="02040502050505030304" pitchFamily="18" charset="0"/>
              </a:rPr>
              <a:t>34 </a:t>
            </a:r>
            <a:r>
              <a:rPr lang="es-ES" sz="2100" dirty="0">
                <a:latin typeface="Palatino Linotype" panose="02040502050505030304" pitchFamily="18" charset="0"/>
              </a:rPr>
              <a:t>Jesús les respondió: —De cierto, de cierto os digo que todo aquel que practica el pecado, esclavo es del pecado.</a:t>
            </a:r>
          </a:p>
          <a:p>
            <a:r>
              <a:rPr lang="es-ES" sz="2100" b="1" baseline="30000" dirty="0">
                <a:latin typeface="Palatino Linotype" panose="02040502050505030304" pitchFamily="18" charset="0"/>
              </a:rPr>
              <a:t>35 </a:t>
            </a:r>
            <a:r>
              <a:rPr lang="es-ES" sz="2100" dirty="0">
                <a:latin typeface="Palatino Linotype" panose="02040502050505030304" pitchFamily="18" charset="0"/>
              </a:rPr>
              <a:t>Y el esclavo no queda en la casa para siempre; el hijo sí queda para siempre. </a:t>
            </a:r>
            <a:r>
              <a:rPr lang="es-ES" sz="2100" b="1" baseline="30000" dirty="0">
                <a:latin typeface="Palatino Linotype" panose="02040502050505030304" pitchFamily="18" charset="0"/>
              </a:rPr>
              <a:t>36 </a:t>
            </a:r>
            <a:r>
              <a:rPr lang="es-ES" sz="2100" dirty="0">
                <a:latin typeface="Palatino Linotype" panose="02040502050505030304" pitchFamily="18" charset="0"/>
              </a:rPr>
              <a:t>Así que, si el Hijo os liberta, seréis verdaderamente libres. </a:t>
            </a:r>
            <a:r>
              <a:rPr lang="es-ES" sz="2100" b="1" baseline="30000" dirty="0">
                <a:latin typeface="Palatino Linotype" panose="02040502050505030304" pitchFamily="18" charset="0"/>
              </a:rPr>
              <a:t>37 </a:t>
            </a:r>
            <a:r>
              <a:rPr lang="es-ES" sz="2100" dirty="0">
                <a:latin typeface="Palatino Linotype" panose="02040502050505030304" pitchFamily="18" charset="0"/>
              </a:rPr>
              <a:t>Sé que sois descendientes de Abraham; sin embargo intentáis matarme, porque mi palabra no halla cabida en vosotros. </a:t>
            </a:r>
            <a:r>
              <a:rPr lang="es-ES" sz="2100" b="1" baseline="30000" dirty="0">
                <a:latin typeface="Palatino Linotype" panose="02040502050505030304" pitchFamily="18" charset="0"/>
              </a:rPr>
              <a:t>38 </a:t>
            </a:r>
            <a:r>
              <a:rPr lang="es-ES" sz="2100" dirty="0">
                <a:latin typeface="Palatino Linotype" panose="02040502050505030304" pitchFamily="18" charset="0"/>
              </a:rPr>
              <a:t>Yo hablo lo que he visto estando junto al Padre, y vosotros hacéis lo que habéis oído junto a vuestro padre. Sois de vuestro padre el diablo </a:t>
            </a:r>
            <a:r>
              <a:rPr lang="es-ES" sz="2100" b="1" baseline="30000" dirty="0">
                <a:latin typeface="Palatino Linotype" panose="02040502050505030304" pitchFamily="18" charset="0"/>
              </a:rPr>
              <a:t>39 </a:t>
            </a:r>
            <a:r>
              <a:rPr lang="es-ES" sz="2100" dirty="0">
                <a:latin typeface="Palatino Linotype" panose="02040502050505030304" pitchFamily="18" charset="0"/>
              </a:rPr>
              <a:t>Respondieron y le dijeron: —Nuestro padre es Abraham. Jesús les dijo: —</a:t>
            </a:r>
            <a:r>
              <a:rPr lang="es-ES" sz="2100" b="1" dirty="0">
                <a:latin typeface="Palatino Linotype" panose="02040502050505030304" pitchFamily="18" charset="0"/>
              </a:rPr>
              <a:t>Si fuerais </a:t>
            </a:r>
            <a:r>
              <a:rPr lang="es-ES" sz="2100" b="1" u="sng" dirty="0">
                <a:latin typeface="Palatino Linotype" panose="02040502050505030304" pitchFamily="18" charset="0"/>
              </a:rPr>
              <a:t>hijos</a:t>
            </a:r>
            <a:r>
              <a:rPr lang="es-ES" sz="2100" b="1" dirty="0">
                <a:latin typeface="Palatino Linotype" panose="02040502050505030304" pitchFamily="18" charset="0"/>
              </a:rPr>
              <a:t> de Abraham, las obras de Abraham haríais</a:t>
            </a:r>
            <a:r>
              <a:rPr lang="es-ES" sz="2100" dirty="0">
                <a:latin typeface="Palatino Linotype" panose="02040502050505030304" pitchFamily="18" charset="0"/>
              </a:rPr>
              <a:t>. </a:t>
            </a:r>
            <a:r>
              <a:rPr lang="es-ES" sz="2100" b="1" baseline="30000" dirty="0">
                <a:latin typeface="Palatino Linotype" panose="02040502050505030304" pitchFamily="18" charset="0"/>
              </a:rPr>
              <a:t>40 </a:t>
            </a:r>
            <a:r>
              <a:rPr lang="es-ES" sz="2100" dirty="0">
                <a:latin typeface="Palatino Linotype" panose="02040502050505030304" pitchFamily="18" charset="0"/>
              </a:rPr>
              <a:t>Pero ahora intentáis matarme a mí, que os he hablado la verdad, la cual he oído de Dios. No hizo esto Abraham.</a:t>
            </a:r>
          </a:p>
          <a:p>
            <a:endParaRPr lang="en-US" sz="2100" dirty="0">
              <a:latin typeface="Palatino Linotype" panose="02040502050505030304" pitchFamily="18" charset="0"/>
            </a:endParaRPr>
          </a:p>
        </p:txBody>
      </p:sp>
      <p:sp>
        <p:nvSpPr>
          <p:cNvPr id="16" name="Rectangle 15"/>
          <p:cNvSpPr/>
          <p:nvPr/>
        </p:nvSpPr>
        <p:spPr>
          <a:xfrm>
            <a:off x="110836" y="3048000"/>
            <a:ext cx="4308764" cy="10248960"/>
          </a:xfrm>
          <a:prstGeom prst="rect">
            <a:avLst/>
          </a:prstGeom>
        </p:spPr>
        <p:txBody>
          <a:bodyPr wrap="square">
            <a:spAutoFit/>
          </a:bodyPr>
          <a:lstStyle/>
          <a:p>
            <a:r>
              <a:rPr lang="en-US" sz="2200" b="1" dirty="0">
                <a:latin typeface="Palatino Linotype" panose="02040502050505030304" pitchFamily="18" charset="0"/>
              </a:rPr>
              <a:t>John 8</a:t>
            </a:r>
          </a:p>
          <a:p>
            <a:r>
              <a:rPr lang="en-US" sz="2200" b="1" baseline="30000" dirty="0">
                <a:latin typeface="Palatino Linotype" panose="02040502050505030304" pitchFamily="18" charset="0"/>
              </a:rPr>
              <a:t>33 </a:t>
            </a:r>
            <a:r>
              <a:rPr lang="en-US" sz="2200" dirty="0">
                <a:latin typeface="Palatino Linotype" panose="02040502050505030304" pitchFamily="18" charset="0"/>
              </a:rPr>
              <a:t>They answered Him, “We are Abraham’s descendants and have never yet been enslaved to anyone; how is it that You say, ‘You will become free’?”</a:t>
            </a:r>
          </a:p>
          <a:p>
            <a:r>
              <a:rPr lang="en-US" sz="2200" b="1" baseline="30000" dirty="0">
                <a:latin typeface="Palatino Linotype" panose="02040502050505030304" pitchFamily="18" charset="0"/>
              </a:rPr>
              <a:t>34 </a:t>
            </a:r>
            <a:r>
              <a:rPr lang="en-US" sz="2200" dirty="0">
                <a:latin typeface="Palatino Linotype" panose="02040502050505030304" pitchFamily="18" charset="0"/>
              </a:rPr>
              <a:t>Jesus answered them, “Truly, truly, I say to you, everyone who commits sin is the slave of sin.</a:t>
            </a:r>
          </a:p>
          <a:p>
            <a:r>
              <a:rPr lang="en-US" sz="2200" b="1" baseline="30000" dirty="0">
                <a:latin typeface="Palatino Linotype" panose="02040502050505030304" pitchFamily="18" charset="0"/>
              </a:rPr>
              <a:t>35 </a:t>
            </a:r>
            <a:r>
              <a:rPr lang="en-US" sz="2200" dirty="0">
                <a:latin typeface="Palatino Linotype" panose="02040502050505030304" pitchFamily="18" charset="0"/>
              </a:rPr>
              <a:t>The slave does not remain in the house forever; the son does remain forever. </a:t>
            </a:r>
            <a:r>
              <a:rPr lang="en-US" sz="2200" b="1" baseline="30000" dirty="0">
                <a:latin typeface="Palatino Linotype" panose="02040502050505030304" pitchFamily="18" charset="0"/>
              </a:rPr>
              <a:t>36 </a:t>
            </a:r>
            <a:r>
              <a:rPr lang="en-US" sz="2200" dirty="0">
                <a:latin typeface="Palatino Linotype" panose="02040502050505030304" pitchFamily="18" charset="0"/>
              </a:rPr>
              <a:t>So if the Son makes you free, you will be free indeed. </a:t>
            </a:r>
            <a:r>
              <a:rPr lang="en-US" sz="2200" b="1" baseline="30000" dirty="0">
                <a:latin typeface="Palatino Linotype" panose="02040502050505030304" pitchFamily="18" charset="0"/>
              </a:rPr>
              <a:t>37 </a:t>
            </a:r>
            <a:r>
              <a:rPr lang="en-US" sz="2200" dirty="0">
                <a:latin typeface="Palatino Linotype" panose="02040502050505030304" pitchFamily="18" charset="0"/>
              </a:rPr>
              <a:t>I know that you are Abraham’s descendants; yet you seek to kill Me, because My word has no place in you. </a:t>
            </a:r>
            <a:r>
              <a:rPr lang="en-US" sz="2200" b="1" baseline="30000" dirty="0">
                <a:latin typeface="Palatino Linotype" panose="02040502050505030304" pitchFamily="18" charset="0"/>
              </a:rPr>
              <a:t>38 </a:t>
            </a:r>
            <a:r>
              <a:rPr lang="en-US" sz="2200" dirty="0">
                <a:latin typeface="Palatino Linotype" panose="02040502050505030304" pitchFamily="18" charset="0"/>
              </a:rPr>
              <a:t>I speak the things which I have seen with My Father; therefore you also do the things which you heard from your father.” </a:t>
            </a:r>
            <a:r>
              <a:rPr lang="en-US" sz="2200" b="1" baseline="30000" dirty="0">
                <a:latin typeface="Palatino Linotype" panose="02040502050505030304" pitchFamily="18" charset="0"/>
              </a:rPr>
              <a:t>39 </a:t>
            </a:r>
            <a:r>
              <a:rPr lang="en-US" sz="2200" dirty="0">
                <a:latin typeface="Palatino Linotype" panose="02040502050505030304" pitchFamily="18" charset="0"/>
              </a:rPr>
              <a:t>They answered and said to Him, “Abraham is our father.” Jesus said to them, “</a:t>
            </a:r>
            <a:r>
              <a:rPr lang="en-US" sz="2200" b="1" dirty="0">
                <a:latin typeface="Palatino Linotype" panose="02040502050505030304" pitchFamily="18" charset="0"/>
              </a:rPr>
              <a:t>If you are Abraham’s </a:t>
            </a:r>
            <a:r>
              <a:rPr lang="en-US" sz="2200" b="1" u="sng" dirty="0">
                <a:latin typeface="Palatino Linotype" panose="02040502050505030304" pitchFamily="18" charset="0"/>
              </a:rPr>
              <a:t>children</a:t>
            </a:r>
            <a:r>
              <a:rPr lang="en-US" sz="2200" b="1" dirty="0">
                <a:latin typeface="Palatino Linotype" panose="02040502050505030304" pitchFamily="18" charset="0"/>
              </a:rPr>
              <a:t>, do the deeds of Abraham</a:t>
            </a:r>
            <a:r>
              <a:rPr lang="en-US" sz="2200" dirty="0">
                <a:latin typeface="Palatino Linotype" panose="02040502050505030304" pitchFamily="18" charset="0"/>
              </a:rPr>
              <a:t>.</a:t>
            </a:r>
            <a:r>
              <a:rPr lang="en-US" sz="2200" baseline="30000" dirty="0">
                <a:latin typeface="Palatino Linotype" panose="02040502050505030304" pitchFamily="18" charset="0"/>
              </a:rPr>
              <a:t>40</a:t>
            </a:r>
            <a:r>
              <a:rPr lang="en-US" sz="2200" b="1" baseline="30000" dirty="0">
                <a:latin typeface="Palatino Linotype" panose="02040502050505030304" pitchFamily="18" charset="0"/>
              </a:rPr>
              <a:t> </a:t>
            </a:r>
            <a:r>
              <a:rPr lang="en-US" sz="2200" dirty="0">
                <a:latin typeface="Palatino Linotype" panose="02040502050505030304" pitchFamily="18" charset="0"/>
              </a:rPr>
              <a:t>But as it is, you are seeking to kill Me, a man who has told you the truth, which I heard from God; this Abraham did not do.”</a:t>
            </a:r>
          </a:p>
        </p:txBody>
      </p:sp>
      <p:sp>
        <p:nvSpPr>
          <p:cNvPr id="4" name="Rectangle 3"/>
          <p:cNvSpPr/>
          <p:nvPr/>
        </p:nvSpPr>
        <p:spPr>
          <a:xfrm>
            <a:off x="0" y="0"/>
            <a:ext cx="91440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Workdirs\wp\Class\timelin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6834"/>
            <a:ext cx="9144000" cy="10757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0" y="143470"/>
            <a:ext cx="23622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Great Nation</a:t>
            </a:r>
          </a:p>
          <a:p>
            <a:pPr marL="285750" indent="-285750">
              <a:buFont typeface="Arial" panose="020B0604020202020204" pitchFamily="34" charset="0"/>
              <a:buChar char="•"/>
            </a:pPr>
            <a:r>
              <a:rPr lang="en-US" dirty="0"/>
              <a:t>Land</a:t>
            </a:r>
          </a:p>
          <a:p>
            <a:pPr marL="285750" indent="-285750">
              <a:buFont typeface="Arial" panose="020B0604020202020204" pitchFamily="34" charset="0"/>
              <a:buChar char="•"/>
            </a:pPr>
            <a:r>
              <a:rPr lang="en-US" dirty="0"/>
              <a:t>All Families Blessed</a:t>
            </a:r>
          </a:p>
        </p:txBody>
      </p:sp>
      <p:sp>
        <p:nvSpPr>
          <p:cNvPr id="6" name="Left-Right-Up Arrow 5"/>
          <p:cNvSpPr/>
          <p:nvPr/>
        </p:nvSpPr>
        <p:spPr>
          <a:xfrm rot="10800000">
            <a:off x="0" y="1905000"/>
            <a:ext cx="9144000" cy="4952998"/>
          </a:xfrm>
          <a:prstGeom prst="leftRightUpArrow">
            <a:avLst>
              <a:gd name="adj1" fmla="val 10697"/>
              <a:gd name="adj2" fmla="val 1698"/>
              <a:gd name="adj3"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87036" y="2217003"/>
            <a:ext cx="4156364" cy="830997"/>
          </a:xfrm>
          <a:prstGeom prst="rect">
            <a:avLst/>
          </a:prstGeom>
          <a:noFill/>
        </p:spPr>
        <p:txBody>
          <a:bodyPr wrap="square" rtlCol="0">
            <a:spAutoFit/>
          </a:bodyPr>
          <a:lstStyle/>
          <a:p>
            <a:pPr algn="ctr"/>
            <a:r>
              <a:rPr lang="en-US" sz="2400" b="1" dirty="0"/>
              <a:t>Jews valued identity as Abraham’s children</a:t>
            </a:r>
          </a:p>
        </p:txBody>
      </p:sp>
      <p:sp>
        <p:nvSpPr>
          <p:cNvPr id="27" name="TextBox 26"/>
          <p:cNvSpPr txBox="1"/>
          <p:nvPr/>
        </p:nvSpPr>
        <p:spPr>
          <a:xfrm>
            <a:off x="187036" y="2074608"/>
            <a:ext cx="4156364" cy="1015663"/>
          </a:xfrm>
          <a:prstGeom prst="rect">
            <a:avLst/>
          </a:prstGeom>
          <a:solidFill>
            <a:schemeClr val="bg1"/>
          </a:solidFill>
          <a:ln>
            <a:solidFill>
              <a:schemeClr val="tx1"/>
            </a:solidFill>
          </a:ln>
        </p:spPr>
        <p:txBody>
          <a:bodyPr wrap="square" tIns="182880" bIns="91440" rtlCol="0" anchor="b" anchorCtr="0">
            <a:spAutoFit/>
          </a:bodyPr>
          <a:lstStyle/>
          <a:p>
            <a:pPr algn="ctr"/>
            <a:r>
              <a:rPr lang="en-US" sz="2400" b="1" dirty="0"/>
              <a:t>But they didn’t understand the meaning</a:t>
            </a:r>
          </a:p>
        </p:txBody>
      </p:sp>
      <p:sp>
        <p:nvSpPr>
          <p:cNvPr id="30" name="TextBox 29"/>
          <p:cNvSpPr txBox="1"/>
          <p:nvPr/>
        </p:nvSpPr>
        <p:spPr>
          <a:xfrm>
            <a:off x="1525370" y="5692811"/>
            <a:ext cx="1675030" cy="769441"/>
          </a:xfrm>
          <a:prstGeom prst="rect">
            <a:avLst/>
          </a:prstGeom>
          <a:solidFill>
            <a:schemeClr val="bg1"/>
          </a:solidFill>
        </p:spPr>
        <p:txBody>
          <a:bodyPr wrap="square" rtlCol="0">
            <a:spAutoFit/>
          </a:bodyPr>
          <a:lstStyle/>
          <a:p>
            <a:pPr algn="ctr"/>
            <a:r>
              <a:rPr lang="en-US" sz="2200" b="1" dirty="0"/>
              <a:t>Biological Descendants</a:t>
            </a:r>
          </a:p>
        </p:txBody>
      </p:sp>
      <p:pic>
        <p:nvPicPr>
          <p:cNvPr id="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1748" y="142875"/>
            <a:ext cx="2647950" cy="1914525"/>
          </a:xfrm>
          <a:prstGeom prst="rect">
            <a:avLst/>
          </a:prstGeom>
          <a:noFill/>
          <a:ln>
            <a:noFill/>
          </a:ln>
          <a:effectLst>
            <a:outerShdw blurRad="50800" dist="1270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1" name="Group 20"/>
          <p:cNvGrpSpPr/>
          <p:nvPr/>
        </p:nvGrpSpPr>
        <p:grpSpPr>
          <a:xfrm>
            <a:off x="6507480" y="914399"/>
            <a:ext cx="609600" cy="838201"/>
            <a:chOff x="3352800" y="4953000"/>
            <a:chExt cx="609600" cy="838201"/>
          </a:xfrm>
        </p:grpSpPr>
        <p:pic>
          <p:nvPicPr>
            <p:cNvPr id="18" name="Picture 2" descr="C:\Users\Jeff Smelser\AppData\Local\Microsoft\Windows\Temporary Internet Files\Content.IE5\090EODH2\MCj01939740000[2].wmf"/>
            <p:cNvPicPr>
              <a:picLocks noChangeAspect="1" noChangeArrowheads="1"/>
            </p:cNvPicPr>
            <p:nvPr/>
          </p:nvPicPr>
          <p:blipFill>
            <a:blip r:embed="rId4"/>
            <a:srcRect/>
            <a:stretch>
              <a:fillRect/>
            </a:stretch>
          </p:blipFill>
          <p:spPr bwMode="auto">
            <a:xfrm>
              <a:off x="3657600" y="4968163"/>
              <a:ext cx="304800" cy="823038"/>
            </a:xfrm>
            <a:prstGeom prst="rect">
              <a:avLst/>
            </a:prstGeom>
            <a:noFill/>
          </p:spPr>
        </p:pic>
        <p:pic>
          <p:nvPicPr>
            <p:cNvPr id="19" name="Picture 3" descr="C:\Users\Jeff Smelser\AppData\Local\Microsoft\Windows\Temporary Internet Files\Content.IE5\216Z639V\MCj01939720000[1].wmf"/>
            <p:cNvPicPr>
              <a:picLocks noChangeAspect="1" noChangeArrowheads="1"/>
            </p:cNvPicPr>
            <p:nvPr/>
          </p:nvPicPr>
          <p:blipFill>
            <a:blip r:embed="rId5"/>
            <a:srcRect/>
            <a:stretch>
              <a:fillRect/>
            </a:stretch>
          </p:blipFill>
          <p:spPr bwMode="auto">
            <a:xfrm>
              <a:off x="3516150" y="4953000"/>
              <a:ext cx="370050" cy="719422"/>
            </a:xfrm>
            <a:prstGeom prst="rect">
              <a:avLst/>
            </a:prstGeom>
            <a:noFill/>
          </p:spPr>
        </p:pic>
        <p:pic>
          <p:nvPicPr>
            <p:cNvPr id="20" name="Picture 2" descr="C:\Users\Jeff Smelser\AppData\Local\Microsoft\Windows\Temporary Internet Files\Content.IE5\090EODH2\MCj01939740000[2].wmf"/>
            <p:cNvPicPr>
              <a:picLocks noChangeAspect="1" noChangeArrowheads="1"/>
            </p:cNvPicPr>
            <p:nvPr/>
          </p:nvPicPr>
          <p:blipFill>
            <a:blip r:embed="rId4"/>
            <a:srcRect/>
            <a:stretch>
              <a:fillRect/>
            </a:stretch>
          </p:blipFill>
          <p:spPr bwMode="auto">
            <a:xfrm>
              <a:off x="3352800" y="4968162"/>
              <a:ext cx="304800" cy="823038"/>
            </a:xfrm>
            <a:prstGeom prst="rect">
              <a:avLst/>
            </a:prstGeom>
            <a:noFill/>
          </p:spPr>
        </p:pic>
      </p:grpSp>
      <p:sp>
        <p:nvSpPr>
          <p:cNvPr id="23" name="Oval Callout 22"/>
          <p:cNvSpPr/>
          <p:nvPr/>
        </p:nvSpPr>
        <p:spPr>
          <a:xfrm>
            <a:off x="4724400" y="76200"/>
            <a:ext cx="2011680" cy="990600"/>
          </a:xfrm>
          <a:prstGeom prst="wedgeEllipseCallout">
            <a:avLst>
              <a:gd name="adj1" fmla="val 44416"/>
              <a:gd name="adj2" fmla="val 49101"/>
            </a:avLst>
          </a:prstGeom>
          <a:solidFill>
            <a:schemeClr val="bg2"/>
          </a:solidFill>
          <a:ln>
            <a:solidFill>
              <a:schemeClr val="tx1"/>
            </a:solidFill>
          </a:ln>
          <a:effectLst>
            <a:outerShdw blurRad="508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rPr>
              <a:t>We are Abraham’s descendants!</a:t>
            </a:r>
          </a:p>
        </p:txBody>
      </p:sp>
      <p:sp>
        <p:nvSpPr>
          <p:cNvPr id="26" name="TextBox 25"/>
          <p:cNvSpPr txBox="1"/>
          <p:nvPr/>
        </p:nvSpPr>
        <p:spPr>
          <a:xfrm>
            <a:off x="4800600" y="2209800"/>
            <a:ext cx="4156364" cy="830997"/>
          </a:xfrm>
          <a:prstGeom prst="rect">
            <a:avLst/>
          </a:prstGeom>
          <a:noFill/>
        </p:spPr>
        <p:txBody>
          <a:bodyPr wrap="square" rtlCol="0">
            <a:spAutoFit/>
          </a:bodyPr>
          <a:lstStyle/>
          <a:p>
            <a:pPr algn="ctr"/>
            <a:r>
              <a:rPr lang="es-ES" sz="2400" b="1" dirty="0"/>
              <a:t>Los judíos valoran la identidad como hijos de Abraham</a:t>
            </a:r>
            <a:endParaRPr lang="en-US" sz="2400" b="1" dirty="0"/>
          </a:p>
        </p:txBody>
      </p:sp>
      <p:sp>
        <p:nvSpPr>
          <p:cNvPr id="28" name="TextBox 27"/>
          <p:cNvSpPr txBox="1"/>
          <p:nvPr/>
        </p:nvSpPr>
        <p:spPr>
          <a:xfrm>
            <a:off x="4835236" y="2074608"/>
            <a:ext cx="4156364" cy="1015663"/>
          </a:xfrm>
          <a:prstGeom prst="rect">
            <a:avLst/>
          </a:prstGeom>
          <a:solidFill>
            <a:schemeClr val="bg1"/>
          </a:solidFill>
          <a:ln>
            <a:solidFill>
              <a:schemeClr val="tx1"/>
            </a:solidFill>
          </a:ln>
        </p:spPr>
        <p:txBody>
          <a:bodyPr wrap="square" tIns="182880" bIns="91440" rtlCol="0" anchor="b" anchorCtr="0">
            <a:spAutoFit/>
          </a:bodyPr>
          <a:lstStyle/>
          <a:p>
            <a:pPr algn="ctr"/>
            <a:r>
              <a:rPr lang="es-ES" sz="2400" b="1" dirty="0"/>
              <a:t>Pero no entendieron el significado</a:t>
            </a:r>
            <a:endParaRPr lang="en-US" sz="2400" b="1" dirty="0"/>
          </a:p>
        </p:txBody>
      </p:sp>
      <p:sp>
        <p:nvSpPr>
          <p:cNvPr id="31" name="TextBox 30"/>
          <p:cNvSpPr txBox="1"/>
          <p:nvPr/>
        </p:nvSpPr>
        <p:spPr>
          <a:xfrm>
            <a:off x="5769092" y="5670756"/>
            <a:ext cx="2026786" cy="769441"/>
          </a:xfrm>
          <a:prstGeom prst="rect">
            <a:avLst/>
          </a:prstGeom>
          <a:solidFill>
            <a:schemeClr val="bg1"/>
          </a:solidFill>
        </p:spPr>
        <p:txBody>
          <a:bodyPr wrap="square" rtlCol="0">
            <a:spAutoFit/>
          </a:bodyPr>
          <a:lstStyle/>
          <a:p>
            <a:pPr algn="ctr"/>
            <a:r>
              <a:rPr lang="en-US" sz="2200" b="1" dirty="0" err="1"/>
              <a:t>Descendientes</a:t>
            </a:r>
            <a:r>
              <a:rPr lang="en-US" sz="2200" b="1" dirty="0"/>
              <a:t> </a:t>
            </a:r>
            <a:r>
              <a:rPr lang="en-US" sz="2200" b="1" dirty="0" err="1"/>
              <a:t>biologicos</a:t>
            </a:r>
            <a:endParaRPr lang="en-US" sz="2200" b="1" dirty="0"/>
          </a:p>
        </p:txBody>
      </p:sp>
    </p:spTree>
    <p:extLst>
      <p:ext uri="{BB962C8B-B14F-4D97-AF65-F5344CB8AC3E}">
        <p14:creationId xmlns:p14="http://schemas.microsoft.com/office/powerpoint/2010/main" val="151041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64" presetClass="path" presetSubtype="0" fill="hold" grpId="1" nodeType="clickEffect">
                                  <p:stCondLst>
                                    <p:cond delay="0"/>
                                  </p:stCondLst>
                                  <p:childTnLst>
                                    <p:animMotion origin="layout" path="M 0 0 L 0 -0.25 E" pathEditMode="relative" ptsTypes="">
                                      <p:cBhvr>
                                        <p:cTn id="44" dur="1000" fill="hold"/>
                                        <p:tgtEl>
                                          <p:spTgt spid="16">
                                            <p:txEl>
                                              <p:pRg st="0" end="0"/>
                                            </p:txEl>
                                          </p:spTgt>
                                        </p:tgtEl>
                                        <p:attrNameLst>
                                          <p:attrName>ppt_x</p:attrName>
                                          <p:attrName>ppt_y</p:attrName>
                                        </p:attrNameLst>
                                      </p:cBhvr>
                                    </p:animMotion>
                                  </p:childTnLst>
                                </p:cTn>
                              </p:par>
                              <p:par>
                                <p:cTn id="45" presetID="64" presetClass="path" presetSubtype="0" fill="hold" grpId="1" nodeType="withEffect">
                                  <p:stCondLst>
                                    <p:cond delay="0"/>
                                  </p:stCondLst>
                                  <p:childTnLst>
                                    <p:animMotion origin="layout" path="M 0 0 L 0 -0.25 E" pathEditMode="relative" ptsTypes="">
                                      <p:cBhvr>
                                        <p:cTn id="46" dur="1000" fill="hold"/>
                                        <p:tgtEl>
                                          <p:spTgt spid="16">
                                            <p:txEl>
                                              <p:pRg st="1" end="1"/>
                                            </p:txEl>
                                          </p:spTgt>
                                        </p:tgtEl>
                                        <p:attrNameLst>
                                          <p:attrName>ppt_x</p:attrName>
                                          <p:attrName>ppt_y</p:attrName>
                                        </p:attrNameLst>
                                      </p:cBhvr>
                                    </p:animMotion>
                                  </p:childTnLst>
                                </p:cTn>
                              </p:par>
                              <p:par>
                                <p:cTn id="47" presetID="64" presetClass="path" presetSubtype="0" fill="hold" grpId="1" nodeType="withEffect">
                                  <p:stCondLst>
                                    <p:cond delay="0"/>
                                  </p:stCondLst>
                                  <p:childTnLst>
                                    <p:animMotion origin="layout" path="M 0 0 L 0 -0.25 E" pathEditMode="relative" ptsTypes="">
                                      <p:cBhvr>
                                        <p:cTn id="48" dur="1000" fill="hold"/>
                                        <p:tgtEl>
                                          <p:spTgt spid="16">
                                            <p:txEl>
                                              <p:pRg st="2" end="2"/>
                                            </p:txEl>
                                          </p:spTgt>
                                        </p:tgtEl>
                                        <p:attrNameLst>
                                          <p:attrName>ppt_x</p:attrName>
                                          <p:attrName>ppt_y</p:attrName>
                                        </p:attrNameLst>
                                      </p:cBhvr>
                                    </p:animMotion>
                                  </p:childTnLst>
                                </p:cTn>
                              </p:par>
                              <p:par>
                                <p:cTn id="49" presetID="64" presetClass="path" presetSubtype="0" fill="hold" grpId="1" nodeType="withEffect">
                                  <p:stCondLst>
                                    <p:cond delay="0"/>
                                  </p:stCondLst>
                                  <p:childTnLst>
                                    <p:animMotion origin="layout" path="M 0 0 L 0 -0.25 E" pathEditMode="relative" ptsTypes="">
                                      <p:cBhvr>
                                        <p:cTn id="50" dur="1000" fill="hold"/>
                                        <p:tgtEl>
                                          <p:spTgt spid="16">
                                            <p:txEl>
                                              <p:pRg st="3" end="3"/>
                                            </p:txEl>
                                          </p:spTgt>
                                        </p:tgtEl>
                                        <p:attrNameLst>
                                          <p:attrName>ppt_x</p:attrName>
                                          <p:attrName>ppt_y</p:attrName>
                                        </p:attrNameLst>
                                      </p:cBhvr>
                                    </p:animMotion>
                                  </p:childTnLst>
                                </p:cTn>
                              </p:par>
                              <p:par>
                                <p:cTn id="51" presetID="64" presetClass="path" presetSubtype="0" fill="hold" grpId="1" nodeType="withEffect">
                                  <p:stCondLst>
                                    <p:cond delay="0"/>
                                  </p:stCondLst>
                                  <p:childTnLst>
                                    <p:animMotion origin="layout" path="M 0 0 L 0 -0.25 E" pathEditMode="relative" ptsTypes="">
                                      <p:cBhvr>
                                        <p:cTn id="52" dur="1000" fill="hold"/>
                                        <p:tgtEl>
                                          <p:spTgt spid="29">
                                            <p:txEl>
                                              <p:pRg st="0" end="0"/>
                                            </p:txEl>
                                          </p:spTgt>
                                        </p:tgtEl>
                                        <p:attrNameLst>
                                          <p:attrName>ppt_x</p:attrName>
                                          <p:attrName>ppt_y</p:attrName>
                                        </p:attrNameLst>
                                      </p:cBhvr>
                                    </p:animMotion>
                                  </p:childTnLst>
                                </p:cTn>
                              </p:par>
                              <p:par>
                                <p:cTn id="53" presetID="64" presetClass="path" presetSubtype="0" fill="hold" grpId="1" nodeType="withEffect">
                                  <p:stCondLst>
                                    <p:cond delay="0"/>
                                  </p:stCondLst>
                                  <p:childTnLst>
                                    <p:animMotion origin="layout" path="M 0 0 L 0 -0.25 E" pathEditMode="relative" ptsTypes="">
                                      <p:cBhvr>
                                        <p:cTn id="54" dur="1000" fill="hold"/>
                                        <p:tgtEl>
                                          <p:spTgt spid="29">
                                            <p:txEl>
                                              <p:pRg st="1" end="1"/>
                                            </p:txEl>
                                          </p:spTgt>
                                        </p:tgtEl>
                                        <p:attrNameLst>
                                          <p:attrName>ppt_x</p:attrName>
                                          <p:attrName>ppt_y</p:attrName>
                                        </p:attrNameLst>
                                      </p:cBhvr>
                                    </p:animMotion>
                                  </p:childTnLst>
                                </p:cTn>
                              </p:par>
                              <p:par>
                                <p:cTn id="55" presetID="64" presetClass="path" presetSubtype="0" fill="hold" grpId="1" nodeType="withEffect">
                                  <p:stCondLst>
                                    <p:cond delay="0"/>
                                  </p:stCondLst>
                                  <p:childTnLst>
                                    <p:animMotion origin="layout" path="M 0 0 L 0 -0.25 E" pathEditMode="relative" ptsTypes="">
                                      <p:cBhvr>
                                        <p:cTn id="56" dur="1000" fill="hold"/>
                                        <p:tgtEl>
                                          <p:spTgt spid="29">
                                            <p:txEl>
                                              <p:pRg st="2" end="2"/>
                                            </p:txEl>
                                          </p:spTgt>
                                        </p:tgtEl>
                                        <p:attrNameLst>
                                          <p:attrName>ppt_x</p:attrName>
                                          <p:attrName>ppt_y</p:attrName>
                                        </p:attrNameLst>
                                      </p:cBhvr>
                                    </p:animMotion>
                                  </p:childTnLst>
                                </p:cTn>
                              </p:par>
                              <p:par>
                                <p:cTn id="57" presetID="64" presetClass="path" presetSubtype="0" fill="hold" grpId="1" nodeType="withEffect">
                                  <p:stCondLst>
                                    <p:cond delay="0"/>
                                  </p:stCondLst>
                                  <p:childTnLst>
                                    <p:animMotion origin="layout" path="M 0 0 L 0 -0.25 E" pathEditMode="relative" ptsTypes="">
                                      <p:cBhvr>
                                        <p:cTn id="58" dur="1000" fill="hold"/>
                                        <p:tgtEl>
                                          <p:spTgt spid="29">
                                            <p:txEl>
                                              <p:pRg st="3" end="3"/>
                                            </p:txEl>
                                          </p:spTgt>
                                        </p:tgtEl>
                                        <p:attrNameLst>
                                          <p:attrName>ppt_x</p:attrName>
                                          <p:attrName>ppt_y</p:attrName>
                                        </p:attrNameLst>
                                      </p:cBhvr>
                                    </p:animMotion>
                                  </p:childTnLst>
                                </p:cTn>
                              </p:par>
                              <p:par>
                                <p:cTn id="59" presetID="64" presetClass="path" presetSubtype="0" fill="hold" grpId="1" nodeType="withEffect">
                                  <p:stCondLst>
                                    <p:cond delay="0"/>
                                  </p:stCondLst>
                                  <p:childTnLst>
                                    <p:animMotion origin="layout" path="M 0 0 L 0 -0.25 E" pathEditMode="relative" ptsTypes="">
                                      <p:cBhvr>
                                        <p:cTn id="60" dur="1000" fill="hold"/>
                                        <p:tgtEl>
                                          <p:spTgt spid="29">
                                            <p:txEl>
                                              <p:pRg st="4" end="4"/>
                                            </p:txEl>
                                          </p:spTgt>
                                        </p:tgtEl>
                                        <p:attrNameLst>
                                          <p:attrName>ppt_x</p:attrName>
                                          <p:attrName>ppt_y</p:attrName>
                                        </p:attrNameLst>
                                      </p:cBhvr>
                                    </p:animMotion>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par>
                                <p:cTn id="65" presetID="1"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67" fill="hold">
                      <p:stCondLst>
                        <p:cond delay="indefinite"/>
                      </p:stCondLst>
                      <p:childTnLst>
                        <p:par>
                          <p:cTn id="68" fill="hold">
                            <p:stCondLst>
                              <p:cond delay="0"/>
                            </p:stCondLst>
                            <p:childTnLst>
                              <p:par>
                                <p:cTn id="69" presetID="64" presetClass="path" presetSubtype="0" fill="hold" grpId="2" nodeType="clickEffect">
                                  <p:stCondLst>
                                    <p:cond delay="0"/>
                                  </p:stCondLst>
                                  <p:childTnLst>
                                    <p:animMotion origin="layout" path="M -0.00035 -0.24977 L -0.00035 -0.49977 " pathEditMode="relative" rAng="0" ptsTypes="AA">
                                      <p:cBhvr>
                                        <p:cTn id="70" dur="1000" fill="hold"/>
                                        <p:tgtEl>
                                          <p:spTgt spid="16">
                                            <p:txEl>
                                              <p:pRg st="0" end="0"/>
                                            </p:txEl>
                                          </p:spTgt>
                                        </p:tgtEl>
                                        <p:attrNameLst>
                                          <p:attrName>ppt_x</p:attrName>
                                          <p:attrName>ppt_y</p:attrName>
                                        </p:attrNameLst>
                                      </p:cBhvr>
                                      <p:rCtr x="0" y="-12500"/>
                                    </p:animMotion>
                                  </p:childTnLst>
                                </p:cTn>
                              </p:par>
                              <p:par>
                                <p:cTn id="71" presetID="64" presetClass="path" presetSubtype="0" fill="hold" grpId="2" nodeType="withEffect">
                                  <p:stCondLst>
                                    <p:cond delay="0"/>
                                  </p:stCondLst>
                                  <p:childTnLst>
                                    <p:animMotion origin="layout" path="M -0.00035 -0.24977 L -0.00035 -0.49977 " pathEditMode="relative" rAng="0" ptsTypes="AA">
                                      <p:cBhvr>
                                        <p:cTn id="72" dur="1000" fill="hold"/>
                                        <p:tgtEl>
                                          <p:spTgt spid="16">
                                            <p:txEl>
                                              <p:pRg st="1" end="1"/>
                                            </p:txEl>
                                          </p:spTgt>
                                        </p:tgtEl>
                                        <p:attrNameLst>
                                          <p:attrName>ppt_x</p:attrName>
                                          <p:attrName>ppt_y</p:attrName>
                                        </p:attrNameLst>
                                      </p:cBhvr>
                                      <p:rCtr x="0" y="-12500"/>
                                    </p:animMotion>
                                  </p:childTnLst>
                                </p:cTn>
                              </p:par>
                              <p:par>
                                <p:cTn id="73" presetID="64" presetClass="path" presetSubtype="0" fill="hold" grpId="2" nodeType="withEffect">
                                  <p:stCondLst>
                                    <p:cond delay="0"/>
                                  </p:stCondLst>
                                  <p:childTnLst>
                                    <p:animMotion origin="layout" path="M -0.00035 -0.24976 L -0.00035 -0.49976 " pathEditMode="relative" rAng="0" ptsTypes="AA">
                                      <p:cBhvr>
                                        <p:cTn id="74" dur="1000" fill="hold"/>
                                        <p:tgtEl>
                                          <p:spTgt spid="16">
                                            <p:txEl>
                                              <p:pRg st="2" end="2"/>
                                            </p:txEl>
                                          </p:spTgt>
                                        </p:tgtEl>
                                        <p:attrNameLst>
                                          <p:attrName>ppt_x</p:attrName>
                                          <p:attrName>ppt_y</p:attrName>
                                        </p:attrNameLst>
                                      </p:cBhvr>
                                      <p:rCtr x="0" y="-12500"/>
                                    </p:animMotion>
                                  </p:childTnLst>
                                </p:cTn>
                              </p:par>
                              <p:par>
                                <p:cTn id="75" presetID="64" presetClass="path" presetSubtype="0" fill="hold" grpId="2" nodeType="withEffect">
                                  <p:stCondLst>
                                    <p:cond delay="0"/>
                                  </p:stCondLst>
                                  <p:childTnLst>
                                    <p:animMotion origin="layout" path="M -0.00035 -0.24977 L -0.00035 -0.49977 " pathEditMode="relative" rAng="0" ptsTypes="AA">
                                      <p:cBhvr>
                                        <p:cTn id="76" dur="1000" fill="hold"/>
                                        <p:tgtEl>
                                          <p:spTgt spid="16">
                                            <p:txEl>
                                              <p:pRg st="3" end="3"/>
                                            </p:txEl>
                                          </p:spTgt>
                                        </p:tgtEl>
                                        <p:attrNameLst>
                                          <p:attrName>ppt_x</p:attrName>
                                          <p:attrName>ppt_y</p:attrName>
                                        </p:attrNameLst>
                                      </p:cBhvr>
                                      <p:rCtr x="0" y="-12500"/>
                                    </p:animMotion>
                                  </p:childTnLst>
                                </p:cTn>
                              </p:par>
                              <p:par>
                                <p:cTn id="77" presetID="64" presetClass="path" presetSubtype="0" fill="hold" grpId="2" nodeType="withEffect">
                                  <p:stCondLst>
                                    <p:cond delay="0"/>
                                  </p:stCondLst>
                                  <p:childTnLst>
                                    <p:animMotion origin="layout" path="M -0.00035 -0.24977 L -0.00035 -0.49977 " pathEditMode="relative" rAng="0" ptsTypes="AA">
                                      <p:cBhvr>
                                        <p:cTn id="78" dur="1000" fill="hold"/>
                                        <p:tgtEl>
                                          <p:spTgt spid="29">
                                            <p:txEl>
                                              <p:pRg st="0" end="0"/>
                                            </p:txEl>
                                          </p:spTgt>
                                        </p:tgtEl>
                                        <p:attrNameLst>
                                          <p:attrName>ppt_x</p:attrName>
                                          <p:attrName>ppt_y</p:attrName>
                                        </p:attrNameLst>
                                      </p:cBhvr>
                                      <p:rCtr x="0" y="-12500"/>
                                    </p:animMotion>
                                  </p:childTnLst>
                                </p:cTn>
                              </p:par>
                              <p:par>
                                <p:cTn id="79" presetID="64" presetClass="path" presetSubtype="0" fill="hold" grpId="2" nodeType="withEffect">
                                  <p:stCondLst>
                                    <p:cond delay="0"/>
                                  </p:stCondLst>
                                  <p:childTnLst>
                                    <p:animMotion origin="layout" path="M -0.00035 -0.24977 L -0.00035 -0.49977 " pathEditMode="relative" rAng="0" ptsTypes="AA">
                                      <p:cBhvr>
                                        <p:cTn id="80" dur="1000" fill="hold"/>
                                        <p:tgtEl>
                                          <p:spTgt spid="29">
                                            <p:txEl>
                                              <p:pRg st="1" end="1"/>
                                            </p:txEl>
                                          </p:spTgt>
                                        </p:tgtEl>
                                        <p:attrNameLst>
                                          <p:attrName>ppt_x</p:attrName>
                                          <p:attrName>ppt_y</p:attrName>
                                        </p:attrNameLst>
                                      </p:cBhvr>
                                      <p:rCtr x="0" y="-12500"/>
                                    </p:animMotion>
                                  </p:childTnLst>
                                </p:cTn>
                              </p:par>
                              <p:par>
                                <p:cTn id="81" presetID="64" presetClass="path" presetSubtype="0" fill="hold" grpId="2" nodeType="withEffect">
                                  <p:stCondLst>
                                    <p:cond delay="0"/>
                                  </p:stCondLst>
                                  <p:childTnLst>
                                    <p:animMotion origin="layout" path="M -0.00035 -0.24977 L -0.00035 -0.49977 " pathEditMode="relative" rAng="0" ptsTypes="AA">
                                      <p:cBhvr>
                                        <p:cTn id="82" dur="1000" fill="hold"/>
                                        <p:tgtEl>
                                          <p:spTgt spid="29">
                                            <p:txEl>
                                              <p:pRg st="2" end="2"/>
                                            </p:txEl>
                                          </p:spTgt>
                                        </p:tgtEl>
                                        <p:attrNameLst>
                                          <p:attrName>ppt_x</p:attrName>
                                          <p:attrName>ppt_y</p:attrName>
                                        </p:attrNameLst>
                                      </p:cBhvr>
                                      <p:rCtr x="0" y="-12500"/>
                                    </p:animMotion>
                                  </p:childTnLst>
                                </p:cTn>
                              </p:par>
                              <p:par>
                                <p:cTn id="83" presetID="64" presetClass="path" presetSubtype="0" fill="hold" grpId="2" nodeType="withEffect">
                                  <p:stCondLst>
                                    <p:cond delay="0"/>
                                  </p:stCondLst>
                                  <p:childTnLst>
                                    <p:animMotion origin="layout" path="M -0.00035 -0.24976 L -0.00035 -0.49976 " pathEditMode="relative" rAng="0" ptsTypes="AA">
                                      <p:cBhvr>
                                        <p:cTn id="84" dur="1000" fill="hold"/>
                                        <p:tgtEl>
                                          <p:spTgt spid="29">
                                            <p:txEl>
                                              <p:pRg st="3" end="3"/>
                                            </p:txEl>
                                          </p:spTgt>
                                        </p:tgtEl>
                                        <p:attrNameLst>
                                          <p:attrName>ppt_x</p:attrName>
                                          <p:attrName>ppt_y</p:attrName>
                                        </p:attrNameLst>
                                      </p:cBhvr>
                                      <p:rCtr x="0" y="-12500"/>
                                    </p:animMotion>
                                  </p:childTnLst>
                                </p:cTn>
                              </p:par>
                              <p:par>
                                <p:cTn id="85" presetID="64" presetClass="path" presetSubtype="0" fill="hold" grpId="2" nodeType="withEffect">
                                  <p:stCondLst>
                                    <p:cond delay="0"/>
                                  </p:stCondLst>
                                  <p:childTnLst>
                                    <p:animMotion origin="layout" path="M -0.00035 -0.24976 L -0.00035 -0.49976 " pathEditMode="relative" rAng="0" ptsTypes="AA">
                                      <p:cBhvr>
                                        <p:cTn id="86" dur="1000" fill="hold"/>
                                        <p:tgtEl>
                                          <p:spTgt spid="29">
                                            <p:txEl>
                                              <p:pRg st="4" end="4"/>
                                            </p:txEl>
                                          </p:spTgt>
                                        </p:tgtEl>
                                        <p:attrNameLst>
                                          <p:attrName>ppt_x</p:attrName>
                                          <p:attrName>ppt_y</p:attrName>
                                        </p:attrNameLst>
                                      </p:cBhvr>
                                      <p:rCtr x="0" y="-12500"/>
                                    </p:animMotion>
                                  </p:childTnLst>
                                </p:cTn>
                              </p:par>
                            </p:childTnLst>
                          </p:cTn>
                        </p:par>
                      </p:childTnLst>
                    </p:cTn>
                  </p:par>
                  <p:par>
                    <p:cTn id="87" fill="hold">
                      <p:stCondLst>
                        <p:cond delay="indefinite"/>
                      </p:stCondLst>
                      <p:childTnLst>
                        <p:par>
                          <p:cTn id="88" fill="hold">
                            <p:stCondLst>
                              <p:cond delay="0"/>
                            </p:stCondLst>
                            <p:childTnLst>
                              <p:par>
                                <p:cTn id="89" presetID="64" presetClass="path" presetSubtype="0" fill="hold" grpId="3" nodeType="clickEffect">
                                  <p:stCondLst>
                                    <p:cond delay="0"/>
                                  </p:stCondLst>
                                  <p:childTnLst>
                                    <p:animMotion origin="layout" path="M 0.00069 -0.49838 L 0.00069 -0.74838 " pathEditMode="relative" rAng="0" ptsTypes="AA">
                                      <p:cBhvr>
                                        <p:cTn id="90" dur="1000" fill="hold"/>
                                        <p:tgtEl>
                                          <p:spTgt spid="16">
                                            <p:txEl>
                                              <p:pRg st="0" end="0"/>
                                            </p:txEl>
                                          </p:spTgt>
                                        </p:tgtEl>
                                        <p:attrNameLst>
                                          <p:attrName>ppt_x</p:attrName>
                                          <p:attrName>ppt_y</p:attrName>
                                        </p:attrNameLst>
                                      </p:cBhvr>
                                      <p:rCtr x="0" y="-12500"/>
                                    </p:animMotion>
                                  </p:childTnLst>
                                </p:cTn>
                              </p:par>
                              <p:par>
                                <p:cTn id="91" presetID="64" presetClass="path" presetSubtype="0" fill="hold" grpId="3" nodeType="withEffect">
                                  <p:stCondLst>
                                    <p:cond delay="0"/>
                                  </p:stCondLst>
                                  <p:childTnLst>
                                    <p:animMotion origin="layout" path="M 0.0007 -0.49838 L 0.0007 -0.74838 " pathEditMode="relative" rAng="0" ptsTypes="AA">
                                      <p:cBhvr>
                                        <p:cTn id="92" dur="1000" fill="hold"/>
                                        <p:tgtEl>
                                          <p:spTgt spid="16">
                                            <p:txEl>
                                              <p:pRg st="1" end="1"/>
                                            </p:txEl>
                                          </p:spTgt>
                                        </p:tgtEl>
                                        <p:attrNameLst>
                                          <p:attrName>ppt_x</p:attrName>
                                          <p:attrName>ppt_y</p:attrName>
                                        </p:attrNameLst>
                                      </p:cBhvr>
                                      <p:rCtr x="0" y="-12500"/>
                                    </p:animMotion>
                                  </p:childTnLst>
                                </p:cTn>
                              </p:par>
                              <p:par>
                                <p:cTn id="93" presetID="64" presetClass="path" presetSubtype="0" fill="hold" grpId="3" nodeType="withEffect">
                                  <p:stCondLst>
                                    <p:cond delay="0"/>
                                  </p:stCondLst>
                                  <p:childTnLst>
                                    <p:animMotion origin="layout" path="M 0.00069 -0.49838 L 0.00069 -0.74838 " pathEditMode="relative" rAng="0" ptsTypes="AA">
                                      <p:cBhvr>
                                        <p:cTn id="94" dur="1000" fill="hold"/>
                                        <p:tgtEl>
                                          <p:spTgt spid="16">
                                            <p:txEl>
                                              <p:pRg st="2" end="2"/>
                                            </p:txEl>
                                          </p:spTgt>
                                        </p:tgtEl>
                                        <p:attrNameLst>
                                          <p:attrName>ppt_x</p:attrName>
                                          <p:attrName>ppt_y</p:attrName>
                                        </p:attrNameLst>
                                      </p:cBhvr>
                                      <p:rCtr x="0" y="-12500"/>
                                    </p:animMotion>
                                  </p:childTnLst>
                                </p:cTn>
                              </p:par>
                              <p:par>
                                <p:cTn id="95" presetID="64" presetClass="path" presetSubtype="0" fill="hold" grpId="3" nodeType="withEffect">
                                  <p:stCondLst>
                                    <p:cond delay="0"/>
                                  </p:stCondLst>
                                  <p:childTnLst>
                                    <p:animMotion origin="layout" path="M 0.00069 -0.49838 L 0.00069 -0.74838 " pathEditMode="relative" rAng="0" ptsTypes="AA">
                                      <p:cBhvr>
                                        <p:cTn id="96" dur="1000" fill="hold"/>
                                        <p:tgtEl>
                                          <p:spTgt spid="16">
                                            <p:txEl>
                                              <p:pRg st="3" end="3"/>
                                            </p:txEl>
                                          </p:spTgt>
                                        </p:tgtEl>
                                        <p:attrNameLst>
                                          <p:attrName>ppt_x</p:attrName>
                                          <p:attrName>ppt_y</p:attrName>
                                        </p:attrNameLst>
                                      </p:cBhvr>
                                      <p:rCtr x="0" y="-12500"/>
                                    </p:animMotion>
                                  </p:childTnLst>
                                </p:cTn>
                              </p:par>
                              <p:par>
                                <p:cTn id="97" presetID="64" presetClass="path" presetSubtype="0" fill="hold" grpId="3" nodeType="withEffect">
                                  <p:stCondLst>
                                    <p:cond delay="0"/>
                                  </p:stCondLst>
                                  <p:childTnLst>
                                    <p:animMotion origin="layout" path="M 0.00069 -0.49838 L 0.00069 -0.74838 " pathEditMode="relative" rAng="0" ptsTypes="AA">
                                      <p:cBhvr>
                                        <p:cTn id="98" dur="1000" fill="hold"/>
                                        <p:tgtEl>
                                          <p:spTgt spid="29">
                                            <p:txEl>
                                              <p:pRg st="0" end="0"/>
                                            </p:txEl>
                                          </p:spTgt>
                                        </p:tgtEl>
                                        <p:attrNameLst>
                                          <p:attrName>ppt_x</p:attrName>
                                          <p:attrName>ppt_y</p:attrName>
                                        </p:attrNameLst>
                                      </p:cBhvr>
                                      <p:rCtr x="0" y="-12500"/>
                                    </p:animMotion>
                                  </p:childTnLst>
                                </p:cTn>
                              </p:par>
                              <p:par>
                                <p:cTn id="99" presetID="64" presetClass="path" presetSubtype="0" fill="hold" grpId="3" nodeType="withEffect">
                                  <p:stCondLst>
                                    <p:cond delay="0"/>
                                  </p:stCondLst>
                                  <p:childTnLst>
                                    <p:animMotion origin="layout" path="M 0.0007 -0.49838 L 0.0007 -0.74838 " pathEditMode="relative" rAng="0" ptsTypes="AA">
                                      <p:cBhvr>
                                        <p:cTn id="100" dur="1000" fill="hold"/>
                                        <p:tgtEl>
                                          <p:spTgt spid="29">
                                            <p:txEl>
                                              <p:pRg st="1" end="1"/>
                                            </p:txEl>
                                          </p:spTgt>
                                        </p:tgtEl>
                                        <p:attrNameLst>
                                          <p:attrName>ppt_x</p:attrName>
                                          <p:attrName>ppt_y</p:attrName>
                                        </p:attrNameLst>
                                      </p:cBhvr>
                                      <p:rCtr x="0" y="-12500"/>
                                    </p:animMotion>
                                  </p:childTnLst>
                                </p:cTn>
                              </p:par>
                              <p:par>
                                <p:cTn id="101" presetID="64" presetClass="path" presetSubtype="0" fill="hold" grpId="3" nodeType="withEffect">
                                  <p:stCondLst>
                                    <p:cond delay="0"/>
                                  </p:stCondLst>
                                  <p:childTnLst>
                                    <p:animMotion origin="layout" path="M 0.0007 -0.49838 L 0.0007 -0.74838 " pathEditMode="relative" rAng="0" ptsTypes="AA">
                                      <p:cBhvr>
                                        <p:cTn id="102" dur="1000" fill="hold"/>
                                        <p:tgtEl>
                                          <p:spTgt spid="29">
                                            <p:txEl>
                                              <p:pRg st="2" end="2"/>
                                            </p:txEl>
                                          </p:spTgt>
                                        </p:tgtEl>
                                        <p:attrNameLst>
                                          <p:attrName>ppt_x</p:attrName>
                                          <p:attrName>ppt_y</p:attrName>
                                        </p:attrNameLst>
                                      </p:cBhvr>
                                      <p:rCtr x="0" y="-12500"/>
                                    </p:animMotion>
                                  </p:childTnLst>
                                </p:cTn>
                              </p:par>
                              <p:par>
                                <p:cTn id="103" presetID="64" presetClass="path" presetSubtype="0" fill="hold" grpId="3" nodeType="withEffect">
                                  <p:stCondLst>
                                    <p:cond delay="0"/>
                                  </p:stCondLst>
                                  <p:childTnLst>
                                    <p:animMotion origin="layout" path="M 0.00069 -0.49838 L 0.00069 -0.74838 " pathEditMode="relative" rAng="0" ptsTypes="AA">
                                      <p:cBhvr>
                                        <p:cTn id="104" dur="1000" fill="hold"/>
                                        <p:tgtEl>
                                          <p:spTgt spid="29">
                                            <p:txEl>
                                              <p:pRg st="3" end="3"/>
                                            </p:txEl>
                                          </p:spTgt>
                                        </p:tgtEl>
                                        <p:attrNameLst>
                                          <p:attrName>ppt_x</p:attrName>
                                          <p:attrName>ppt_y</p:attrName>
                                        </p:attrNameLst>
                                      </p:cBhvr>
                                      <p:rCtr x="0" y="-12500"/>
                                    </p:animMotion>
                                  </p:childTnLst>
                                </p:cTn>
                              </p:par>
                              <p:par>
                                <p:cTn id="105" presetID="64" presetClass="path" presetSubtype="0" fill="hold" grpId="3" nodeType="withEffect">
                                  <p:stCondLst>
                                    <p:cond delay="0"/>
                                  </p:stCondLst>
                                  <p:childTnLst>
                                    <p:animMotion origin="layout" path="M 0.00069 -0.49838 L 0.00069 -0.74838 " pathEditMode="relative" rAng="0" ptsTypes="AA">
                                      <p:cBhvr>
                                        <p:cTn id="106" dur="1000" fill="hold"/>
                                        <p:tgtEl>
                                          <p:spTgt spid="29">
                                            <p:txEl>
                                              <p:pRg st="4" end="4"/>
                                            </p:txEl>
                                          </p:spTgt>
                                        </p:tgtEl>
                                        <p:attrNameLst>
                                          <p:attrName>ppt_x</p:attrName>
                                          <p:attrName>ppt_y</p:attrName>
                                        </p:attrNameLst>
                                      </p:cBhvr>
                                      <p:rCtr x="0" y="-12500"/>
                                    </p:animMotion>
                                  </p:childTnLst>
                                </p:cTn>
                              </p:par>
                            </p:childTnLst>
                          </p:cTn>
                        </p:par>
                      </p:childTnLst>
                    </p:cTn>
                  </p:par>
                  <p:par>
                    <p:cTn id="107" fill="hold">
                      <p:stCondLst>
                        <p:cond delay="indefinite"/>
                      </p:stCondLst>
                      <p:childTnLst>
                        <p:par>
                          <p:cTn id="108" fill="hold">
                            <p:stCondLst>
                              <p:cond delay="0"/>
                            </p:stCondLst>
                            <p:childTnLst>
                              <p:par>
                                <p:cTn id="109" presetID="64" presetClass="path" presetSubtype="0" fill="hold" grpId="4" nodeType="clickEffect">
                                  <p:stCondLst>
                                    <p:cond delay="0"/>
                                  </p:stCondLst>
                                  <p:childTnLst>
                                    <p:animMotion origin="layout" path="M 0.00017 -0.74977 L 0.00017 -0.99977 " pathEditMode="relative" rAng="0" ptsTypes="AA">
                                      <p:cBhvr>
                                        <p:cTn id="110" dur="1000" fill="hold"/>
                                        <p:tgtEl>
                                          <p:spTgt spid="16">
                                            <p:txEl>
                                              <p:pRg st="0" end="0"/>
                                            </p:txEl>
                                          </p:spTgt>
                                        </p:tgtEl>
                                        <p:attrNameLst>
                                          <p:attrName>ppt_x</p:attrName>
                                          <p:attrName>ppt_y</p:attrName>
                                        </p:attrNameLst>
                                      </p:cBhvr>
                                      <p:rCtr x="0" y="-12500"/>
                                    </p:animMotion>
                                  </p:childTnLst>
                                </p:cTn>
                              </p:par>
                              <p:par>
                                <p:cTn id="111" presetID="64" presetClass="path" presetSubtype="0" fill="hold" grpId="4" nodeType="withEffect">
                                  <p:stCondLst>
                                    <p:cond delay="0"/>
                                  </p:stCondLst>
                                  <p:childTnLst>
                                    <p:animMotion origin="layout" path="M 0.00018 -0.74977 L 0.00018 -0.99977 " pathEditMode="relative" rAng="0" ptsTypes="AA">
                                      <p:cBhvr>
                                        <p:cTn id="112" dur="1000" fill="hold"/>
                                        <p:tgtEl>
                                          <p:spTgt spid="16">
                                            <p:txEl>
                                              <p:pRg st="1" end="1"/>
                                            </p:txEl>
                                          </p:spTgt>
                                        </p:tgtEl>
                                        <p:attrNameLst>
                                          <p:attrName>ppt_x</p:attrName>
                                          <p:attrName>ppt_y</p:attrName>
                                        </p:attrNameLst>
                                      </p:cBhvr>
                                      <p:rCtr x="0" y="-12500"/>
                                    </p:animMotion>
                                  </p:childTnLst>
                                </p:cTn>
                              </p:par>
                              <p:par>
                                <p:cTn id="113" presetID="64" presetClass="path" presetSubtype="0" fill="hold" grpId="4" nodeType="withEffect">
                                  <p:stCondLst>
                                    <p:cond delay="0"/>
                                  </p:stCondLst>
                                  <p:childTnLst>
                                    <p:animMotion origin="layout" path="M 0.00017 -0.74976 L 0.00017 -0.99976 " pathEditMode="relative" rAng="0" ptsTypes="AA">
                                      <p:cBhvr>
                                        <p:cTn id="114" dur="1000" fill="hold"/>
                                        <p:tgtEl>
                                          <p:spTgt spid="16">
                                            <p:txEl>
                                              <p:pRg st="2" end="2"/>
                                            </p:txEl>
                                          </p:spTgt>
                                        </p:tgtEl>
                                        <p:attrNameLst>
                                          <p:attrName>ppt_x</p:attrName>
                                          <p:attrName>ppt_y</p:attrName>
                                        </p:attrNameLst>
                                      </p:cBhvr>
                                      <p:rCtr x="0" y="-12500"/>
                                    </p:animMotion>
                                  </p:childTnLst>
                                </p:cTn>
                              </p:par>
                              <p:par>
                                <p:cTn id="115" presetID="64" presetClass="path" presetSubtype="0" fill="hold" grpId="4" nodeType="withEffect">
                                  <p:stCondLst>
                                    <p:cond delay="0"/>
                                  </p:stCondLst>
                                  <p:childTnLst>
                                    <p:animMotion origin="layout" path="M 0.00017 -0.74977 L 0.00017 -0.99977 " pathEditMode="relative" rAng="0" ptsTypes="AA">
                                      <p:cBhvr>
                                        <p:cTn id="116" dur="1000" fill="hold"/>
                                        <p:tgtEl>
                                          <p:spTgt spid="16">
                                            <p:txEl>
                                              <p:pRg st="3" end="3"/>
                                            </p:txEl>
                                          </p:spTgt>
                                        </p:tgtEl>
                                        <p:attrNameLst>
                                          <p:attrName>ppt_x</p:attrName>
                                          <p:attrName>ppt_y</p:attrName>
                                        </p:attrNameLst>
                                      </p:cBhvr>
                                      <p:rCtr x="0" y="-12500"/>
                                    </p:animMotion>
                                  </p:childTnLst>
                                </p:cTn>
                              </p:par>
                              <p:par>
                                <p:cTn id="117" presetID="64" presetClass="path" presetSubtype="0" fill="hold" grpId="4" nodeType="withEffect">
                                  <p:stCondLst>
                                    <p:cond delay="0"/>
                                  </p:stCondLst>
                                  <p:childTnLst>
                                    <p:animMotion origin="layout" path="M 0.00017 -0.74977 L 0.00017 -0.99977 " pathEditMode="relative" rAng="0" ptsTypes="AA">
                                      <p:cBhvr>
                                        <p:cTn id="118" dur="1000" fill="hold"/>
                                        <p:tgtEl>
                                          <p:spTgt spid="29">
                                            <p:txEl>
                                              <p:pRg st="0" end="0"/>
                                            </p:txEl>
                                          </p:spTgt>
                                        </p:tgtEl>
                                        <p:attrNameLst>
                                          <p:attrName>ppt_x</p:attrName>
                                          <p:attrName>ppt_y</p:attrName>
                                        </p:attrNameLst>
                                      </p:cBhvr>
                                      <p:rCtr x="0" y="-12500"/>
                                    </p:animMotion>
                                  </p:childTnLst>
                                </p:cTn>
                              </p:par>
                              <p:par>
                                <p:cTn id="119" presetID="64" presetClass="path" presetSubtype="0" fill="hold" grpId="4" nodeType="withEffect">
                                  <p:stCondLst>
                                    <p:cond delay="0"/>
                                  </p:stCondLst>
                                  <p:childTnLst>
                                    <p:animMotion origin="layout" path="M 0.00018 -0.74977 L 0.00018 -0.99977 " pathEditMode="relative" rAng="0" ptsTypes="AA">
                                      <p:cBhvr>
                                        <p:cTn id="120" dur="1000" fill="hold"/>
                                        <p:tgtEl>
                                          <p:spTgt spid="29">
                                            <p:txEl>
                                              <p:pRg st="1" end="1"/>
                                            </p:txEl>
                                          </p:spTgt>
                                        </p:tgtEl>
                                        <p:attrNameLst>
                                          <p:attrName>ppt_x</p:attrName>
                                          <p:attrName>ppt_y</p:attrName>
                                        </p:attrNameLst>
                                      </p:cBhvr>
                                      <p:rCtr x="0" y="-12500"/>
                                    </p:animMotion>
                                  </p:childTnLst>
                                </p:cTn>
                              </p:par>
                              <p:par>
                                <p:cTn id="121" presetID="64" presetClass="path" presetSubtype="0" fill="hold" grpId="4" nodeType="withEffect">
                                  <p:stCondLst>
                                    <p:cond delay="0"/>
                                  </p:stCondLst>
                                  <p:childTnLst>
                                    <p:animMotion origin="layout" path="M 0.00018 -0.74977 L 0.00018 -0.99977 " pathEditMode="relative" rAng="0" ptsTypes="AA">
                                      <p:cBhvr>
                                        <p:cTn id="122" dur="1000" fill="hold"/>
                                        <p:tgtEl>
                                          <p:spTgt spid="29">
                                            <p:txEl>
                                              <p:pRg st="2" end="2"/>
                                            </p:txEl>
                                          </p:spTgt>
                                        </p:tgtEl>
                                        <p:attrNameLst>
                                          <p:attrName>ppt_x</p:attrName>
                                          <p:attrName>ppt_y</p:attrName>
                                        </p:attrNameLst>
                                      </p:cBhvr>
                                      <p:rCtr x="0" y="-12500"/>
                                    </p:animMotion>
                                  </p:childTnLst>
                                </p:cTn>
                              </p:par>
                              <p:par>
                                <p:cTn id="123" presetID="64" presetClass="path" presetSubtype="0" fill="hold" grpId="4" nodeType="withEffect">
                                  <p:stCondLst>
                                    <p:cond delay="0"/>
                                  </p:stCondLst>
                                  <p:childTnLst>
                                    <p:animMotion origin="layout" path="M 0.00017 -0.74976 L 0.00017 -0.99976 " pathEditMode="relative" rAng="0" ptsTypes="AA">
                                      <p:cBhvr>
                                        <p:cTn id="124" dur="1000" fill="hold"/>
                                        <p:tgtEl>
                                          <p:spTgt spid="29">
                                            <p:txEl>
                                              <p:pRg st="3" end="3"/>
                                            </p:txEl>
                                          </p:spTgt>
                                        </p:tgtEl>
                                        <p:attrNameLst>
                                          <p:attrName>ppt_x</p:attrName>
                                          <p:attrName>ppt_y</p:attrName>
                                        </p:attrNameLst>
                                      </p:cBhvr>
                                      <p:rCtr x="0" y="-12500"/>
                                    </p:animMotion>
                                  </p:childTnLst>
                                </p:cTn>
                              </p:par>
                              <p:par>
                                <p:cTn id="125" presetID="64" presetClass="path" presetSubtype="0" fill="hold" grpId="4" nodeType="withEffect">
                                  <p:stCondLst>
                                    <p:cond delay="0"/>
                                  </p:stCondLst>
                                  <p:childTnLst>
                                    <p:animMotion origin="layout" path="M 0.00017 -0.74976 L 0.00017 -0.99976 " pathEditMode="relative" rAng="0" ptsTypes="AA">
                                      <p:cBhvr>
                                        <p:cTn id="126" dur="1000" fill="hold"/>
                                        <p:tgtEl>
                                          <p:spTgt spid="29">
                                            <p:txEl>
                                              <p:pRg st="4" end="4"/>
                                            </p:txEl>
                                          </p:spTgt>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1" build="allAtOnce"/>
      <p:bldP spid="29" grpId="2" build="allAtOnce"/>
      <p:bldP spid="29" grpId="3" build="allAtOnce"/>
      <p:bldP spid="29" grpId="4" build="allAtOnce"/>
      <p:bldP spid="16" grpId="0"/>
      <p:bldP spid="16" grpId="1" build="allAtOnce"/>
      <p:bldP spid="16" grpId="2" build="allAtOnce"/>
      <p:bldP spid="16" grpId="3" build="allAtOnce"/>
      <p:bldP spid="16" grpId="4" build="allAtOnce"/>
      <p:bldP spid="27" grpId="0" animBg="1"/>
      <p:bldP spid="30" grpId="0" animBg="1"/>
      <p:bldP spid="23" grpId="0" animBg="1"/>
      <p:bldP spid="28"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2711</TotalTime>
  <Words>809</Words>
  <Application>Microsoft Office PowerPoint</Application>
  <PresentationFormat>On-screen Show (4:3)</PresentationFormat>
  <Paragraphs>343</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Albertus</vt:lpstr>
      <vt:lpstr>Arial</vt:lpstr>
      <vt:lpstr>Calibri</vt:lpstr>
      <vt:lpstr>Comic Sans MS</vt:lpstr>
      <vt:lpstr>Palatino Linotype</vt:lpstr>
      <vt:lpstr>Papyrus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Smelser</dc:creator>
  <cp:lastModifiedBy>Jeff Smelser</cp:lastModifiedBy>
  <cp:revision>67</cp:revision>
  <dcterms:created xsi:type="dcterms:W3CDTF">2019-02-14T19:04:10Z</dcterms:created>
  <dcterms:modified xsi:type="dcterms:W3CDTF">2019-02-17T14:19:10Z</dcterms:modified>
</cp:coreProperties>
</file>