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80" r:id="rId3"/>
    <p:sldId id="272" r:id="rId4"/>
    <p:sldId id="277" r:id="rId5"/>
    <p:sldId id="267" r:id="rId6"/>
    <p:sldId id="279" r:id="rId7"/>
    <p:sldId id="273" r:id="rId8"/>
    <p:sldId id="271"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270905-3EEA-4236-A8B5-F81C478CF27A}"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63835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78967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24125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70905-3EEA-4236-A8B5-F81C478CF27A}"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130175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270905-3EEA-4236-A8B5-F81C478CF27A}"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73564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270905-3EEA-4236-A8B5-F81C478CF27A}"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88502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270905-3EEA-4236-A8B5-F81C478CF27A}" type="datetimeFigureOut">
              <a:rPr lang="en-US" smtClean="0"/>
              <a:t>9/2/2018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394070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270905-3EEA-4236-A8B5-F81C478CF27A}"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360758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70905-3EEA-4236-A8B5-F81C478CF27A}" type="datetimeFigureOut">
              <a:rPr lang="en-US" smtClean="0"/>
              <a:t>9/2/2018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72165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70905-3EEA-4236-A8B5-F81C478CF27A}"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81757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70905-3EEA-4236-A8B5-F81C478CF27A}"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31D43-49D4-4401-8FA1-BFC3CFF9D3DD}" type="slidenum">
              <a:rPr lang="en-US" smtClean="0"/>
              <a:t>‹#›</a:t>
            </a:fld>
            <a:endParaRPr lang="en-US"/>
          </a:p>
        </p:txBody>
      </p:sp>
    </p:spTree>
    <p:extLst>
      <p:ext uri="{BB962C8B-B14F-4D97-AF65-F5344CB8AC3E}">
        <p14:creationId xmlns:p14="http://schemas.microsoft.com/office/powerpoint/2010/main" val="263115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0905-3EEA-4236-A8B5-F81C478CF27A}" type="datetimeFigureOut">
              <a:rPr lang="en-US" smtClean="0"/>
              <a:t>9/2/2018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31D43-49D4-4401-8FA1-BFC3CFF9D3DD}" type="slidenum">
              <a:rPr lang="en-US" smtClean="0"/>
              <a:t>‹#›</a:t>
            </a:fld>
            <a:endParaRPr lang="en-US"/>
          </a:p>
        </p:txBody>
      </p:sp>
    </p:spTree>
    <p:extLst>
      <p:ext uri="{BB962C8B-B14F-4D97-AF65-F5344CB8AC3E}">
        <p14:creationId xmlns:p14="http://schemas.microsoft.com/office/powerpoint/2010/main" val="2318383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ligonier.org/learn/devotionals/jesus-great-physicia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3" name="Rectangle 2"/>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6" name="TextBox 5"/>
          <p:cNvSpPr txBox="1"/>
          <p:nvPr/>
        </p:nvSpPr>
        <p:spPr>
          <a:xfrm>
            <a:off x="2721044" y="1295400"/>
            <a:ext cx="3549512" cy="1384995"/>
          </a:xfrm>
          <a:prstGeom prst="rect">
            <a:avLst/>
          </a:prstGeom>
          <a:noFill/>
        </p:spPr>
        <p:txBody>
          <a:bodyPr wrap="square" rtlCol="0">
            <a:spAutoFit/>
          </a:bodyPr>
          <a:lstStyle/>
          <a:p>
            <a:pPr algn="ctr"/>
            <a:r>
              <a:rPr lang="en-US" sz="2800" dirty="0" smtClean="0"/>
              <a:t>Exton</a:t>
            </a:r>
          </a:p>
          <a:p>
            <a:pPr algn="ctr"/>
            <a:r>
              <a:rPr lang="en-US" sz="2800" dirty="0" smtClean="0"/>
              <a:t>11 am Sunday</a:t>
            </a:r>
          </a:p>
          <a:p>
            <a:pPr algn="ctr"/>
            <a:r>
              <a:rPr lang="en-US" sz="2800" dirty="0" smtClean="0"/>
              <a:t>September 2, 2018</a:t>
            </a:r>
            <a:endParaRPr lang="en-US" sz="2800" dirty="0"/>
          </a:p>
        </p:txBody>
      </p:sp>
    </p:spTree>
    <p:extLst>
      <p:ext uri="{BB962C8B-B14F-4D97-AF65-F5344CB8AC3E}">
        <p14:creationId xmlns:p14="http://schemas.microsoft.com/office/powerpoint/2010/main" val="419103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3" name="Rectangle 2"/>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6" name="TextBox 5"/>
          <p:cNvSpPr txBox="1"/>
          <p:nvPr/>
        </p:nvSpPr>
        <p:spPr>
          <a:xfrm>
            <a:off x="2721044" y="1295400"/>
            <a:ext cx="3549512" cy="954107"/>
          </a:xfrm>
          <a:prstGeom prst="rect">
            <a:avLst/>
          </a:prstGeom>
          <a:noFill/>
        </p:spPr>
        <p:txBody>
          <a:bodyPr wrap="square" rtlCol="0">
            <a:spAutoFit/>
          </a:bodyPr>
          <a:lstStyle/>
          <a:p>
            <a:pPr algn="ctr"/>
            <a:r>
              <a:rPr lang="en-US" sz="2800" dirty="0"/>
              <a:t>Why is Jesus Called “The Great Physician”?</a:t>
            </a:r>
          </a:p>
        </p:txBody>
      </p:sp>
      <p:sp>
        <p:nvSpPr>
          <p:cNvPr id="2" name="Rectangle 1">
            <a:extLst>
              <a:ext uri="{FF2B5EF4-FFF2-40B4-BE49-F238E27FC236}">
                <a16:creationId xmlns:a16="http://schemas.microsoft.com/office/drawing/2014/main" xmlns="" id="{AD1658A0-E07C-4C83-B5F0-E77B44EB2DC1}"/>
              </a:ext>
            </a:extLst>
          </p:cNvPr>
          <p:cNvSpPr/>
          <p:nvPr/>
        </p:nvSpPr>
        <p:spPr>
          <a:xfrm>
            <a:off x="2590800" y="4572000"/>
            <a:ext cx="4038600" cy="954107"/>
          </a:xfrm>
          <a:prstGeom prst="rect">
            <a:avLst/>
          </a:prstGeom>
        </p:spPr>
        <p:txBody>
          <a:bodyPr wrap="square">
            <a:spAutoFit/>
          </a:bodyPr>
          <a:lstStyle/>
          <a:p>
            <a:pPr algn="ctr"/>
            <a:r>
              <a:rPr lang="en-US" sz="2800" dirty="0"/>
              <a:t>¿Por </a:t>
            </a:r>
            <a:r>
              <a:rPr lang="en-US" sz="2800" dirty="0" err="1"/>
              <a:t>qué</a:t>
            </a:r>
            <a:r>
              <a:rPr lang="en-US" sz="2800" dirty="0"/>
              <a:t> Jesús es </a:t>
            </a:r>
            <a:r>
              <a:rPr lang="en-US" sz="2800" dirty="0" err="1"/>
              <a:t>llamado</a:t>
            </a:r>
            <a:r>
              <a:rPr lang="en-US" sz="2800" dirty="0"/>
              <a:t> "El Gran </a:t>
            </a:r>
            <a:r>
              <a:rPr lang="en-US" sz="2800" dirty="0" err="1"/>
              <a:t>Médico</a:t>
            </a:r>
            <a:r>
              <a:rPr lang="en-US" sz="2800" dirty="0"/>
              <a:t>"?</a:t>
            </a:r>
          </a:p>
        </p:txBody>
      </p:sp>
    </p:spTree>
    <p:extLst>
      <p:ext uri="{BB962C8B-B14F-4D97-AF65-F5344CB8AC3E}">
        <p14:creationId xmlns:p14="http://schemas.microsoft.com/office/powerpoint/2010/main" val="376374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8">
            <a:extLst>
              <a:ext uri="{FF2B5EF4-FFF2-40B4-BE49-F238E27FC236}">
                <a16:creationId xmlns:a16="http://schemas.microsoft.com/office/drawing/2014/main" xmlns="" id="{E8C06499-3110-4F3E-9577-D0E007E3D74E}"/>
              </a:ext>
            </a:extLst>
          </p:cNvPr>
          <p:cNvSpPr/>
          <p:nvPr/>
        </p:nvSpPr>
        <p:spPr>
          <a:xfrm>
            <a:off x="6498020" y="6019800"/>
            <a:ext cx="2008591" cy="29536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2">
            <a:extLst>
              <a:ext uri="{FF2B5EF4-FFF2-40B4-BE49-F238E27FC236}">
                <a16:creationId xmlns:a16="http://schemas.microsoft.com/office/drawing/2014/main" xmlns="" id="{5979EFCA-2B26-42BF-91BA-55B4508261B7}"/>
              </a:ext>
            </a:extLst>
          </p:cNvPr>
          <p:cNvSpPr/>
          <p:nvPr/>
        </p:nvSpPr>
        <p:spPr>
          <a:xfrm>
            <a:off x="448818" y="5724435"/>
            <a:ext cx="8390382" cy="29536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776803" y="3057435"/>
            <a:ext cx="1825992" cy="29536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457200" y="2696496"/>
            <a:ext cx="6934200" cy="29536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E9F1B2A4-015E-463D-99EA-02478BDB0AD7}"/>
              </a:ext>
            </a:extLst>
          </p:cNvPr>
          <p:cNvSpPr/>
          <p:nvPr/>
        </p:nvSpPr>
        <p:spPr>
          <a:xfrm>
            <a:off x="522212" y="552033"/>
            <a:ext cx="8164588" cy="2893100"/>
          </a:xfrm>
          <a:prstGeom prst="rect">
            <a:avLst/>
          </a:prstGeom>
        </p:spPr>
        <p:txBody>
          <a:bodyPr wrap="square">
            <a:spAutoFit/>
          </a:bodyPr>
          <a:lstStyle/>
          <a:p>
            <a:r>
              <a:rPr lang="en-US" sz="2200" b="1" dirty="0">
                <a:solidFill>
                  <a:srgbClr val="000000"/>
                </a:solidFill>
                <a:latin typeface="Helvetica Neue"/>
              </a:rPr>
              <a:t>Luke 5 </a:t>
            </a:r>
            <a:r>
              <a:rPr lang="en-US" sz="2200" b="1" baseline="30000" dirty="0"/>
              <a:t>29 </a:t>
            </a:r>
            <a:r>
              <a:rPr lang="en-US" sz="2200" dirty="0"/>
              <a:t>And Levi gave a big reception for Him in his house; and there was a great crowd of tax collectors and other people who were reclining at the table with them. </a:t>
            </a:r>
            <a:r>
              <a:rPr lang="en-US" sz="2200" b="1" baseline="30000" dirty="0"/>
              <a:t>30 </a:t>
            </a:r>
            <a:r>
              <a:rPr lang="en-US" sz="2200" dirty="0"/>
              <a:t>The Pharisees and their scribes began grumbling at His disciples, saying, “Why do you eat and drink with the tax collectors and sinners?”</a:t>
            </a:r>
          </a:p>
          <a:p>
            <a:r>
              <a:rPr lang="en-US" sz="2400" dirty="0"/>
              <a:t> </a:t>
            </a:r>
            <a:r>
              <a:rPr lang="en-US" sz="2400" b="1" baseline="30000" dirty="0"/>
              <a:t>31 </a:t>
            </a:r>
            <a:r>
              <a:rPr lang="en-US" sz="2400" dirty="0"/>
              <a:t>And Jesus answered and said to them, “It is not those who are well who need a physician, but those who are sick. </a:t>
            </a:r>
            <a:r>
              <a:rPr lang="en-US" sz="2400" b="1" baseline="30000" dirty="0"/>
              <a:t>32 </a:t>
            </a:r>
            <a:r>
              <a:rPr lang="en-US" sz="2400" dirty="0"/>
              <a:t>I have not come to call the righteous but sinners to repentance.”</a:t>
            </a:r>
            <a:endParaRPr lang="en-US" sz="2200" dirty="0"/>
          </a:p>
        </p:txBody>
      </p:sp>
      <p:sp>
        <p:nvSpPr>
          <p:cNvPr id="5" name="Rectangle 4"/>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6" name="Rectangle 5"/>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7" name="Rectangle 6"/>
          <p:cNvSpPr/>
          <p:nvPr/>
        </p:nvSpPr>
        <p:spPr>
          <a:xfrm>
            <a:off x="4191000" y="2044005"/>
            <a:ext cx="4953000" cy="1384995"/>
          </a:xfrm>
          <a:prstGeom prst="rect">
            <a:avLst/>
          </a:prstGeom>
          <a:gradFill flip="none" rotWithShape="1">
            <a:gsLst>
              <a:gs pos="9150">
                <a:schemeClr val="bg1">
                  <a:lumMod val="75000"/>
                </a:schemeClr>
              </a:gs>
              <a:gs pos="0">
                <a:schemeClr val="bg1">
                  <a:lumMod val="65000"/>
                </a:schemeClr>
              </a:gs>
              <a:gs pos="50000">
                <a:schemeClr val="bg1">
                  <a:lumMod val="85000"/>
                </a:schemeClr>
              </a:gs>
              <a:gs pos="100000">
                <a:schemeClr val="bg1">
                  <a:lumMod val="95000"/>
                </a:schemeClr>
              </a:gs>
            </a:gsLst>
            <a:lin ang="16200000" scaled="1"/>
            <a:tileRect/>
          </a:gradFill>
          <a:ln>
            <a:solidFill>
              <a:schemeClr val="bg1">
                <a:lumMod val="75000"/>
              </a:schemeClr>
            </a:solidFill>
          </a:ln>
          <a:scene3d>
            <a:camera prst="orthographicFront"/>
            <a:lightRig rig="threePt" dir="t"/>
          </a:scene3d>
          <a:sp3d>
            <a:bevelT/>
          </a:sp3d>
        </p:spPr>
        <p:txBody>
          <a:bodyPr wrap="square">
            <a:spAutoFit/>
          </a:bodyPr>
          <a:lstStyle/>
          <a:p>
            <a:r>
              <a:rPr lang="en-US" sz="2000" dirty="0"/>
              <a:t>Among other things, we see that Jesus clearly did not see scrupulous Torah observance as the prerequisite for fellowship with God.</a:t>
            </a:r>
          </a:p>
          <a:p>
            <a:pPr lvl="1"/>
            <a:r>
              <a:rPr lang="en-US" sz="1200" dirty="0">
                <a:hlinkClick r:id="rId2"/>
              </a:rPr>
              <a:t>https://www.ligonier.org/learn/devotionals/jesus-great-physician/</a:t>
            </a:r>
            <a:endParaRPr lang="en-US" sz="1200" dirty="0"/>
          </a:p>
          <a:p>
            <a:pPr lvl="1"/>
            <a:r>
              <a:rPr lang="en-US" sz="1200" dirty="0"/>
              <a:t>Commenting on Mark’s account</a:t>
            </a:r>
            <a:endParaRPr lang="en-US" dirty="0"/>
          </a:p>
        </p:txBody>
      </p:sp>
      <p:sp>
        <p:nvSpPr>
          <p:cNvPr id="8" name="Rectangle 7">
            <a:extLst>
              <a:ext uri="{FF2B5EF4-FFF2-40B4-BE49-F238E27FC236}">
                <a16:creationId xmlns:a16="http://schemas.microsoft.com/office/drawing/2014/main" xmlns="" id="{07BB7641-9D74-4FAA-864D-85313AE2BAF1}"/>
              </a:ext>
            </a:extLst>
          </p:cNvPr>
          <p:cNvSpPr/>
          <p:nvPr/>
        </p:nvSpPr>
        <p:spPr>
          <a:xfrm>
            <a:off x="457200" y="3964900"/>
            <a:ext cx="8519300" cy="2462213"/>
          </a:xfrm>
          <a:prstGeom prst="rect">
            <a:avLst/>
          </a:prstGeom>
        </p:spPr>
        <p:txBody>
          <a:bodyPr wrap="square">
            <a:spAutoFit/>
          </a:bodyPr>
          <a:lstStyle/>
          <a:p>
            <a:r>
              <a:rPr lang="en-US" sz="2200" b="1" dirty="0">
                <a:solidFill>
                  <a:srgbClr val="000000"/>
                </a:solidFill>
                <a:latin typeface="Helvetica Neue"/>
              </a:rPr>
              <a:t>Lucas 5 </a:t>
            </a:r>
            <a:r>
              <a:rPr lang="en-US" sz="2200" b="1" baseline="30000" dirty="0"/>
              <a:t>2</a:t>
            </a:r>
            <a:r>
              <a:rPr lang="es-ES" sz="2200" b="1" baseline="30000" dirty="0"/>
              <a:t>9 </a:t>
            </a:r>
            <a:r>
              <a:rPr lang="es-ES" sz="2200" dirty="0"/>
              <a:t>Leví le hizo un gran banquete en su casa; y había mucha compañía de publicanos y de otros que estaban a la mesa con ellos. </a:t>
            </a:r>
            <a:r>
              <a:rPr lang="es-ES" sz="2200" b="1" baseline="30000" dirty="0"/>
              <a:t>30 </a:t>
            </a:r>
            <a:r>
              <a:rPr lang="es-ES" sz="2200" dirty="0"/>
              <a:t>Los escribas y los fariseos murmuraban contra los discípulos, diciendo: —¿Por qué coméis y bebéis con publicanos y pecadores?</a:t>
            </a:r>
          </a:p>
          <a:p>
            <a:r>
              <a:rPr lang="es-ES" sz="2200" b="1" baseline="30000" dirty="0"/>
              <a:t>31 </a:t>
            </a:r>
            <a:r>
              <a:rPr lang="es-ES" sz="2200" dirty="0"/>
              <a:t>Respondiendo Jesús, les dijo:</a:t>
            </a:r>
          </a:p>
          <a:p>
            <a:r>
              <a:rPr lang="es-ES" sz="2200" dirty="0"/>
              <a:t>—Los que están sanos no tienen necesidad de médico, sino los enfermos. </a:t>
            </a:r>
            <a:r>
              <a:rPr lang="es-ES" sz="2200" b="1" baseline="30000" dirty="0"/>
              <a:t>32 </a:t>
            </a:r>
            <a:r>
              <a:rPr lang="es-ES" sz="2200" dirty="0"/>
              <a:t>No he venido a llamar a justos, sino a pecadores al arrepentimiento.</a:t>
            </a:r>
          </a:p>
        </p:txBody>
      </p:sp>
      <p:sp>
        <p:nvSpPr>
          <p:cNvPr id="10" name="Rectangle 9">
            <a:extLst>
              <a:ext uri="{FF2B5EF4-FFF2-40B4-BE49-F238E27FC236}">
                <a16:creationId xmlns:a16="http://schemas.microsoft.com/office/drawing/2014/main" xmlns="" id="{EE10D58B-D86B-4804-95AE-98F80F19BBDB}"/>
              </a:ext>
            </a:extLst>
          </p:cNvPr>
          <p:cNvSpPr/>
          <p:nvPr/>
        </p:nvSpPr>
        <p:spPr>
          <a:xfrm>
            <a:off x="4191000" y="5029200"/>
            <a:ext cx="4953000" cy="1508105"/>
          </a:xfrm>
          <a:prstGeom prst="rect">
            <a:avLst/>
          </a:prstGeom>
          <a:gradFill flip="none" rotWithShape="1">
            <a:gsLst>
              <a:gs pos="9150">
                <a:schemeClr val="bg1">
                  <a:lumMod val="75000"/>
                </a:schemeClr>
              </a:gs>
              <a:gs pos="0">
                <a:schemeClr val="bg1">
                  <a:lumMod val="65000"/>
                </a:schemeClr>
              </a:gs>
              <a:gs pos="50000">
                <a:schemeClr val="bg1">
                  <a:lumMod val="85000"/>
                </a:schemeClr>
              </a:gs>
              <a:gs pos="100000">
                <a:schemeClr val="bg1">
                  <a:lumMod val="95000"/>
                </a:schemeClr>
              </a:gs>
            </a:gsLst>
            <a:lin ang="16200000" scaled="1"/>
            <a:tileRect/>
          </a:gradFill>
          <a:ln>
            <a:solidFill>
              <a:schemeClr val="bg1">
                <a:lumMod val="75000"/>
              </a:schemeClr>
            </a:solidFill>
          </a:ln>
          <a:scene3d>
            <a:camera prst="orthographicFront"/>
            <a:lightRig rig="threePt" dir="t"/>
          </a:scene3d>
          <a:sp3d>
            <a:bevelT/>
          </a:sp3d>
        </p:spPr>
        <p:txBody>
          <a:bodyPr wrap="square">
            <a:spAutoFit/>
          </a:bodyPr>
          <a:lstStyle/>
          <a:p>
            <a:r>
              <a:rPr lang="es-ES" sz="2000" dirty="0"/>
              <a:t>Entre otras cosas, vemos que Jesús claramente no vio la observancia escrupulosa de la Torá como el requisito previo para la comunión con Dios. </a:t>
            </a:r>
            <a:r>
              <a:rPr lang="en-US" sz="1200" dirty="0">
                <a:hlinkClick r:id="rId2"/>
              </a:rPr>
              <a:t>https://www.ligonier.org/learn/devotionals/jesus-great-physician/</a:t>
            </a:r>
            <a:endParaRPr lang="en-US" sz="1200" dirty="0"/>
          </a:p>
        </p:txBody>
      </p:sp>
    </p:spTree>
    <p:extLst>
      <p:ext uri="{BB962C8B-B14F-4D97-AF65-F5344CB8AC3E}">
        <p14:creationId xmlns:p14="http://schemas.microsoft.com/office/powerpoint/2010/main" val="15559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9" grpId="0" animBg="1"/>
      <p:bldP spid="3" grpId="0" animBg="1"/>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6" name="Rectangle 5"/>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7" name="Rectangle 6">
            <a:extLst>
              <a:ext uri="{FF2B5EF4-FFF2-40B4-BE49-F238E27FC236}">
                <a16:creationId xmlns:a16="http://schemas.microsoft.com/office/drawing/2014/main" xmlns="" id="{E9F1B2A4-015E-463D-99EA-02478BDB0AD7}"/>
              </a:ext>
            </a:extLst>
          </p:cNvPr>
          <p:cNvSpPr/>
          <p:nvPr/>
        </p:nvSpPr>
        <p:spPr>
          <a:xfrm>
            <a:off x="381000" y="609600"/>
            <a:ext cx="8469388" cy="2462213"/>
          </a:xfrm>
          <a:prstGeom prst="rect">
            <a:avLst/>
          </a:prstGeom>
        </p:spPr>
        <p:txBody>
          <a:bodyPr wrap="square">
            <a:spAutoFit/>
          </a:bodyPr>
          <a:lstStyle/>
          <a:p>
            <a:r>
              <a:rPr lang="en-US" sz="2200" b="1" dirty="0">
                <a:solidFill>
                  <a:srgbClr val="000000"/>
                </a:solidFill>
                <a:latin typeface="Helvetica Neue"/>
              </a:rPr>
              <a:t>Mark 2</a:t>
            </a:r>
            <a:r>
              <a:rPr lang="en-US" sz="2200" b="1" dirty="0"/>
              <a:t> </a:t>
            </a:r>
            <a:r>
              <a:rPr lang="en-US" sz="2200" b="1" baseline="30000" dirty="0"/>
              <a:t> 1 </a:t>
            </a:r>
            <a:r>
              <a:rPr lang="en-US" sz="2200" dirty="0"/>
              <a:t>And when he returned to Capernaum after some days, it was reported that he was at home. </a:t>
            </a:r>
            <a:r>
              <a:rPr lang="en-US" sz="2200" b="1" baseline="30000" dirty="0"/>
              <a:t>2 </a:t>
            </a:r>
            <a:r>
              <a:rPr lang="en-US" sz="2200" dirty="0"/>
              <a:t>And many were gathered together, so that there was no more room, not even at the door. And he was preaching the word to them. </a:t>
            </a:r>
            <a:r>
              <a:rPr lang="en-US" sz="2200" b="1" baseline="30000" dirty="0"/>
              <a:t>3 </a:t>
            </a:r>
            <a:r>
              <a:rPr lang="en-US" sz="2200" dirty="0"/>
              <a:t>And they came, bringing to him a paralytic carried by four men. </a:t>
            </a:r>
            <a:r>
              <a:rPr lang="en-US" sz="2200" b="1" baseline="30000" dirty="0"/>
              <a:t>4 </a:t>
            </a:r>
            <a:r>
              <a:rPr lang="en-US" sz="2200" dirty="0"/>
              <a:t>And when they could not get near him because of the crowd, they removed the roof above him, and when they had made an opening, they let down the bed on which the paralytic lay. </a:t>
            </a:r>
          </a:p>
        </p:txBody>
      </p:sp>
      <p:sp>
        <p:nvSpPr>
          <p:cNvPr id="9" name="Rectangle 8">
            <a:extLst>
              <a:ext uri="{FF2B5EF4-FFF2-40B4-BE49-F238E27FC236}">
                <a16:creationId xmlns:a16="http://schemas.microsoft.com/office/drawing/2014/main" xmlns="" id="{BC3A56E8-F7C4-47CD-AA02-E61330D2A507}"/>
              </a:ext>
            </a:extLst>
          </p:cNvPr>
          <p:cNvSpPr/>
          <p:nvPr/>
        </p:nvSpPr>
        <p:spPr>
          <a:xfrm>
            <a:off x="1453665" y="1152942"/>
            <a:ext cx="5632935" cy="2123658"/>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r>
              <a:rPr lang="en-US" sz="2200" b="1" baseline="30000" dirty="0"/>
              <a:t>5 </a:t>
            </a:r>
            <a:r>
              <a:rPr lang="en-US" sz="2200" dirty="0"/>
              <a:t>And when Jesus saw their faith, he said to the paralytic, “Son, your sins are forgiven.” </a:t>
            </a:r>
          </a:p>
          <a:p>
            <a:r>
              <a:rPr lang="en-US" sz="2200" b="1" baseline="30000" dirty="0"/>
              <a:t>6 </a:t>
            </a:r>
            <a:r>
              <a:rPr lang="en-US" sz="2200" dirty="0"/>
              <a:t>Now some of the scribes were sitting there, questioning in their hearts,</a:t>
            </a:r>
            <a:r>
              <a:rPr lang="en-US" sz="2200" b="1" baseline="30000" dirty="0"/>
              <a:t>7 </a:t>
            </a:r>
            <a:r>
              <a:rPr lang="en-US" sz="2200" dirty="0"/>
              <a:t>“Why does this man speak like that? He is blaspheming! Who can forgive sins but God alone?”</a:t>
            </a:r>
          </a:p>
        </p:txBody>
      </p:sp>
      <p:sp>
        <p:nvSpPr>
          <p:cNvPr id="8" name="Rectangle 7">
            <a:extLst>
              <a:ext uri="{FF2B5EF4-FFF2-40B4-BE49-F238E27FC236}">
                <a16:creationId xmlns:a16="http://schemas.microsoft.com/office/drawing/2014/main" xmlns="" id="{BC3A56E8-F7C4-47CD-AA02-E61330D2A507}"/>
              </a:ext>
            </a:extLst>
          </p:cNvPr>
          <p:cNvSpPr/>
          <p:nvPr/>
        </p:nvSpPr>
        <p:spPr>
          <a:xfrm>
            <a:off x="1682265" y="2244804"/>
            <a:ext cx="7363252" cy="1107996"/>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n-US" sz="2200" b="1" baseline="30000" dirty="0"/>
              <a:t>10 </a:t>
            </a:r>
            <a:r>
              <a:rPr lang="en-US" sz="2200" dirty="0"/>
              <a:t>But that you may know that the Son of Man has authority on earth to forgive sins”—he said to the paralytic— </a:t>
            </a:r>
            <a:r>
              <a:rPr lang="en-US" sz="2200" b="1" baseline="30000" dirty="0"/>
              <a:t>11 </a:t>
            </a:r>
            <a:r>
              <a:rPr lang="en-US" sz="2200" dirty="0"/>
              <a:t>“I say to you, rise, pick up your bed, and go home.”</a:t>
            </a:r>
          </a:p>
        </p:txBody>
      </p:sp>
      <p:sp>
        <p:nvSpPr>
          <p:cNvPr id="10" name="Rectangle 9">
            <a:extLst>
              <a:ext uri="{FF2B5EF4-FFF2-40B4-BE49-F238E27FC236}">
                <a16:creationId xmlns:a16="http://schemas.microsoft.com/office/drawing/2014/main" xmlns="" id="{D07D6B8D-5764-4D08-9452-F31A1204BF4B}"/>
              </a:ext>
            </a:extLst>
          </p:cNvPr>
          <p:cNvSpPr/>
          <p:nvPr/>
        </p:nvSpPr>
        <p:spPr>
          <a:xfrm>
            <a:off x="2286000" y="1905000"/>
            <a:ext cx="6693865" cy="1446550"/>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n-US" sz="2200" dirty="0"/>
              <a:t> </a:t>
            </a:r>
            <a:r>
              <a:rPr lang="en-US" sz="2200" baseline="30000" dirty="0"/>
              <a:t>12 </a:t>
            </a:r>
            <a:r>
              <a:rPr lang="en-US" sz="2200" dirty="0"/>
              <a:t>And he rose and immediately picked up his bed and went out before them all, so that they were all amazed and glorified God, saying, “We never saw anything like this!”</a:t>
            </a:r>
          </a:p>
        </p:txBody>
      </p:sp>
      <p:sp>
        <p:nvSpPr>
          <p:cNvPr id="11" name="Rectangle 10">
            <a:extLst>
              <a:ext uri="{FF2B5EF4-FFF2-40B4-BE49-F238E27FC236}">
                <a16:creationId xmlns:a16="http://schemas.microsoft.com/office/drawing/2014/main" xmlns="" id="{CC8CD1FD-359D-4EE7-B00C-F15A0F8675A1}"/>
              </a:ext>
            </a:extLst>
          </p:cNvPr>
          <p:cNvSpPr/>
          <p:nvPr/>
        </p:nvSpPr>
        <p:spPr>
          <a:xfrm>
            <a:off x="381000" y="4090987"/>
            <a:ext cx="8469388" cy="2462213"/>
          </a:xfrm>
          <a:prstGeom prst="rect">
            <a:avLst/>
          </a:prstGeom>
        </p:spPr>
        <p:txBody>
          <a:bodyPr wrap="square">
            <a:spAutoFit/>
          </a:bodyPr>
          <a:lstStyle/>
          <a:p>
            <a:r>
              <a:rPr lang="en-US" sz="2200" b="1" dirty="0">
                <a:solidFill>
                  <a:srgbClr val="000000"/>
                </a:solidFill>
                <a:latin typeface="Helvetica Neue"/>
              </a:rPr>
              <a:t>Marcos 2</a:t>
            </a:r>
            <a:r>
              <a:rPr lang="en-US" sz="2200" b="1" dirty="0"/>
              <a:t> </a:t>
            </a:r>
            <a:r>
              <a:rPr lang="en-US" sz="2200" b="1" baseline="30000" dirty="0"/>
              <a:t> 1  </a:t>
            </a:r>
            <a:r>
              <a:rPr lang="es-ES" sz="2200" dirty="0"/>
              <a:t>Después de algunos días, Jesús entró otra vez en </a:t>
            </a:r>
            <a:r>
              <a:rPr lang="es-ES" sz="2200" dirty="0" err="1"/>
              <a:t>Capernaúm</a:t>
            </a:r>
            <a:r>
              <a:rPr lang="es-ES" sz="2200" dirty="0"/>
              <a:t>. Cuando se supo que estaba en casa, </a:t>
            </a:r>
            <a:r>
              <a:rPr lang="es-ES" sz="2200" b="1" baseline="30000" dirty="0"/>
              <a:t>2 </a:t>
            </a:r>
            <a:r>
              <a:rPr lang="es-ES" sz="2200" dirty="0"/>
              <a:t>inmediatamente se juntaron muchos, de manera que ya no cabían ni aun a la puerta; y les predicaba la palabra.</a:t>
            </a:r>
            <a:r>
              <a:rPr lang="es-ES" sz="2200" b="1" baseline="30000" dirty="0"/>
              <a:t>3 </a:t>
            </a:r>
            <a:r>
              <a:rPr lang="es-ES" sz="2200" dirty="0"/>
              <a:t>Entonces vinieron a él unos trayendo a un paralítico, que era cargado por cuatro. </a:t>
            </a:r>
            <a:r>
              <a:rPr lang="es-ES" sz="2200" b="1" baseline="30000" dirty="0"/>
              <a:t>4 </a:t>
            </a:r>
            <a:r>
              <a:rPr lang="es-ES" sz="2200" dirty="0"/>
              <a:t>Y como no podían acercarse a él a causa de la multitud, quitaron parte del techo de donde él estaba y, a través de la abertura, bajaron la camilla en que yacía el paralítico.</a:t>
            </a:r>
            <a:endParaRPr lang="en-US" sz="2200" dirty="0"/>
          </a:p>
        </p:txBody>
      </p:sp>
      <p:sp>
        <p:nvSpPr>
          <p:cNvPr id="13" name="Rectangle 12">
            <a:extLst>
              <a:ext uri="{FF2B5EF4-FFF2-40B4-BE49-F238E27FC236}">
                <a16:creationId xmlns:a16="http://schemas.microsoft.com/office/drawing/2014/main" xmlns="" id="{A7F7C2C6-DA1B-4392-8F5E-F47C0DC21F75}"/>
              </a:ext>
            </a:extLst>
          </p:cNvPr>
          <p:cNvSpPr/>
          <p:nvPr/>
        </p:nvSpPr>
        <p:spPr>
          <a:xfrm>
            <a:off x="1447800" y="4581942"/>
            <a:ext cx="5632935" cy="2123658"/>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r>
              <a:rPr lang="es-ES" sz="2200" b="1" baseline="30000" dirty="0"/>
              <a:t>5 </a:t>
            </a:r>
            <a:r>
              <a:rPr lang="es-ES" sz="2200" dirty="0"/>
              <a:t>Al ver Jesús la fe de ellos, dijo al paralítico:</a:t>
            </a:r>
          </a:p>
          <a:p>
            <a:r>
              <a:rPr lang="es-ES" sz="2200" dirty="0"/>
              <a:t>—Hijo, tus pecados te son perdonados.</a:t>
            </a:r>
          </a:p>
          <a:p>
            <a:r>
              <a:rPr lang="es-ES" sz="2200" b="1" baseline="30000" dirty="0"/>
              <a:t>6 </a:t>
            </a:r>
            <a:r>
              <a:rPr lang="es-ES" sz="2200" dirty="0"/>
              <a:t>Estaban allí sentados algunos de los escribas, los cuales pensaban para sí: </a:t>
            </a:r>
            <a:r>
              <a:rPr lang="es-ES" sz="2200" b="1" baseline="30000" dirty="0"/>
              <a:t>7 </a:t>
            </a:r>
            <a:r>
              <a:rPr lang="es-ES" sz="2200" dirty="0"/>
              <a:t>«¿Por qué habla éste de ese modo? Blasfemias dice. ¿Quién puede perdonar pecados, sino sólo Dios?»</a:t>
            </a:r>
          </a:p>
        </p:txBody>
      </p:sp>
      <p:sp>
        <p:nvSpPr>
          <p:cNvPr id="12" name="Rectangle 11">
            <a:extLst>
              <a:ext uri="{FF2B5EF4-FFF2-40B4-BE49-F238E27FC236}">
                <a16:creationId xmlns:a16="http://schemas.microsoft.com/office/drawing/2014/main" xmlns="" id="{168F52F0-733D-4345-82FC-88AB2CB057AC}"/>
              </a:ext>
            </a:extLst>
          </p:cNvPr>
          <p:cNvSpPr/>
          <p:nvPr/>
        </p:nvSpPr>
        <p:spPr>
          <a:xfrm>
            <a:off x="1676400" y="5673804"/>
            <a:ext cx="7363252" cy="1107996"/>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s-ES" sz="2200" b="1" baseline="30000" dirty="0"/>
              <a:t>10 </a:t>
            </a:r>
            <a:r>
              <a:rPr lang="es-ES" sz="2200" dirty="0"/>
              <a:t>Pues para que sepáis que el Hijo del hombre tiene potestad en la tierra para perdonar pecados —dijo al paralítico—: </a:t>
            </a:r>
            <a:r>
              <a:rPr lang="es-ES" sz="2200" b="1" baseline="30000" dirty="0"/>
              <a:t>11 </a:t>
            </a:r>
            <a:r>
              <a:rPr lang="es-ES" sz="2200" dirty="0"/>
              <a:t>A ti te digo: Levántate, toma tu camilla y vete a tu casa.</a:t>
            </a:r>
          </a:p>
        </p:txBody>
      </p:sp>
      <p:sp>
        <p:nvSpPr>
          <p:cNvPr id="14" name="Rectangle 13">
            <a:extLst>
              <a:ext uri="{FF2B5EF4-FFF2-40B4-BE49-F238E27FC236}">
                <a16:creationId xmlns:a16="http://schemas.microsoft.com/office/drawing/2014/main" xmlns="" id="{98B17D55-769C-4663-8F3A-60AA1EE94BE1}"/>
              </a:ext>
            </a:extLst>
          </p:cNvPr>
          <p:cNvSpPr/>
          <p:nvPr/>
        </p:nvSpPr>
        <p:spPr>
          <a:xfrm>
            <a:off x="2286000" y="5335250"/>
            <a:ext cx="6693865" cy="1446550"/>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s-ES" sz="2200" b="1" baseline="30000" dirty="0"/>
              <a:t>12 </a:t>
            </a:r>
            <a:r>
              <a:rPr lang="es-ES" sz="2200" dirty="0"/>
              <a:t>Entonces él se levantó y, tomando su camilla, salió delante de todos, de manera que todos se asombraron y glorificaron a Dios, diciendo:</a:t>
            </a:r>
          </a:p>
          <a:p>
            <a:r>
              <a:rPr lang="es-ES" sz="2200" dirty="0"/>
              <a:t>—Nunca hemos visto tal cosa.</a:t>
            </a:r>
          </a:p>
        </p:txBody>
      </p:sp>
    </p:spTree>
    <p:extLst>
      <p:ext uri="{BB962C8B-B14F-4D97-AF65-F5344CB8AC3E}">
        <p14:creationId xmlns:p14="http://schemas.microsoft.com/office/powerpoint/2010/main" val="426640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8" grpId="0" animBg="1"/>
      <p:bldP spid="10" grpId="0" animBg="1"/>
      <p:bldP spid="10" grpId="1" animBg="1"/>
      <p:bldP spid="13" grpId="0" uiExpand="1" build="p" animBg="1"/>
      <p:bldP spid="12" grpId="0" animBg="1"/>
      <p:bldP spid="14" grpId="0" animBg="1"/>
      <p:bldP spid="1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3" name="Rectangle 2"/>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6" name="Rectangle 5"/>
          <p:cNvSpPr/>
          <p:nvPr/>
        </p:nvSpPr>
        <p:spPr>
          <a:xfrm>
            <a:off x="152400" y="1061517"/>
            <a:ext cx="6693865" cy="2123658"/>
          </a:xfrm>
          <a:prstGeom prst="rect">
            <a:avLst/>
          </a:prstGeom>
        </p:spPr>
        <p:txBody>
          <a:bodyPr>
            <a:spAutoFit/>
          </a:bodyPr>
          <a:lstStyle/>
          <a:p>
            <a:r>
              <a:rPr lang="en-US" sz="2200" b="1" i="1" baseline="30000" dirty="0">
                <a:latin typeface="Palatino Linotype" panose="02040502050505030304" pitchFamily="18" charset="0"/>
              </a:rPr>
              <a:t>5 </a:t>
            </a:r>
            <a:r>
              <a:rPr lang="en-US" sz="2200" i="1" dirty="0">
                <a:latin typeface="Palatino Linotype" panose="02040502050505030304" pitchFamily="18" charset="0"/>
              </a:rPr>
              <a:t>the blind receive sight</a:t>
            </a:r>
          </a:p>
          <a:p>
            <a:r>
              <a:rPr lang="en-US" sz="2200" i="1" dirty="0">
                <a:latin typeface="Palatino Linotype" panose="02040502050505030304" pitchFamily="18" charset="0"/>
              </a:rPr>
              <a:t>and the lame walk,</a:t>
            </a:r>
          </a:p>
          <a:p>
            <a:r>
              <a:rPr lang="en-US" sz="2200" i="1" dirty="0">
                <a:latin typeface="Palatino Linotype" panose="02040502050505030304" pitchFamily="18" charset="0"/>
              </a:rPr>
              <a:t>the lepers are cleansed</a:t>
            </a:r>
          </a:p>
          <a:p>
            <a:r>
              <a:rPr lang="en-US" sz="2200" i="1" dirty="0">
                <a:latin typeface="Palatino Linotype" panose="02040502050505030304" pitchFamily="18" charset="0"/>
              </a:rPr>
              <a:t>and the deaf hear,</a:t>
            </a:r>
          </a:p>
          <a:p>
            <a:r>
              <a:rPr lang="en-US" sz="2200" i="1" dirty="0">
                <a:latin typeface="Palatino Linotype" panose="02040502050505030304" pitchFamily="18" charset="0"/>
              </a:rPr>
              <a:t>the dead are raised up,</a:t>
            </a:r>
          </a:p>
          <a:p>
            <a:r>
              <a:rPr lang="en-US" sz="2200" i="1" dirty="0">
                <a:latin typeface="Palatino Linotype" panose="02040502050505030304" pitchFamily="18" charset="0"/>
              </a:rPr>
              <a:t>and the poor have the gospel preached to them.</a:t>
            </a:r>
          </a:p>
        </p:txBody>
      </p:sp>
      <p:sp>
        <p:nvSpPr>
          <p:cNvPr id="7" name="Rectangle 6"/>
          <p:cNvSpPr/>
          <p:nvPr/>
        </p:nvSpPr>
        <p:spPr>
          <a:xfrm>
            <a:off x="2667000" y="338078"/>
            <a:ext cx="6693865" cy="2862322"/>
          </a:xfrm>
          <a:prstGeom prst="rect">
            <a:avLst/>
          </a:prstGeom>
        </p:spPr>
        <p:txBody>
          <a:bodyPr>
            <a:spAutoFit/>
          </a:bodyPr>
          <a:lstStyle/>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r>
              <a:rPr lang="en-US" sz="2200" dirty="0">
                <a:latin typeface="Palatino Linotype" panose="02040502050505030304" pitchFamily="18" charset="0"/>
              </a:rPr>
              <a:t>       ---------------------------</a:t>
            </a:r>
            <a:r>
              <a:rPr lang="en-US" sz="2200" b="1" dirty="0">
                <a:latin typeface="Palatino Linotype" panose="02040502050505030304" pitchFamily="18" charset="0"/>
              </a:rPr>
              <a:t>John 9:39</a:t>
            </a:r>
          </a:p>
          <a:p>
            <a:r>
              <a:rPr lang="en-US" sz="2200" dirty="0">
                <a:latin typeface="Palatino Linotype" panose="02040502050505030304" pitchFamily="18" charset="0"/>
              </a:rPr>
              <a:t>--------------------------------</a:t>
            </a:r>
            <a:r>
              <a:rPr lang="en-US" sz="2200" b="1" dirty="0">
                <a:latin typeface="Palatino Linotype" panose="02040502050505030304" pitchFamily="18" charset="0"/>
              </a:rPr>
              <a:t>Hebrews 12:12-13</a:t>
            </a:r>
          </a:p>
          <a:p>
            <a:r>
              <a:rPr lang="en-US" sz="2200" dirty="0">
                <a:latin typeface="Palatino Linotype" panose="02040502050505030304" pitchFamily="18" charset="0"/>
              </a:rPr>
              <a:t>--------- almost always, </a:t>
            </a:r>
            <a:r>
              <a:rPr lang="en-US" sz="2200" b="1" i="1" dirty="0">
                <a:latin typeface="Palatino Linotype" panose="02040502050505030304" pitchFamily="18" charset="0"/>
              </a:rPr>
              <a:t>“cleansed”</a:t>
            </a:r>
          </a:p>
          <a:p>
            <a:r>
              <a:rPr lang="en-US" sz="2200" dirty="0">
                <a:latin typeface="Palatino Linotype" panose="02040502050505030304" pitchFamily="18" charset="0"/>
              </a:rPr>
              <a:t>--------------------------------</a:t>
            </a:r>
            <a:r>
              <a:rPr lang="en-US" sz="2200" b="1" dirty="0">
                <a:latin typeface="Palatino Linotype" panose="02040502050505030304" pitchFamily="18" charset="0"/>
              </a:rPr>
              <a:t> Matthew 13:9,13:13-15,18</a:t>
            </a:r>
          </a:p>
          <a:p>
            <a:r>
              <a:rPr lang="en-US" sz="2200" dirty="0">
                <a:latin typeface="Palatino Linotype" panose="02040502050505030304" pitchFamily="18" charset="0"/>
              </a:rPr>
              <a:t>       ---------------------------</a:t>
            </a:r>
            <a:r>
              <a:rPr lang="en-US" sz="2200" b="1" dirty="0">
                <a:latin typeface="Palatino Linotype" panose="02040502050505030304" pitchFamily="18" charset="0"/>
              </a:rPr>
              <a:t>John 5:24</a:t>
            </a:r>
          </a:p>
          <a:p>
            <a:r>
              <a:rPr lang="en-US" sz="2200" b="1" dirty="0">
                <a:latin typeface="Palatino Linotype" panose="02040502050505030304" pitchFamily="18" charset="0"/>
              </a:rPr>
              <a:t>                                      </a:t>
            </a:r>
            <a:r>
              <a:rPr lang="en-US" sz="2200" dirty="0">
                <a:latin typeface="Palatino Linotype" panose="02040502050505030304" pitchFamily="18" charset="0"/>
              </a:rPr>
              <a:t>---</a:t>
            </a:r>
            <a:r>
              <a:rPr lang="en-US" sz="2200" b="1" dirty="0">
                <a:latin typeface="Palatino Linotype" panose="02040502050505030304" pitchFamily="18" charset="0"/>
              </a:rPr>
              <a:t> Matthew 5:3</a:t>
            </a:r>
          </a:p>
        </p:txBody>
      </p:sp>
      <p:sp>
        <p:nvSpPr>
          <p:cNvPr id="8" name="TextBox 7"/>
          <p:cNvSpPr txBox="1"/>
          <p:nvPr/>
        </p:nvSpPr>
        <p:spPr>
          <a:xfrm>
            <a:off x="152400" y="685800"/>
            <a:ext cx="3276600" cy="430887"/>
          </a:xfrm>
          <a:prstGeom prst="rect">
            <a:avLst/>
          </a:prstGeom>
          <a:noFill/>
        </p:spPr>
        <p:txBody>
          <a:bodyPr wrap="square" rtlCol="0">
            <a:spAutoFit/>
          </a:bodyPr>
          <a:lstStyle/>
          <a:p>
            <a:r>
              <a:rPr lang="en-US" sz="2200" b="1" dirty="0">
                <a:latin typeface="Palatino Linotype" panose="02040502050505030304" pitchFamily="18" charset="0"/>
              </a:rPr>
              <a:t>Matthew 11</a:t>
            </a:r>
          </a:p>
        </p:txBody>
      </p:sp>
      <p:sp>
        <p:nvSpPr>
          <p:cNvPr id="9" name="Rectangle 8">
            <a:extLst>
              <a:ext uri="{FF2B5EF4-FFF2-40B4-BE49-F238E27FC236}">
                <a16:creationId xmlns:a16="http://schemas.microsoft.com/office/drawing/2014/main" xmlns="" id="{E58C9C6C-D3C5-4A65-A40D-3619904EC6B0}"/>
              </a:ext>
            </a:extLst>
          </p:cNvPr>
          <p:cNvSpPr/>
          <p:nvPr/>
        </p:nvSpPr>
        <p:spPr>
          <a:xfrm>
            <a:off x="152400" y="4490517"/>
            <a:ext cx="6693865" cy="2123658"/>
          </a:xfrm>
          <a:prstGeom prst="rect">
            <a:avLst/>
          </a:prstGeom>
        </p:spPr>
        <p:txBody>
          <a:bodyPr>
            <a:spAutoFit/>
          </a:bodyPr>
          <a:lstStyle/>
          <a:p>
            <a:r>
              <a:rPr lang="es-ES" sz="2200" b="1" i="1" baseline="30000" dirty="0">
                <a:latin typeface="Palatino Linotype" panose="02040502050505030304" pitchFamily="18" charset="0"/>
              </a:rPr>
              <a:t>5 </a:t>
            </a:r>
            <a:r>
              <a:rPr lang="es-ES" sz="2200" i="1" dirty="0">
                <a:latin typeface="Palatino Linotype" panose="02040502050505030304" pitchFamily="18" charset="0"/>
              </a:rPr>
              <a:t>Los ciegos ven,</a:t>
            </a:r>
          </a:p>
          <a:p>
            <a:r>
              <a:rPr lang="es-ES" sz="2200" i="1" dirty="0">
                <a:latin typeface="Palatino Linotype" panose="02040502050505030304" pitchFamily="18" charset="0"/>
              </a:rPr>
              <a:t>los cojos andan,</a:t>
            </a:r>
          </a:p>
          <a:p>
            <a:r>
              <a:rPr lang="es-ES" sz="2200" i="1" dirty="0">
                <a:latin typeface="Palatino Linotype" panose="02040502050505030304" pitchFamily="18" charset="0"/>
              </a:rPr>
              <a:t>los leprosos son limpiados,</a:t>
            </a:r>
          </a:p>
          <a:p>
            <a:r>
              <a:rPr lang="es-ES" sz="2200" i="1" dirty="0">
                <a:latin typeface="Palatino Linotype" panose="02040502050505030304" pitchFamily="18" charset="0"/>
              </a:rPr>
              <a:t>los sordos oyen,</a:t>
            </a:r>
          </a:p>
          <a:p>
            <a:r>
              <a:rPr lang="es-ES" sz="2200" i="1" dirty="0">
                <a:latin typeface="Palatino Linotype" panose="02040502050505030304" pitchFamily="18" charset="0"/>
              </a:rPr>
              <a:t>los muertos son resucitados</a:t>
            </a:r>
          </a:p>
          <a:p>
            <a:r>
              <a:rPr lang="es-ES" sz="2200" i="1" dirty="0">
                <a:latin typeface="Palatino Linotype" panose="02040502050505030304" pitchFamily="18" charset="0"/>
              </a:rPr>
              <a:t>y a los pobres es anunciado el evangelio;</a:t>
            </a:r>
            <a:endParaRPr lang="en-US" sz="2200" i="1" dirty="0">
              <a:latin typeface="Palatino Linotype" panose="02040502050505030304" pitchFamily="18" charset="0"/>
            </a:endParaRPr>
          </a:p>
        </p:txBody>
      </p:sp>
      <p:sp>
        <p:nvSpPr>
          <p:cNvPr id="10" name="Rectangle 9">
            <a:extLst>
              <a:ext uri="{FF2B5EF4-FFF2-40B4-BE49-F238E27FC236}">
                <a16:creationId xmlns:a16="http://schemas.microsoft.com/office/drawing/2014/main" xmlns="" id="{152D9AE8-7DA1-4F5B-9902-E03FD836A2C2}"/>
              </a:ext>
            </a:extLst>
          </p:cNvPr>
          <p:cNvSpPr/>
          <p:nvPr/>
        </p:nvSpPr>
        <p:spPr>
          <a:xfrm>
            <a:off x="2667000" y="3767078"/>
            <a:ext cx="6693865" cy="2862322"/>
          </a:xfrm>
          <a:prstGeom prst="rect">
            <a:avLst/>
          </a:prstGeom>
        </p:spPr>
        <p:txBody>
          <a:bodyPr>
            <a:spAutoFit/>
          </a:bodyPr>
          <a:lstStyle/>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endParaRPr lang="en-US" sz="2400" b="1" i="1" baseline="30000" dirty="0">
              <a:latin typeface="Palatino Linotype" panose="02040502050505030304" pitchFamily="18" charset="0"/>
            </a:endParaRPr>
          </a:p>
          <a:p>
            <a:r>
              <a:rPr lang="en-US" sz="2200" dirty="0">
                <a:latin typeface="Palatino Linotype" panose="02040502050505030304" pitchFamily="18" charset="0"/>
              </a:rPr>
              <a:t>       ---------------------------</a:t>
            </a:r>
            <a:r>
              <a:rPr lang="en-US" sz="2200" b="1" dirty="0">
                <a:latin typeface="Palatino Linotype" panose="02040502050505030304" pitchFamily="18" charset="0"/>
              </a:rPr>
              <a:t>Juan 9:39</a:t>
            </a:r>
          </a:p>
          <a:p>
            <a:r>
              <a:rPr lang="en-US" sz="2200" dirty="0">
                <a:latin typeface="Palatino Linotype" panose="02040502050505030304" pitchFamily="18" charset="0"/>
              </a:rPr>
              <a:t>--------------------------------</a:t>
            </a:r>
            <a:r>
              <a:rPr lang="en-US" sz="2200" b="1" dirty="0" err="1">
                <a:latin typeface="Palatino Linotype" panose="02040502050505030304" pitchFamily="18" charset="0"/>
              </a:rPr>
              <a:t>Hebreos</a:t>
            </a:r>
            <a:r>
              <a:rPr lang="en-US" sz="2200" b="1" dirty="0">
                <a:latin typeface="Palatino Linotype" panose="02040502050505030304" pitchFamily="18" charset="0"/>
              </a:rPr>
              <a:t> 12:12-13</a:t>
            </a:r>
          </a:p>
          <a:p>
            <a:r>
              <a:rPr lang="en-US" sz="2200" dirty="0">
                <a:latin typeface="Palatino Linotype" panose="02040502050505030304" pitchFamily="18" charset="0"/>
              </a:rPr>
              <a:t>--------- </a:t>
            </a:r>
            <a:r>
              <a:rPr lang="en-US" sz="2200" dirty="0" err="1">
                <a:latin typeface="Palatino Linotype" panose="02040502050505030304" pitchFamily="18" charset="0"/>
              </a:rPr>
              <a:t>casi</a:t>
            </a:r>
            <a:r>
              <a:rPr lang="en-US" sz="2200" dirty="0">
                <a:latin typeface="Palatino Linotype" panose="02040502050505030304" pitchFamily="18" charset="0"/>
              </a:rPr>
              <a:t> </a:t>
            </a:r>
            <a:r>
              <a:rPr lang="en-US" sz="2200" dirty="0" err="1">
                <a:latin typeface="Palatino Linotype" panose="02040502050505030304" pitchFamily="18" charset="0"/>
              </a:rPr>
              <a:t>siempre</a:t>
            </a:r>
            <a:r>
              <a:rPr lang="en-US" sz="2200" dirty="0">
                <a:latin typeface="Palatino Linotype" panose="02040502050505030304" pitchFamily="18" charset="0"/>
              </a:rPr>
              <a:t>, </a:t>
            </a:r>
            <a:r>
              <a:rPr lang="en-US" sz="2200" b="1" i="1" dirty="0">
                <a:latin typeface="Palatino Linotype" panose="02040502050505030304" pitchFamily="18" charset="0"/>
              </a:rPr>
              <a:t>“</a:t>
            </a:r>
            <a:r>
              <a:rPr lang="en-US" sz="2200" b="1" i="1" dirty="0" err="1">
                <a:latin typeface="Palatino Linotype" panose="02040502050505030304" pitchFamily="18" charset="0"/>
              </a:rPr>
              <a:t>limpiado</a:t>
            </a:r>
            <a:r>
              <a:rPr lang="en-US" sz="2200" b="1" i="1" dirty="0">
                <a:latin typeface="Palatino Linotype" panose="02040502050505030304" pitchFamily="18" charset="0"/>
              </a:rPr>
              <a:t>”</a:t>
            </a:r>
          </a:p>
          <a:p>
            <a:r>
              <a:rPr lang="en-US" sz="2200" dirty="0">
                <a:latin typeface="Palatino Linotype" panose="02040502050505030304" pitchFamily="18" charset="0"/>
              </a:rPr>
              <a:t>--------------------------------</a:t>
            </a:r>
            <a:r>
              <a:rPr lang="en-US" sz="2200" b="1" dirty="0">
                <a:latin typeface="Palatino Linotype" panose="02040502050505030304" pitchFamily="18" charset="0"/>
              </a:rPr>
              <a:t> Mateo 13:9,13:13-15,18</a:t>
            </a:r>
          </a:p>
          <a:p>
            <a:r>
              <a:rPr lang="en-US" sz="2200" dirty="0">
                <a:latin typeface="Palatino Linotype" panose="02040502050505030304" pitchFamily="18" charset="0"/>
              </a:rPr>
              <a:t>       ---------------------------</a:t>
            </a:r>
            <a:r>
              <a:rPr lang="en-US" sz="2200" b="1" dirty="0">
                <a:latin typeface="Palatino Linotype" panose="02040502050505030304" pitchFamily="18" charset="0"/>
              </a:rPr>
              <a:t>Juan 5:24</a:t>
            </a:r>
          </a:p>
          <a:p>
            <a:r>
              <a:rPr lang="en-US" sz="2200" b="1" dirty="0">
                <a:latin typeface="Palatino Linotype" panose="02040502050505030304" pitchFamily="18" charset="0"/>
              </a:rPr>
              <a:t>                                      </a:t>
            </a:r>
            <a:r>
              <a:rPr lang="en-US" sz="2200" dirty="0">
                <a:latin typeface="Palatino Linotype" panose="02040502050505030304" pitchFamily="18" charset="0"/>
              </a:rPr>
              <a:t>---</a:t>
            </a:r>
            <a:r>
              <a:rPr lang="en-US" sz="2200" b="1" dirty="0">
                <a:latin typeface="Palatino Linotype" panose="02040502050505030304" pitchFamily="18" charset="0"/>
              </a:rPr>
              <a:t> Mateo  5:3</a:t>
            </a:r>
          </a:p>
        </p:txBody>
      </p:sp>
      <p:sp>
        <p:nvSpPr>
          <p:cNvPr id="11" name="TextBox 10">
            <a:extLst>
              <a:ext uri="{FF2B5EF4-FFF2-40B4-BE49-F238E27FC236}">
                <a16:creationId xmlns:a16="http://schemas.microsoft.com/office/drawing/2014/main" xmlns="" id="{5A5048A3-DF2C-4970-87A2-5CB3F67DDA91}"/>
              </a:ext>
            </a:extLst>
          </p:cNvPr>
          <p:cNvSpPr txBox="1"/>
          <p:nvPr/>
        </p:nvSpPr>
        <p:spPr>
          <a:xfrm>
            <a:off x="152400" y="4114800"/>
            <a:ext cx="3276600" cy="430887"/>
          </a:xfrm>
          <a:prstGeom prst="rect">
            <a:avLst/>
          </a:prstGeom>
          <a:noFill/>
        </p:spPr>
        <p:txBody>
          <a:bodyPr wrap="square" rtlCol="0">
            <a:spAutoFit/>
          </a:bodyPr>
          <a:lstStyle/>
          <a:p>
            <a:r>
              <a:rPr lang="en-US" sz="2200" b="1" dirty="0">
                <a:latin typeface="Palatino Linotype" panose="02040502050505030304" pitchFamily="18" charset="0"/>
              </a:rPr>
              <a:t>Matthew 11</a:t>
            </a:r>
          </a:p>
        </p:txBody>
      </p:sp>
    </p:spTree>
    <p:extLst>
      <p:ext uri="{BB962C8B-B14F-4D97-AF65-F5344CB8AC3E}">
        <p14:creationId xmlns:p14="http://schemas.microsoft.com/office/powerpoint/2010/main" val="367212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9" grpId="0"/>
      <p:bldP spid="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3" name="Rectangle 2"/>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8" name="TextBox 7"/>
          <p:cNvSpPr txBox="1"/>
          <p:nvPr/>
        </p:nvSpPr>
        <p:spPr>
          <a:xfrm>
            <a:off x="152400" y="685800"/>
            <a:ext cx="3276600" cy="461665"/>
          </a:xfrm>
          <a:prstGeom prst="rect">
            <a:avLst/>
          </a:prstGeom>
          <a:noFill/>
        </p:spPr>
        <p:txBody>
          <a:bodyPr wrap="square" rtlCol="0">
            <a:spAutoFit/>
          </a:bodyPr>
          <a:lstStyle/>
          <a:p>
            <a:r>
              <a:rPr lang="en-US" sz="2400" b="1" dirty="0">
                <a:latin typeface="Palatino Linotype" panose="02040502050505030304" pitchFamily="18" charset="0"/>
              </a:rPr>
              <a:t>Lesson #1</a:t>
            </a:r>
          </a:p>
        </p:txBody>
      </p:sp>
      <p:sp>
        <p:nvSpPr>
          <p:cNvPr id="2" name="TextBox 1"/>
          <p:cNvSpPr txBox="1"/>
          <p:nvPr/>
        </p:nvSpPr>
        <p:spPr>
          <a:xfrm>
            <a:off x="1066800" y="1116687"/>
            <a:ext cx="6934200" cy="461665"/>
          </a:xfrm>
          <a:prstGeom prst="rect">
            <a:avLst/>
          </a:prstGeom>
          <a:noFill/>
        </p:spPr>
        <p:txBody>
          <a:bodyPr wrap="square" rtlCol="0">
            <a:spAutoFit/>
          </a:bodyPr>
          <a:lstStyle/>
          <a:p>
            <a:r>
              <a:rPr lang="en-US" sz="2400" dirty="0"/>
              <a:t>We trivialize the Gospel when…</a:t>
            </a:r>
          </a:p>
        </p:txBody>
      </p:sp>
      <p:sp>
        <p:nvSpPr>
          <p:cNvPr id="9" name="TextBox 8"/>
          <p:cNvSpPr txBox="1"/>
          <p:nvPr/>
        </p:nvSpPr>
        <p:spPr>
          <a:xfrm>
            <a:off x="152400" y="1524000"/>
            <a:ext cx="3276600" cy="461665"/>
          </a:xfrm>
          <a:prstGeom prst="rect">
            <a:avLst/>
          </a:prstGeom>
          <a:noFill/>
        </p:spPr>
        <p:txBody>
          <a:bodyPr wrap="square" rtlCol="0">
            <a:spAutoFit/>
          </a:bodyPr>
          <a:lstStyle/>
          <a:p>
            <a:r>
              <a:rPr lang="en-US" sz="2400" b="1" dirty="0">
                <a:latin typeface="Palatino Linotype" panose="02040502050505030304" pitchFamily="18" charset="0"/>
              </a:rPr>
              <a:t>Lesson #2</a:t>
            </a:r>
          </a:p>
        </p:txBody>
      </p:sp>
      <p:sp>
        <p:nvSpPr>
          <p:cNvPr id="10" name="TextBox 9"/>
          <p:cNvSpPr txBox="1"/>
          <p:nvPr/>
        </p:nvSpPr>
        <p:spPr>
          <a:xfrm>
            <a:off x="1135380" y="1905000"/>
            <a:ext cx="7627620" cy="769441"/>
          </a:xfrm>
          <a:prstGeom prst="rect">
            <a:avLst/>
          </a:prstGeom>
          <a:noFill/>
        </p:spPr>
        <p:txBody>
          <a:bodyPr wrap="square" rtlCol="0">
            <a:spAutoFit/>
          </a:bodyPr>
          <a:lstStyle/>
          <a:p>
            <a:r>
              <a:rPr lang="en-US" sz="2400" dirty="0"/>
              <a:t>Does Jesus Care?</a:t>
            </a:r>
          </a:p>
          <a:p>
            <a:pPr lvl="1"/>
            <a:r>
              <a:rPr lang="en-US" sz="2000" i="1" dirty="0" smtClean="0"/>
              <a:t>“Jesus </a:t>
            </a:r>
            <a:r>
              <a:rPr lang="en-US" sz="2000" i="1" dirty="0"/>
              <a:t>knows all about our struggles” “I know He Cares</a:t>
            </a:r>
            <a:r>
              <a:rPr lang="en-US" sz="2000" i="1" dirty="0" smtClean="0"/>
              <a:t>”</a:t>
            </a:r>
            <a:endParaRPr lang="en-US" sz="2000" i="1" dirty="0"/>
          </a:p>
        </p:txBody>
      </p:sp>
      <p:sp>
        <p:nvSpPr>
          <p:cNvPr id="11" name="TextBox 10"/>
          <p:cNvSpPr txBox="1"/>
          <p:nvPr/>
        </p:nvSpPr>
        <p:spPr>
          <a:xfrm>
            <a:off x="152400" y="2464713"/>
            <a:ext cx="3276600" cy="461665"/>
          </a:xfrm>
          <a:prstGeom prst="rect">
            <a:avLst/>
          </a:prstGeom>
          <a:noFill/>
        </p:spPr>
        <p:txBody>
          <a:bodyPr wrap="square" rtlCol="0">
            <a:spAutoFit/>
          </a:bodyPr>
          <a:lstStyle/>
          <a:p>
            <a:r>
              <a:rPr lang="en-US" sz="2400" b="1" dirty="0">
                <a:latin typeface="Palatino Linotype" panose="02040502050505030304" pitchFamily="18" charset="0"/>
              </a:rPr>
              <a:t>Lesson #3</a:t>
            </a:r>
          </a:p>
        </p:txBody>
      </p:sp>
      <p:sp>
        <p:nvSpPr>
          <p:cNvPr id="12" name="TextBox 11"/>
          <p:cNvSpPr txBox="1"/>
          <p:nvPr/>
        </p:nvSpPr>
        <p:spPr>
          <a:xfrm>
            <a:off x="1066800" y="2831068"/>
            <a:ext cx="6934200" cy="461665"/>
          </a:xfrm>
          <a:prstGeom prst="rect">
            <a:avLst/>
          </a:prstGeom>
          <a:noFill/>
        </p:spPr>
        <p:txBody>
          <a:bodyPr wrap="square" rtlCol="0">
            <a:spAutoFit/>
          </a:bodyPr>
          <a:lstStyle/>
          <a:p>
            <a:r>
              <a:rPr lang="en-US" sz="2400" dirty="0" smtClean="0"/>
              <a:t>We </a:t>
            </a:r>
            <a:r>
              <a:rPr lang="en-US" sz="2400" dirty="0"/>
              <a:t>must </a:t>
            </a:r>
            <a:r>
              <a:rPr lang="en-US" sz="2400" dirty="0" smtClean="0"/>
              <a:t>“come” </a:t>
            </a:r>
            <a:r>
              <a:rPr lang="en-US" sz="2400" dirty="0"/>
              <a:t>to Jesus seeking healing</a:t>
            </a:r>
          </a:p>
        </p:txBody>
      </p:sp>
      <p:sp>
        <p:nvSpPr>
          <p:cNvPr id="13" name="TextBox 12">
            <a:extLst>
              <a:ext uri="{FF2B5EF4-FFF2-40B4-BE49-F238E27FC236}">
                <a16:creationId xmlns:a16="http://schemas.microsoft.com/office/drawing/2014/main" xmlns="" id="{637E29E7-A330-45FA-8C34-48644F968918}"/>
              </a:ext>
            </a:extLst>
          </p:cNvPr>
          <p:cNvSpPr txBox="1"/>
          <p:nvPr/>
        </p:nvSpPr>
        <p:spPr>
          <a:xfrm>
            <a:off x="152400" y="4007822"/>
            <a:ext cx="3276600" cy="461665"/>
          </a:xfrm>
          <a:prstGeom prst="rect">
            <a:avLst/>
          </a:prstGeom>
          <a:noFill/>
        </p:spPr>
        <p:txBody>
          <a:bodyPr wrap="square" rtlCol="0">
            <a:spAutoFit/>
          </a:bodyPr>
          <a:lstStyle/>
          <a:p>
            <a:r>
              <a:rPr lang="en-US" sz="2400" b="1" dirty="0" err="1">
                <a:latin typeface="Palatino Linotype" panose="02040502050505030304" pitchFamily="18" charset="0"/>
              </a:rPr>
              <a:t>Lección</a:t>
            </a:r>
            <a:r>
              <a:rPr lang="en-US" sz="2400" b="1" dirty="0">
                <a:latin typeface="Palatino Linotype" panose="02040502050505030304" pitchFamily="18" charset="0"/>
              </a:rPr>
              <a:t> #1</a:t>
            </a:r>
          </a:p>
        </p:txBody>
      </p:sp>
      <p:sp>
        <p:nvSpPr>
          <p:cNvPr id="14" name="TextBox 13">
            <a:extLst>
              <a:ext uri="{FF2B5EF4-FFF2-40B4-BE49-F238E27FC236}">
                <a16:creationId xmlns:a16="http://schemas.microsoft.com/office/drawing/2014/main" xmlns="" id="{CA34DA94-EB5E-4EF3-A553-5C890C00BA4B}"/>
              </a:ext>
            </a:extLst>
          </p:cNvPr>
          <p:cNvSpPr txBox="1"/>
          <p:nvPr/>
        </p:nvSpPr>
        <p:spPr>
          <a:xfrm>
            <a:off x="1066800" y="4438709"/>
            <a:ext cx="6934200" cy="461665"/>
          </a:xfrm>
          <a:prstGeom prst="rect">
            <a:avLst/>
          </a:prstGeom>
          <a:noFill/>
        </p:spPr>
        <p:txBody>
          <a:bodyPr wrap="square" rtlCol="0">
            <a:spAutoFit/>
          </a:bodyPr>
          <a:lstStyle/>
          <a:p>
            <a:r>
              <a:rPr lang="en-US" sz="2400" dirty="0" err="1"/>
              <a:t>Trivializamos</a:t>
            </a:r>
            <a:r>
              <a:rPr lang="en-US" sz="2400" dirty="0"/>
              <a:t> el </a:t>
            </a:r>
            <a:r>
              <a:rPr lang="en-US" sz="2400" dirty="0" err="1"/>
              <a:t>Evangelio</a:t>
            </a:r>
            <a:r>
              <a:rPr lang="en-US" sz="2400" dirty="0"/>
              <a:t> </a:t>
            </a:r>
            <a:r>
              <a:rPr lang="en-US" sz="2400" dirty="0" err="1"/>
              <a:t>cuando</a:t>
            </a:r>
            <a:r>
              <a:rPr lang="en-US" sz="2400" dirty="0"/>
              <a:t> ...</a:t>
            </a:r>
          </a:p>
        </p:txBody>
      </p:sp>
      <p:sp>
        <p:nvSpPr>
          <p:cNvPr id="15" name="TextBox 14">
            <a:extLst>
              <a:ext uri="{FF2B5EF4-FFF2-40B4-BE49-F238E27FC236}">
                <a16:creationId xmlns:a16="http://schemas.microsoft.com/office/drawing/2014/main" xmlns="" id="{7E36BFA3-0B28-4A2B-B325-596F1B717036}"/>
              </a:ext>
            </a:extLst>
          </p:cNvPr>
          <p:cNvSpPr txBox="1"/>
          <p:nvPr/>
        </p:nvSpPr>
        <p:spPr>
          <a:xfrm>
            <a:off x="152400" y="4846022"/>
            <a:ext cx="3276600" cy="461665"/>
          </a:xfrm>
          <a:prstGeom prst="rect">
            <a:avLst/>
          </a:prstGeom>
          <a:noFill/>
        </p:spPr>
        <p:txBody>
          <a:bodyPr wrap="square" rtlCol="0">
            <a:spAutoFit/>
          </a:bodyPr>
          <a:lstStyle/>
          <a:p>
            <a:r>
              <a:rPr lang="en-US" sz="2400" b="1" dirty="0" err="1">
                <a:latin typeface="Palatino Linotype" panose="02040502050505030304" pitchFamily="18" charset="0"/>
              </a:rPr>
              <a:t>Lección</a:t>
            </a:r>
            <a:r>
              <a:rPr lang="en-US" sz="2400" b="1" dirty="0">
                <a:latin typeface="Palatino Linotype" panose="02040502050505030304" pitchFamily="18" charset="0"/>
              </a:rPr>
              <a:t> #2</a:t>
            </a:r>
          </a:p>
        </p:txBody>
      </p:sp>
      <p:sp>
        <p:nvSpPr>
          <p:cNvPr id="16" name="TextBox 15">
            <a:extLst>
              <a:ext uri="{FF2B5EF4-FFF2-40B4-BE49-F238E27FC236}">
                <a16:creationId xmlns:a16="http://schemas.microsoft.com/office/drawing/2014/main" xmlns="" id="{08B7FDCA-4517-4875-928A-CE0CEB7E8C41}"/>
              </a:ext>
            </a:extLst>
          </p:cNvPr>
          <p:cNvSpPr txBox="1"/>
          <p:nvPr/>
        </p:nvSpPr>
        <p:spPr>
          <a:xfrm>
            <a:off x="1135380" y="5227022"/>
            <a:ext cx="7627620" cy="830997"/>
          </a:xfrm>
          <a:prstGeom prst="rect">
            <a:avLst/>
          </a:prstGeom>
          <a:noFill/>
        </p:spPr>
        <p:txBody>
          <a:bodyPr wrap="square" rtlCol="0">
            <a:spAutoFit/>
          </a:bodyPr>
          <a:lstStyle/>
          <a:p>
            <a:r>
              <a:rPr lang="en-US" sz="2400" dirty="0"/>
              <a:t>¿Le </a:t>
            </a:r>
            <a:r>
              <a:rPr lang="en-US" sz="2400" dirty="0" err="1"/>
              <a:t>importa</a:t>
            </a:r>
            <a:r>
              <a:rPr lang="en-US" sz="2400" dirty="0"/>
              <a:t> a </a:t>
            </a:r>
            <a:r>
              <a:rPr lang="en-US" sz="2400" dirty="0" err="1"/>
              <a:t>Jesús</a:t>
            </a:r>
            <a:r>
              <a:rPr lang="en-US" sz="2400" dirty="0" smtClean="0"/>
              <a:t>?</a:t>
            </a:r>
          </a:p>
          <a:p>
            <a:r>
              <a:rPr lang="en-US" sz="2400" dirty="0"/>
              <a:t>	</a:t>
            </a:r>
            <a:r>
              <a:rPr lang="es-ES" sz="2000" i="1" dirty="0" smtClean="0"/>
              <a:t>"Jesús </a:t>
            </a:r>
            <a:r>
              <a:rPr lang="es-ES" sz="2000" i="1" dirty="0"/>
              <a:t>sabe todo sobre nuestras luchas" "Sé que le importa</a:t>
            </a:r>
            <a:r>
              <a:rPr lang="es-ES" sz="2000" i="1" dirty="0" smtClean="0"/>
              <a:t>"</a:t>
            </a:r>
            <a:endParaRPr lang="en-US" sz="2000" i="1" dirty="0"/>
          </a:p>
        </p:txBody>
      </p:sp>
      <p:sp>
        <p:nvSpPr>
          <p:cNvPr id="17" name="TextBox 16">
            <a:extLst>
              <a:ext uri="{FF2B5EF4-FFF2-40B4-BE49-F238E27FC236}">
                <a16:creationId xmlns:a16="http://schemas.microsoft.com/office/drawing/2014/main" xmlns="" id="{074DEFE6-4D65-4FB8-8930-A4DB51F7A506}"/>
              </a:ext>
            </a:extLst>
          </p:cNvPr>
          <p:cNvSpPr txBox="1"/>
          <p:nvPr/>
        </p:nvSpPr>
        <p:spPr>
          <a:xfrm>
            <a:off x="152400" y="5786735"/>
            <a:ext cx="3276600" cy="461665"/>
          </a:xfrm>
          <a:prstGeom prst="rect">
            <a:avLst/>
          </a:prstGeom>
          <a:noFill/>
        </p:spPr>
        <p:txBody>
          <a:bodyPr wrap="square" rtlCol="0">
            <a:spAutoFit/>
          </a:bodyPr>
          <a:lstStyle/>
          <a:p>
            <a:r>
              <a:rPr lang="en-US" sz="2400" b="1" dirty="0" err="1">
                <a:latin typeface="Palatino Linotype" panose="02040502050505030304" pitchFamily="18" charset="0"/>
              </a:rPr>
              <a:t>Lección</a:t>
            </a:r>
            <a:r>
              <a:rPr lang="en-US" sz="2400" b="1" dirty="0">
                <a:latin typeface="Palatino Linotype" panose="02040502050505030304" pitchFamily="18" charset="0"/>
              </a:rPr>
              <a:t> #3</a:t>
            </a:r>
          </a:p>
        </p:txBody>
      </p:sp>
      <p:sp>
        <p:nvSpPr>
          <p:cNvPr id="18" name="TextBox 17">
            <a:extLst>
              <a:ext uri="{FF2B5EF4-FFF2-40B4-BE49-F238E27FC236}">
                <a16:creationId xmlns:a16="http://schemas.microsoft.com/office/drawing/2014/main" xmlns="" id="{B758631D-0E7D-43E2-AC84-DD5C54AB94C0}"/>
              </a:ext>
            </a:extLst>
          </p:cNvPr>
          <p:cNvSpPr txBox="1"/>
          <p:nvPr/>
        </p:nvSpPr>
        <p:spPr>
          <a:xfrm>
            <a:off x="1066800" y="6153090"/>
            <a:ext cx="6934200" cy="461665"/>
          </a:xfrm>
          <a:prstGeom prst="rect">
            <a:avLst/>
          </a:prstGeom>
          <a:noFill/>
        </p:spPr>
        <p:txBody>
          <a:bodyPr wrap="square" rtlCol="0">
            <a:spAutoFit/>
          </a:bodyPr>
          <a:lstStyle/>
          <a:p>
            <a:r>
              <a:rPr lang="es-ES" sz="2400" dirty="0"/>
              <a:t>Debemos "venir" a Jesús buscando sanidad</a:t>
            </a:r>
            <a:endParaRPr lang="en-US" sz="2400" dirty="0"/>
          </a:p>
        </p:txBody>
      </p:sp>
    </p:spTree>
    <p:extLst>
      <p:ext uri="{BB962C8B-B14F-4D97-AF65-F5344CB8AC3E}">
        <p14:creationId xmlns:p14="http://schemas.microsoft.com/office/powerpoint/2010/main" val="64871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uiExpand="1" build="p" bldLvl="2"/>
      <p:bldP spid="11" grpId="0"/>
      <p:bldP spid="12" grpId="0"/>
      <p:bldP spid="14" grpId="0"/>
      <p:bldP spid="15" grpId="0"/>
      <p:bldP spid="16" grpId="0" uiExpand="1" build="p" bldLvl="2"/>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F1B2A4-015E-463D-99EA-02478BDB0AD7}"/>
              </a:ext>
            </a:extLst>
          </p:cNvPr>
          <p:cNvSpPr/>
          <p:nvPr/>
        </p:nvSpPr>
        <p:spPr>
          <a:xfrm>
            <a:off x="-4687" y="470892"/>
            <a:ext cx="9148687" cy="2881908"/>
          </a:xfrm>
          <a:prstGeom prst="rect">
            <a:avLst/>
          </a:prstGeom>
        </p:spPr>
        <p:txBody>
          <a:bodyPr wrap="square" numCol="2" spcCol="274320">
            <a:spAutoFit/>
          </a:bodyPr>
          <a:lstStyle/>
          <a:p>
            <a:r>
              <a:rPr lang="en-US" sz="2000" b="1" dirty="0"/>
              <a:t>Matthew</a:t>
            </a:r>
          </a:p>
          <a:p>
            <a:r>
              <a:rPr lang="en-US" sz="2000" dirty="0"/>
              <a:t> 8</a:t>
            </a:r>
            <a:r>
              <a:rPr lang="en-US" sz="2000" b="1" baseline="30000" dirty="0"/>
              <a:t>2 </a:t>
            </a:r>
            <a:r>
              <a:rPr lang="en-US" sz="2000" dirty="0"/>
              <a:t>And a leper </a:t>
            </a:r>
            <a:r>
              <a:rPr lang="en-US" sz="2000" b="1" u="sng" dirty="0"/>
              <a:t>came to Him</a:t>
            </a:r>
          </a:p>
          <a:p>
            <a:r>
              <a:rPr lang="en-US" sz="2000" dirty="0"/>
              <a:t> 8</a:t>
            </a:r>
            <a:r>
              <a:rPr lang="en-US" sz="2000" b="1" baseline="30000" dirty="0"/>
              <a:t>5 </a:t>
            </a:r>
            <a:r>
              <a:rPr lang="en-US" sz="2000" dirty="0"/>
              <a:t>And when Jesus entered Capernaum, a centurion </a:t>
            </a:r>
            <a:r>
              <a:rPr lang="en-US" sz="2000" b="1" u="sng" dirty="0"/>
              <a:t>came to Him</a:t>
            </a:r>
          </a:p>
          <a:p>
            <a:r>
              <a:rPr lang="en-US" sz="2000" dirty="0"/>
              <a:t> 8</a:t>
            </a:r>
            <a:r>
              <a:rPr lang="en-US" sz="2000" baseline="30000" dirty="0"/>
              <a:t>16 </a:t>
            </a:r>
            <a:r>
              <a:rPr lang="en-US" sz="2000" dirty="0"/>
              <a:t>…</a:t>
            </a:r>
            <a:r>
              <a:rPr lang="en-US" sz="2000" b="1" u="sng" dirty="0"/>
              <a:t>they brought to Him</a:t>
            </a:r>
            <a:r>
              <a:rPr lang="en-US" sz="2000" dirty="0"/>
              <a:t> many who were demon-possessed</a:t>
            </a:r>
          </a:p>
          <a:p>
            <a:r>
              <a:rPr lang="en-US" sz="2000" dirty="0"/>
              <a:t> 9</a:t>
            </a:r>
            <a:r>
              <a:rPr lang="en-US" sz="2000" b="1" baseline="30000" dirty="0"/>
              <a:t>18 </a:t>
            </a:r>
            <a:r>
              <a:rPr lang="en-US" sz="2000" dirty="0"/>
              <a:t>… a synagogue official </a:t>
            </a:r>
            <a:r>
              <a:rPr lang="en-US" sz="2000" b="1" u="sng" dirty="0"/>
              <a:t>came</a:t>
            </a:r>
            <a:r>
              <a:rPr lang="en-US" sz="2000" dirty="0"/>
              <a:t> and bowed down before Him, and said, “My daughter has just died”</a:t>
            </a:r>
          </a:p>
          <a:p>
            <a:r>
              <a:rPr lang="en-US" sz="2000" dirty="0"/>
              <a:t> 9</a:t>
            </a:r>
            <a:r>
              <a:rPr lang="en-US" sz="2000" b="1" baseline="30000" dirty="0"/>
              <a:t>27 </a:t>
            </a:r>
            <a:r>
              <a:rPr lang="en-US" sz="2000" dirty="0"/>
              <a:t>…two blind men </a:t>
            </a:r>
            <a:r>
              <a:rPr lang="en-US" sz="2000" b="1" u="sng" dirty="0"/>
              <a:t>followed Him</a:t>
            </a:r>
            <a:r>
              <a:rPr lang="en-US" sz="2000" dirty="0"/>
              <a:t>, crying out, “Have mercy on us, Son of David!”</a:t>
            </a:r>
          </a:p>
          <a:p>
            <a:r>
              <a:rPr lang="en-US" sz="2000" dirty="0"/>
              <a:t> 9</a:t>
            </a:r>
            <a:r>
              <a:rPr lang="en-US" sz="2000" b="1" baseline="30000" dirty="0"/>
              <a:t>32 </a:t>
            </a:r>
            <a:r>
              <a:rPr lang="en-US" sz="2000" dirty="0"/>
              <a:t>…a mute, demon-possessed man </a:t>
            </a:r>
            <a:r>
              <a:rPr lang="en-US" sz="2000" b="1" u="sng" dirty="0"/>
              <a:t>was brought to Him</a:t>
            </a:r>
            <a:r>
              <a:rPr lang="en-US" sz="2000" dirty="0"/>
              <a:t>.</a:t>
            </a:r>
          </a:p>
          <a:p>
            <a:r>
              <a:rPr lang="en-US" sz="2000" dirty="0"/>
              <a:t> 15</a:t>
            </a:r>
            <a:r>
              <a:rPr lang="en-US" sz="2000" b="1" baseline="30000" dirty="0"/>
              <a:t>22 </a:t>
            </a:r>
            <a:r>
              <a:rPr lang="en-US" sz="2000" dirty="0"/>
              <a:t>…a Canaanite woman from that region </a:t>
            </a:r>
            <a:r>
              <a:rPr lang="en-US" sz="2000" b="1" u="sng" dirty="0"/>
              <a:t>came out and began</a:t>
            </a:r>
            <a:r>
              <a:rPr lang="en-US" sz="2000" b="1" i="1" u="sng" dirty="0"/>
              <a:t> </a:t>
            </a:r>
            <a:r>
              <a:rPr lang="en-US" sz="2000" b="1" u="sng" dirty="0"/>
              <a:t>to cry out</a:t>
            </a:r>
            <a:r>
              <a:rPr lang="en-US" sz="2000" dirty="0"/>
              <a:t>…</a:t>
            </a:r>
          </a:p>
          <a:p>
            <a:r>
              <a:rPr lang="en-US" sz="2000" dirty="0"/>
              <a:t> 15</a:t>
            </a:r>
            <a:r>
              <a:rPr lang="en-US" sz="2000" b="1" baseline="30000" dirty="0"/>
              <a:t>30 </a:t>
            </a:r>
            <a:r>
              <a:rPr lang="en-US" sz="2000" dirty="0"/>
              <a:t>And large crowds </a:t>
            </a:r>
            <a:r>
              <a:rPr lang="en-US" sz="2000" b="1" u="sng" dirty="0"/>
              <a:t>came to Him</a:t>
            </a:r>
            <a:r>
              <a:rPr lang="en-US" sz="2000" dirty="0"/>
              <a:t>, bringing with them those who were lame, crippled, blind, mute…</a:t>
            </a:r>
          </a:p>
        </p:txBody>
      </p:sp>
      <p:sp>
        <p:nvSpPr>
          <p:cNvPr id="5" name="Rectangle 4"/>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6" name="Rectangle 5"/>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3" name="Rectangle 2">
            <a:extLst>
              <a:ext uri="{FF2B5EF4-FFF2-40B4-BE49-F238E27FC236}">
                <a16:creationId xmlns:a16="http://schemas.microsoft.com/office/drawing/2014/main" xmlns="" id="{BFFFC37D-4103-47B0-91E4-E254D578F86A}"/>
              </a:ext>
            </a:extLst>
          </p:cNvPr>
          <p:cNvSpPr/>
          <p:nvPr/>
        </p:nvSpPr>
        <p:spPr>
          <a:xfrm>
            <a:off x="0" y="3976092"/>
            <a:ext cx="9144000" cy="2881908"/>
          </a:xfrm>
          <a:prstGeom prst="rect">
            <a:avLst/>
          </a:prstGeom>
        </p:spPr>
        <p:txBody>
          <a:bodyPr wrap="square" numCol="2" spcCol="274320">
            <a:spAutoFit/>
          </a:bodyPr>
          <a:lstStyle/>
          <a:p>
            <a:r>
              <a:rPr lang="en-US" sz="2000" b="1" dirty="0"/>
              <a:t>Mateo</a:t>
            </a:r>
          </a:p>
          <a:p>
            <a:r>
              <a:rPr lang="en-US" sz="2000" dirty="0"/>
              <a:t>8</a:t>
            </a:r>
            <a:r>
              <a:rPr lang="es-ES" sz="2000" baseline="30000" dirty="0"/>
              <a:t>2</a:t>
            </a:r>
            <a:r>
              <a:rPr lang="es-ES" sz="2000" dirty="0"/>
              <a:t> En esto </a:t>
            </a:r>
            <a:r>
              <a:rPr lang="es-ES" sz="2000" b="1" u="sng" dirty="0"/>
              <a:t>se le acercó </a:t>
            </a:r>
            <a:r>
              <a:rPr lang="es-ES" sz="2000" dirty="0"/>
              <a:t>un leproso</a:t>
            </a:r>
          </a:p>
          <a:p>
            <a:r>
              <a:rPr lang="en-US" sz="2000" dirty="0"/>
              <a:t>8</a:t>
            </a:r>
            <a:r>
              <a:rPr lang="es-ES" sz="2000" baseline="30000" dirty="0"/>
              <a:t>5</a:t>
            </a:r>
            <a:r>
              <a:rPr lang="es-ES" sz="2000" dirty="0"/>
              <a:t> Al entrar Jesús en </a:t>
            </a:r>
            <a:r>
              <a:rPr lang="es-ES" sz="2000" dirty="0" err="1"/>
              <a:t>Capernaúm</a:t>
            </a:r>
            <a:r>
              <a:rPr lang="es-ES" sz="2000" dirty="0"/>
              <a:t>, </a:t>
            </a:r>
            <a:r>
              <a:rPr lang="es-ES" sz="2000" b="1" u="sng" dirty="0"/>
              <a:t>se le acercó</a:t>
            </a:r>
            <a:r>
              <a:rPr lang="es-ES" sz="2000" dirty="0"/>
              <a:t> un centurión</a:t>
            </a:r>
          </a:p>
          <a:p>
            <a:r>
              <a:rPr lang="en-US" sz="2000" dirty="0"/>
              <a:t>8</a:t>
            </a:r>
            <a:r>
              <a:rPr lang="es-ES" sz="2000" baseline="30000" dirty="0"/>
              <a:t>16</a:t>
            </a:r>
            <a:r>
              <a:rPr lang="es-ES" sz="2000" dirty="0"/>
              <a:t> Al caer la noche </a:t>
            </a:r>
            <a:r>
              <a:rPr lang="es-ES" sz="2000" b="1" u="sng" dirty="0"/>
              <a:t>le llevaron</a:t>
            </a:r>
            <a:r>
              <a:rPr lang="es-ES" sz="2000" b="1" dirty="0"/>
              <a:t> </a:t>
            </a:r>
            <a:r>
              <a:rPr lang="es-ES" sz="2000" dirty="0"/>
              <a:t>muchos endemoniados</a:t>
            </a:r>
          </a:p>
          <a:p>
            <a:r>
              <a:rPr lang="en-US" sz="2000" dirty="0"/>
              <a:t>9</a:t>
            </a:r>
            <a:r>
              <a:rPr lang="es-ES" sz="2000" baseline="30000" dirty="0"/>
              <a:t>18</a:t>
            </a:r>
            <a:r>
              <a:rPr lang="es-ES" sz="2000" dirty="0"/>
              <a:t> …</a:t>
            </a:r>
            <a:r>
              <a:rPr lang="es-ES" sz="2000" b="1" u="sng" dirty="0"/>
              <a:t>llegó</a:t>
            </a:r>
            <a:r>
              <a:rPr lang="es-ES" sz="2000" dirty="0"/>
              <a:t> un dignatario y se postró ante él, diciendo:—Mi hija acaba de morir</a:t>
            </a:r>
          </a:p>
          <a:p>
            <a:endParaRPr lang="en-US" sz="2000" dirty="0"/>
          </a:p>
          <a:p>
            <a:r>
              <a:rPr lang="en-US" sz="2000" dirty="0"/>
              <a:t>9</a:t>
            </a:r>
            <a:r>
              <a:rPr lang="es-ES" sz="2000" baseline="30000" dirty="0"/>
              <a:t>27</a:t>
            </a:r>
            <a:r>
              <a:rPr lang="es-ES" sz="2000" dirty="0"/>
              <a:t>  …</a:t>
            </a:r>
            <a:r>
              <a:rPr lang="es-ES" sz="2000" b="1" u="sng" dirty="0"/>
              <a:t>lo siguieron</a:t>
            </a:r>
            <a:r>
              <a:rPr lang="es-ES" sz="2000" dirty="0"/>
              <a:t> dos ciegos, diciéndole a gritos: —¡Ten misericordia de nosotros, Hijo de David!</a:t>
            </a:r>
          </a:p>
          <a:p>
            <a:r>
              <a:rPr lang="en-US" sz="2000" dirty="0"/>
              <a:t>9</a:t>
            </a:r>
            <a:r>
              <a:rPr lang="es-ES" sz="2000" baseline="30000" dirty="0"/>
              <a:t>32</a:t>
            </a:r>
            <a:r>
              <a:rPr lang="es-ES" sz="2000" dirty="0"/>
              <a:t> …</a:t>
            </a:r>
            <a:r>
              <a:rPr lang="es-ES" sz="2000" b="1" u="sng" dirty="0"/>
              <a:t>le trajeron</a:t>
            </a:r>
            <a:r>
              <a:rPr lang="es-ES" sz="2000" dirty="0"/>
              <a:t> un mudo endemoniado.</a:t>
            </a:r>
          </a:p>
          <a:p>
            <a:r>
              <a:rPr lang="en-US" sz="2000" dirty="0"/>
              <a:t>15</a:t>
            </a:r>
            <a:r>
              <a:rPr lang="en-US" sz="2000" b="1" baseline="30000" dirty="0"/>
              <a:t>22 </a:t>
            </a:r>
            <a:r>
              <a:rPr lang="es-ES" sz="2000" dirty="0"/>
              <a:t>…una mujer cananea que había salido de aquella región comenzó a gritar y a decirle…</a:t>
            </a:r>
          </a:p>
          <a:p>
            <a:r>
              <a:rPr lang="en-US" sz="2000" dirty="0"/>
              <a:t>15</a:t>
            </a:r>
            <a:r>
              <a:rPr lang="es-ES" sz="2000" baseline="30000" dirty="0"/>
              <a:t>30</a:t>
            </a:r>
            <a:r>
              <a:rPr lang="es-ES" sz="2000" b="1" baseline="30000" dirty="0"/>
              <a:t> </a:t>
            </a:r>
            <a:r>
              <a:rPr lang="es-ES" sz="2000" b="1" u="sng" dirty="0"/>
              <a:t>Se le acercó</a:t>
            </a:r>
            <a:r>
              <a:rPr lang="es-ES" sz="2000" dirty="0"/>
              <a:t> mucha gente que traía consigo cojos, ciegos, mudos, mancos…</a:t>
            </a:r>
          </a:p>
        </p:txBody>
      </p:sp>
    </p:spTree>
    <p:extLst>
      <p:ext uri="{BB962C8B-B14F-4D97-AF65-F5344CB8AC3E}">
        <p14:creationId xmlns:p14="http://schemas.microsoft.com/office/powerpoint/2010/main" val="311620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F1B2A4-015E-463D-99EA-02478BDB0AD7}"/>
              </a:ext>
            </a:extLst>
          </p:cNvPr>
          <p:cNvSpPr/>
          <p:nvPr/>
        </p:nvSpPr>
        <p:spPr>
          <a:xfrm>
            <a:off x="522212" y="628233"/>
            <a:ext cx="8316988" cy="2800767"/>
          </a:xfrm>
          <a:prstGeom prst="rect">
            <a:avLst/>
          </a:prstGeom>
        </p:spPr>
        <p:txBody>
          <a:bodyPr wrap="square">
            <a:spAutoFit/>
          </a:bodyPr>
          <a:lstStyle/>
          <a:p>
            <a:r>
              <a:rPr lang="en-US" sz="2200" b="1" dirty="0">
                <a:solidFill>
                  <a:srgbClr val="000000"/>
                </a:solidFill>
                <a:latin typeface="Helvetica Neue"/>
              </a:rPr>
              <a:t>Luke 8</a:t>
            </a:r>
            <a:r>
              <a:rPr lang="en-US" sz="2200" b="1" baseline="30000" dirty="0">
                <a:solidFill>
                  <a:srgbClr val="000000"/>
                </a:solidFill>
                <a:latin typeface="Arial" panose="020B0604020202020204" pitchFamily="34" charset="0"/>
              </a:rPr>
              <a:t>43 </a:t>
            </a:r>
            <a:r>
              <a:rPr lang="en-US" sz="2200" dirty="0">
                <a:solidFill>
                  <a:srgbClr val="000000"/>
                </a:solidFill>
                <a:latin typeface="Helvetica Neue"/>
              </a:rPr>
              <a:t>And there was a woman who had had a discharge of blood for twelve years, and though she had spent all her living on physicians, she could not be healed by anyone.</a:t>
            </a:r>
          </a:p>
          <a:p>
            <a:r>
              <a:rPr lang="en-US" sz="2200" b="1" baseline="30000" dirty="0">
                <a:solidFill>
                  <a:srgbClr val="000000"/>
                </a:solidFill>
                <a:latin typeface="Arial" panose="020B0604020202020204" pitchFamily="34" charset="0"/>
              </a:rPr>
              <a:t>44 </a:t>
            </a:r>
            <a:r>
              <a:rPr lang="en-US" sz="2200" dirty="0">
                <a:solidFill>
                  <a:srgbClr val="000000"/>
                </a:solidFill>
                <a:latin typeface="Helvetica Neue"/>
              </a:rPr>
              <a:t>She came up behind him and touched the fringe of his garment, and immediately her discharge of blood ceased.</a:t>
            </a:r>
            <a:r>
              <a:rPr lang="en-US" sz="2200" b="1" baseline="30000" dirty="0">
                <a:solidFill>
                  <a:srgbClr val="000000"/>
                </a:solidFill>
                <a:latin typeface="Arial" panose="020B0604020202020204" pitchFamily="34" charset="0"/>
              </a:rPr>
              <a:t>45 </a:t>
            </a:r>
            <a:r>
              <a:rPr lang="en-US" sz="2200" dirty="0">
                <a:solidFill>
                  <a:srgbClr val="000000"/>
                </a:solidFill>
                <a:latin typeface="Helvetica Neue"/>
              </a:rPr>
              <a:t>And Jesus said, “Who was it that touched me?” When all denied it, Peter said, “Master, the crowds surround you and are pressing in on you!”</a:t>
            </a:r>
            <a:endParaRPr lang="en-US" sz="2200" dirty="0"/>
          </a:p>
        </p:txBody>
      </p:sp>
      <p:sp>
        <p:nvSpPr>
          <p:cNvPr id="5" name="Rectangle 4">
            <a:extLst>
              <a:ext uri="{FF2B5EF4-FFF2-40B4-BE49-F238E27FC236}">
                <a16:creationId xmlns:a16="http://schemas.microsoft.com/office/drawing/2014/main" xmlns="" id="{A2AD6F05-C957-400B-A5CB-9CC7EA40AC7F}"/>
              </a:ext>
            </a:extLst>
          </p:cNvPr>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6" name="Rectangle 5">
            <a:extLst>
              <a:ext uri="{FF2B5EF4-FFF2-40B4-BE49-F238E27FC236}">
                <a16:creationId xmlns:a16="http://schemas.microsoft.com/office/drawing/2014/main" xmlns="" id="{4F9F6DA7-F0E7-4E04-B54B-4E543638E6B2}"/>
              </a:ext>
            </a:extLst>
          </p:cNvPr>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sp>
        <p:nvSpPr>
          <p:cNvPr id="3" name="Rectangle 2">
            <a:extLst>
              <a:ext uri="{FF2B5EF4-FFF2-40B4-BE49-F238E27FC236}">
                <a16:creationId xmlns:a16="http://schemas.microsoft.com/office/drawing/2014/main" xmlns="" id="{7F55271B-40A5-4A12-ABD7-6BC89F8B46A5}"/>
              </a:ext>
            </a:extLst>
          </p:cNvPr>
          <p:cNvSpPr/>
          <p:nvPr/>
        </p:nvSpPr>
        <p:spPr>
          <a:xfrm>
            <a:off x="968223" y="966787"/>
            <a:ext cx="8099577" cy="2462213"/>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n-US" sz="2200" b="1" baseline="30000" dirty="0">
                <a:solidFill>
                  <a:srgbClr val="000000"/>
                </a:solidFill>
                <a:latin typeface="Arial" panose="020B0604020202020204" pitchFamily="34" charset="0"/>
              </a:rPr>
              <a:t>46 </a:t>
            </a:r>
            <a:r>
              <a:rPr lang="en-US" sz="2200" dirty="0">
                <a:solidFill>
                  <a:srgbClr val="000000"/>
                </a:solidFill>
                <a:latin typeface="Helvetica Neue"/>
              </a:rPr>
              <a:t>But Jesus said, “Someone touched me, for I perceive that power has gone out from me.” </a:t>
            </a:r>
            <a:r>
              <a:rPr lang="en-US" sz="2200" b="1" baseline="30000" dirty="0">
                <a:solidFill>
                  <a:srgbClr val="000000"/>
                </a:solidFill>
                <a:latin typeface="Arial" panose="020B0604020202020204" pitchFamily="34" charset="0"/>
              </a:rPr>
              <a:t>47 </a:t>
            </a:r>
            <a:r>
              <a:rPr lang="en-US" sz="2200" dirty="0">
                <a:solidFill>
                  <a:srgbClr val="000000"/>
                </a:solidFill>
                <a:latin typeface="Helvetica Neue"/>
              </a:rPr>
              <a:t>And when the woman saw that she was not hidden, she came trembling, and falling down before him declared in the presence of all the people why she had touched him, and how she had been immediately healed. </a:t>
            </a:r>
            <a:r>
              <a:rPr lang="en-US" sz="2200" b="1" baseline="30000" dirty="0">
                <a:solidFill>
                  <a:srgbClr val="000000"/>
                </a:solidFill>
                <a:latin typeface="Arial" panose="020B0604020202020204" pitchFamily="34" charset="0"/>
              </a:rPr>
              <a:t>48 </a:t>
            </a:r>
            <a:r>
              <a:rPr lang="en-US" sz="2200" dirty="0">
                <a:solidFill>
                  <a:srgbClr val="000000"/>
                </a:solidFill>
                <a:latin typeface="Helvetica Neue"/>
              </a:rPr>
              <a:t>And he said to her, “Daughter, your faith has made you well; go in peace.”</a:t>
            </a:r>
          </a:p>
        </p:txBody>
      </p:sp>
      <p:sp>
        <p:nvSpPr>
          <p:cNvPr id="7" name="Rectangle 6">
            <a:extLst>
              <a:ext uri="{FF2B5EF4-FFF2-40B4-BE49-F238E27FC236}">
                <a16:creationId xmlns:a16="http://schemas.microsoft.com/office/drawing/2014/main" xmlns="" id="{6909C6FA-C9EF-4D59-B191-9A2080231A65}"/>
              </a:ext>
            </a:extLst>
          </p:cNvPr>
          <p:cNvSpPr/>
          <p:nvPr/>
        </p:nvSpPr>
        <p:spPr>
          <a:xfrm>
            <a:off x="522212" y="3981033"/>
            <a:ext cx="8316988" cy="2800767"/>
          </a:xfrm>
          <a:prstGeom prst="rect">
            <a:avLst/>
          </a:prstGeom>
        </p:spPr>
        <p:txBody>
          <a:bodyPr wrap="square">
            <a:spAutoFit/>
          </a:bodyPr>
          <a:lstStyle/>
          <a:p>
            <a:r>
              <a:rPr lang="en-US" sz="2200" b="1" dirty="0">
                <a:solidFill>
                  <a:srgbClr val="000000"/>
                </a:solidFill>
                <a:latin typeface="Helvetica Neue"/>
              </a:rPr>
              <a:t>Lucas 8</a:t>
            </a:r>
            <a:r>
              <a:rPr lang="es-ES" sz="2200" b="1" baseline="30000" dirty="0">
                <a:latin typeface="Helvetica Neue"/>
              </a:rPr>
              <a:t>43 </a:t>
            </a:r>
            <a:r>
              <a:rPr lang="es-ES" sz="2200" dirty="0">
                <a:latin typeface="Helvetica Neue"/>
              </a:rPr>
              <a:t>Pero una mujer que padecía de flujo de sangre desde hacía doce años, y que había gastado en médicos todo cuanto tenía y por ninguno había podido ser curada, </a:t>
            </a:r>
          </a:p>
          <a:p>
            <a:r>
              <a:rPr lang="es-ES" sz="2200" b="1" baseline="30000" dirty="0">
                <a:latin typeface="Helvetica Neue"/>
              </a:rPr>
              <a:t>44 </a:t>
            </a:r>
            <a:r>
              <a:rPr lang="es-ES" sz="2200" dirty="0">
                <a:latin typeface="Helvetica Neue"/>
              </a:rPr>
              <a:t>se le acercó por detrás y tocó el borde de su manto. Al instante se detuvo el flujo de su sangre. </a:t>
            </a:r>
            <a:r>
              <a:rPr lang="es-ES" sz="2200" b="1" baseline="30000" dirty="0">
                <a:latin typeface="Helvetica Neue"/>
              </a:rPr>
              <a:t>45 </a:t>
            </a:r>
            <a:r>
              <a:rPr lang="es-ES" sz="2200" dirty="0">
                <a:latin typeface="Helvetica Neue"/>
              </a:rPr>
              <a:t>Entonces Jesús dijo:—¿Quién es el que me ha tocado? Todos lo negaban, y dijo Pedro y los que con él estaban:—Maestro, la multitud te aprieta y oprime, y preguntas: “¿Quién es el que me ha tocado?”</a:t>
            </a:r>
          </a:p>
        </p:txBody>
      </p:sp>
      <p:sp>
        <p:nvSpPr>
          <p:cNvPr id="8" name="Rectangle 7">
            <a:extLst>
              <a:ext uri="{FF2B5EF4-FFF2-40B4-BE49-F238E27FC236}">
                <a16:creationId xmlns:a16="http://schemas.microsoft.com/office/drawing/2014/main" xmlns="" id="{6246FC0A-F735-4757-990D-6A224C9F6EAF}"/>
              </a:ext>
            </a:extLst>
          </p:cNvPr>
          <p:cNvSpPr/>
          <p:nvPr/>
        </p:nvSpPr>
        <p:spPr>
          <a:xfrm>
            <a:off x="968223" y="4319587"/>
            <a:ext cx="8099577" cy="2123658"/>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a:spAutoFit/>
          </a:bodyPr>
          <a:lstStyle/>
          <a:p>
            <a:r>
              <a:rPr lang="es-ES" sz="2200" b="1" baseline="30000" dirty="0">
                <a:latin typeface="Helvetica Neue"/>
              </a:rPr>
              <a:t>46 </a:t>
            </a:r>
            <a:r>
              <a:rPr lang="es-ES" sz="2200" dirty="0">
                <a:latin typeface="Helvetica Neue"/>
              </a:rPr>
              <a:t>Pero Jesús dijo:—Alguien me ha tocado, porque yo he sentido que ha salido poder de mí. </a:t>
            </a:r>
            <a:r>
              <a:rPr lang="es-ES" sz="2200" b="1" baseline="30000" dirty="0">
                <a:latin typeface="Helvetica Neue"/>
              </a:rPr>
              <a:t>47 </a:t>
            </a:r>
            <a:r>
              <a:rPr lang="es-ES" sz="2200" dirty="0">
                <a:latin typeface="Helvetica Neue"/>
              </a:rPr>
              <a:t>Entonces, cuando la mujer vio que había sido descubierta, vino temblando y, postrándose a sus pies, le declaró delante de todo el pueblo por qué causa lo había tocado y cómo al instante había sido sanada. </a:t>
            </a:r>
            <a:r>
              <a:rPr lang="es-ES" sz="2200" b="1" baseline="30000" dirty="0">
                <a:latin typeface="Helvetica Neue"/>
              </a:rPr>
              <a:t>48 </a:t>
            </a:r>
            <a:r>
              <a:rPr lang="es-ES" sz="2200" dirty="0">
                <a:latin typeface="Helvetica Neue"/>
              </a:rPr>
              <a:t>Él le dijo: —Hija, tu fe te ha salvado; ve en paz.</a:t>
            </a:r>
          </a:p>
        </p:txBody>
      </p:sp>
    </p:spTree>
    <p:extLst>
      <p:ext uri="{BB962C8B-B14F-4D97-AF65-F5344CB8AC3E}">
        <p14:creationId xmlns:p14="http://schemas.microsoft.com/office/powerpoint/2010/main" val="52758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The Great Physician</a:t>
            </a:r>
          </a:p>
        </p:txBody>
      </p:sp>
      <p:sp>
        <p:nvSpPr>
          <p:cNvPr id="3" name="Rectangle 2"/>
          <p:cNvSpPr/>
          <p:nvPr/>
        </p:nvSpPr>
        <p:spPr>
          <a:xfrm>
            <a:off x="0" y="3429000"/>
            <a:ext cx="9144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El Gran </a:t>
            </a:r>
            <a:r>
              <a:rPr lang="en-US" sz="3200" b="1" i="1" dirty="0" err="1"/>
              <a:t>Médico</a:t>
            </a:r>
            <a:endParaRPr lang="en-US" sz="3200" b="1" i="1" dirty="0"/>
          </a:p>
        </p:txBody>
      </p:sp>
      <p:pic>
        <p:nvPicPr>
          <p:cNvPr id="1030" name="Picture 6" descr="https://www.nejm.org/na101/home/literatum/publisher/mms/journals/content/nejm/2018/nejm_2018.379.issue-4/nejmicm1716464/20180720/images/img_xlarge/nejmicm1716464_f1.jpeg"/>
          <p:cNvPicPr>
            <a:picLocks noChangeAspect="1" noChangeArrowheads="1"/>
          </p:cNvPicPr>
          <p:nvPr/>
        </p:nvPicPr>
        <p:blipFill rotWithShape="1">
          <a:blip r:embed="rId2">
            <a:extLst>
              <a:ext uri="{28A0092B-C50C-407E-A947-70E740481C1C}">
                <a14:useLocalDpi xmlns:a14="http://schemas.microsoft.com/office/drawing/2010/main" val="0"/>
              </a:ext>
            </a:extLst>
          </a:blip>
          <a:srcRect t="6241" r="51111" b="6723"/>
          <a:stretch/>
        </p:blipFill>
        <p:spPr bwMode="auto">
          <a:xfrm>
            <a:off x="762000" y="1089660"/>
            <a:ext cx="8382000" cy="5844540"/>
          </a:xfrm>
          <a:prstGeom prst="rect">
            <a:avLst/>
          </a:prstGeom>
          <a:noFill/>
          <a:ln>
            <a:solidFill>
              <a:schemeClr val="tx1"/>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descr="hand-NEJ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72174"/>
            <a:ext cx="7967191" cy="5314226"/>
          </a:xfrm>
          <a:prstGeom prst="rect">
            <a:avLst/>
          </a:prstGeom>
          <a:noFill/>
          <a:ln>
            <a:solidFill>
              <a:schemeClr val="tx1"/>
            </a:solidFill>
          </a:ln>
          <a:effectLst>
            <a:outerShdw blurRad="50800" dist="889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5410627" y="4812268"/>
            <a:ext cx="2476768" cy="461665"/>
          </a:xfrm>
          <a:prstGeom prst="rect">
            <a:avLst/>
          </a:prstGeom>
        </p:spPr>
        <p:txBody>
          <a:bodyPr wrap="none">
            <a:spAutoFit/>
          </a:bodyPr>
          <a:lstStyle/>
          <a:p>
            <a:r>
              <a:rPr lang="en-US" sz="2400" b="1" i="1" dirty="0">
                <a:latin typeface="Palatino Linotype" panose="02040502050505030304" pitchFamily="18" charset="0"/>
              </a:rPr>
              <a:t>Vibrio </a:t>
            </a:r>
            <a:r>
              <a:rPr lang="en-US" sz="2400" b="1" i="1" dirty="0" err="1">
                <a:latin typeface="Palatino Linotype" panose="02040502050505030304" pitchFamily="18" charset="0"/>
              </a:rPr>
              <a:t>vulnificus</a:t>
            </a:r>
            <a:endParaRPr lang="en-US" sz="2400" b="1" i="1" dirty="0">
              <a:latin typeface="Palatino Linotype" panose="02040502050505030304" pitchFamily="18" charset="0"/>
            </a:endParaRPr>
          </a:p>
        </p:txBody>
      </p:sp>
    </p:spTree>
    <p:extLst>
      <p:ext uri="{BB962C8B-B14F-4D97-AF65-F5344CB8AC3E}">
        <p14:creationId xmlns:p14="http://schemas.microsoft.com/office/powerpoint/2010/main" val="428760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5776</TotalTime>
  <Words>300</Words>
  <Application>Microsoft Office PowerPoint</Application>
  <PresentationFormat>On-screen Show (4:3)</PresentationFormat>
  <Paragraphs>116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59</cp:revision>
  <dcterms:created xsi:type="dcterms:W3CDTF">2016-12-11T12:51:09Z</dcterms:created>
  <dcterms:modified xsi:type="dcterms:W3CDTF">2018-09-02T13:36:14Z</dcterms:modified>
</cp:coreProperties>
</file>