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589" r:id="rId2"/>
    <p:sldId id="585" r:id="rId3"/>
    <p:sldId id="516" r:id="rId4"/>
    <p:sldId id="517" r:id="rId5"/>
    <p:sldId id="518" r:id="rId6"/>
    <p:sldId id="519" r:id="rId7"/>
    <p:sldId id="520" r:id="rId8"/>
    <p:sldId id="521" r:id="rId9"/>
    <p:sldId id="522" r:id="rId10"/>
    <p:sldId id="523" r:id="rId11"/>
    <p:sldId id="524" r:id="rId12"/>
    <p:sldId id="525" r:id="rId13"/>
    <p:sldId id="588" r:id="rId14"/>
    <p:sldId id="586" r:id="rId15"/>
    <p:sldId id="587" r:id="rId16"/>
    <p:sldId id="526" r:id="rId17"/>
    <p:sldId id="527" r:id="rId18"/>
    <p:sldId id="528" r:id="rId19"/>
    <p:sldId id="5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9EA6D-BA3E-43F0-9AB9-88DB8653B0E7}" type="datetimeFigureOut">
              <a:rPr lang="en-US" smtClean="0"/>
              <a:t>9/9/2018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A3E46-AC0B-4890-A8D7-F8288E6B9694}" type="slidenum">
              <a:rPr lang="en-US" smtClean="0"/>
              <a:t>‹#›</a:t>
            </a:fld>
            <a:endParaRPr lang="en-US"/>
          </a:p>
        </p:txBody>
      </p:sp>
    </p:spTree>
    <p:extLst>
      <p:ext uri="{BB962C8B-B14F-4D97-AF65-F5344CB8AC3E}">
        <p14:creationId xmlns:p14="http://schemas.microsoft.com/office/powerpoint/2010/main" val="414988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D954AB-9B88-4884-AEA1-A852F7F8BDB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105209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954AB-9B88-4884-AEA1-A852F7F8BDB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322321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954AB-9B88-4884-AEA1-A852F7F8BDB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97985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954AB-9B88-4884-AEA1-A852F7F8BDB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373970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954AB-9B88-4884-AEA1-A852F7F8BDB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172615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D954AB-9B88-4884-AEA1-A852F7F8BDBD}"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316062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D954AB-9B88-4884-AEA1-A852F7F8BDBD}" type="datetimeFigureOut">
              <a:rPr lang="en-US" smtClean="0"/>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50895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D954AB-9B88-4884-AEA1-A852F7F8BDBD}" type="datetimeFigureOut">
              <a:rPr lang="en-US" smtClean="0"/>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184317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954AB-9B88-4884-AEA1-A852F7F8BDBD}" type="datetimeFigureOut">
              <a:rPr lang="en-US" smtClean="0"/>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160617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D954AB-9B88-4884-AEA1-A852F7F8BDBD}"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132878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D954AB-9B88-4884-AEA1-A852F7F8BDBD}"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7FCCA-9491-4A0E-A270-109E037E993C}" type="slidenum">
              <a:rPr lang="en-US" smtClean="0"/>
              <a:t>‹#›</a:t>
            </a:fld>
            <a:endParaRPr lang="en-US"/>
          </a:p>
        </p:txBody>
      </p:sp>
    </p:spTree>
    <p:extLst>
      <p:ext uri="{BB962C8B-B14F-4D97-AF65-F5344CB8AC3E}">
        <p14:creationId xmlns:p14="http://schemas.microsoft.com/office/powerpoint/2010/main" val="69109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954AB-9B88-4884-AEA1-A852F7F8BDBD}" type="datetimeFigureOut">
              <a:rPr lang="en-US" smtClean="0"/>
              <a:t>9/9/2018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7FCCA-9491-4A0E-A270-109E037E993C}" type="slidenum">
              <a:rPr lang="en-US" smtClean="0"/>
              <a:t>‹#›</a:t>
            </a:fld>
            <a:endParaRPr lang="en-US"/>
          </a:p>
        </p:txBody>
      </p:sp>
    </p:spTree>
    <p:extLst>
      <p:ext uri="{BB962C8B-B14F-4D97-AF65-F5344CB8AC3E}">
        <p14:creationId xmlns:p14="http://schemas.microsoft.com/office/powerpoint/2010/main" val="2707303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56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Instrumental Music</a:t>
            </a:r>
          </a:p>
        </p:txBody>
      </p:sp>
      <p:sp>
        <p:nvSpPr>
          <p:cNvPr id="5" name="TextBox 4"/>
          <p:cNvSpPr txBox="1"/>
          <p:nvPr/>
        </p:nvSpPr>
        <p:spPr>
          <a:xfrm>
            <a:off x="4074030" y="2125358"/>
            <a:ext cx="4040659" cy="1938992"/>
          </a:xfrm>
          <a:prstGeom prst="rect">
            <a:avLst/>
          </a:prstGeom>
          <a:noFill/>
        </p:spPr>
        <p:txBody>
          <a:bodyPr wrap="square" rtlCol="0">
            <a:spAutoFit/>
          </a:bodyPr>
          <a:lstStyle/>
          <a:p>
            <a:pPr algn="ctr"/>
            <a:r>
              <a:rPr lang="en-US" sz="2400" b="1" dirty="0"/>
              <a:t>Exton</a:t>
            </a:r>
          </a:p>
          <a:p>
            <a:pPr algn="ctr"/>
            <a:endParaRPr lang="en-US" sz="2400" b="1" dirty="0"/>
          </a:p>
          <a:p>
            <a:pPr algn="ctr"/>
            <a:r>
              <a:rPr lang="en-US" sz="2400" b="1" dirty="0"/>
              <a:t>Sunday 6 pm</a:t>
            </a:r>
          </a:p>
          <a:p>
            <a:pPr algn="ctr"/>
            <a:endParaRPr lang="en-US" sz="2400" b="1" dirty="0"/>
          </a:p>
          <a:p>
            <a:pPr algn="ctr"/>
            <a:r>
              <a:rPr lang="en-US" sz="2400" b="1" dirty="0"/>
              <a:t>September 9, 2018</a:t>
            </a:r>
          </a:p>
        </p:txBody>
      </p:sp>
    </p:spTree>
    <p:extLst>
      <p:ext uri="{BB962C8B-B14F-4D97-AF65-F5344CB8AC3E}">
        <p14:creationId xmlns:p14="http://schemas.microsoft.com/office/powerpoint/2010/main" val="3350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6" name="Rectangle 5"/>
          <p:cNvSpPr/>
          <p:nvPr/>
        </p:nvSpPr>
        <p:spPr>
          <a:xfrm>
            <a:off x="2749069" y="3242609"/>
            <a:ext cx="6693865" cy="1908215"/>
          </a:xfrm>
          <a:prstGeom prst="rect">
            <a:avLst/>
          </a:prstGeom>
          <a:gradFill>
            <a:gsLst>
              <a:gs pos="0">
                <a:srgbClr val="FFEFD1"/>
              </a:gs>
              <a:gs pos="64999">
                <a:srgbClr val="F0EBD5"/>
              </a:gs>
              <a:gs pos="100000">
                <a:srgbClr val="D1C39F"/>
              </a:gs>
            </a:gsLst>
            <a:lin ang="2700000" scaled="1"/>
          </a:gradFill>
        </p:spPr>
        <p:txBody>
          <a:bodyPr>
            <a:spAutoFit/>
          </a:bodyPr>
          <a:lstStyle/>
          <a:p>
            <a:pPr>
              <a:defRPr/>
            </a:pPr>
            <a:r>
              <a:rPr lang="en-US" sz="2200" b="1" u="sng" dirty="0">
                <a:solidFill>
                  <a:prstClr val="black"/>
                </a:solidFill>
                <a:latin typeface="Calibri"/>
              </a:rPr>
              <a:t>Psalm 33</a:t>
            </a:r>
            <a:r>
              <a:rPr lang="en-US" sz="2200" b="1" dirty="0">
                <a:solidFill>
                  <a:prstClr val="black"/>
                </a:solidFill>
                <a:latin typeface="Calibri"/>
              </a:rPr>
              <a:t> </a:t>
            </a:r>
          </a:p>
          <a:p>
            <a:pPr>
              <a:defRPr/>
            </a:pPr>
            <a:r>
              <a:rPr lang="en-US" sz="2400" b="1" baseline="30000" dirty="0">
                <a:solidFill>
                  <a:prstClr val="black"/>
                </a:solidFill>
                <a:latin typeface="Calibri"/>
              </a:rPr>
              <a:t>2 </a:t>
            </a:r>
            <a:r>
              <a:rPr lang="en-US" sz="2400" dirty="0">
                <a:solidFill>
                  <a:prstClr val="black"/>
                </a:solidFill>
                <a:latin typeface="Calibri"/>
              </a:rPr>
              <a:t>Give thanks to the </a:t>
            </a:r>
            <a:r>
              <a:rPr lang="en-US" sz="2400" cap="small" dirty="0">
                <a:solidFill>
                  <a:prstClr val="black"/>
                </a:solidFill>
                <a:latin typeface="Calibri"/>
              </a:rPr>
              <a:t>Lord</a:t>
            </a:r>
            <a:r>
              <a:rPr lang="en-US" sz="2400" dirty="0">
                <a:solidFill>
                  <a:prstClr val="black"/>
                </a:solidFill>
                <a:latin typeface="Calibri"/>
              </a:rPr>
              <a:t> with the lyre;</a:t>
            </a:r>
            <a:br>
              <a:rPr lang="en-US" sz="2400" dirty="0">
                <a:solidFill>
                  <a:prstClr val="black"/>
                </a:solidFill>
                <a:latin typeface="Calibri"/>
              </a:rPr>
            </a:br>
            <a:r>
              <a:rPr lang="en-US" sz="2400" dirty="0">
                <a:solidFill>
                  <a:prstClr val="black"/>
                </a:solidFill>
                <a:latin typeface="Calibri"/>
              </a:rPr>
              <a:t>Sing praises to Him with a harp of ten strings.</a:t>
            </a:r>
            <a:br>
              <a:rPr lang="en-US" sz="2400" dirty="0">
                <a:solidFill>
                  <a:prstClr val="black"/>
                </a:solidFill>
                <a:latin typeface="Calibri"/>
              </a:rPr>
            </a:br>
            <a:r>
              <a:rPr lang="en-US" sz="2400" b="1" baseline="30000" dirty="0">
                <a:solidFill>
                  <a:prstClr val="black"/>
                </a:solidFill>
                <a:latin typeface="Calibri"/>
              </a:rPr>
              <a:t>3 </a:t>
            </a:r>
            <a:r>
              <a:rPr lang="en-US" sz="2400" dirty="0">
                <a:solidFill>
                  <a:prstClr val="black"/>
                </a:solidFill>
                <a:latin typeface="Calibri"/>
              </a:rPr>
              <a:t>Sing to Him a new song;</a:t>
            </a:r>
            <a:br>
              <a:rPr lang="en-US" sz="2400" dirty="0">
                <a:solidFill>
                  <a:prstClr val="black"/>
                </a:solidFill>
                <a:latin typeface="Calibri"/>
              </a:rPr>
            </a:br>
            <a:r>
              <a:rPr lang="en-US" sz="2400" dirty="0">
                <a:solidFill>
                  <a:prstClr val="black"/>
                </a:solidFill>
                <a:latin typeface="Calibri"/>
              </a:rPr>
              <a:t>Play skillfully with a shout of joy.</a:t>
            </a:r>
            <a:endParaRPr lang="en-US" sz="2200" dirty="0">
              <a:solidFill>
                <a:prstClr val="black"/>
              </a:solidFill>
              <a:latin typeface="Calibri"/>
            </a:endParaRPr>
          </a:p>
        </p:txBody>
      </p:sp>
      <p:sp>
        <p:nvSpPr>
          <p:cNvPr id="3" name="Rectangle 2"/>
          <p:cNvSpPr/>
          <p:nvPr/>
        </p:nvSpPr>
        <p:spPr>
          <a:xfrm>
            <a:off x="2726561" y="2743200"/>
            <a:ext cx="3224985"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Instrumental Music?</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9" name="Rectangle 8"/>
          <p:cNvSpPr/>
          <p:nvPr/>
        </p:nvSpPr>
        <p:spPr>
          <a:xfrm>
            <a:off x="4495800" y="4370189"/>
            <a:ext cx="6040582" cy="2123658"/>
          </a:xfrm>
          <a:prstGeom prst="rect">
            <a:avLst/>
          </a:prstGeom>
          <a:solidFill>
            <a:srgbClr val="00B0F0"/>
          </a:solidFill>
          <a:ln>
            <a:solidFill>
              <a:schemeClr val="tx1"/>
            </a:solidFill>
          </a:ln>
          <a:effectLst>
            <a:outerShdw blurRad="50800" dist="190500" dir="13500000" algn="br" rotWithShape="0">
              <a:prstClr val="black">
                <a:alpha val="40000"/>
              </a:prstClr>
            </a:outerShdw>
          </a:effectLst>
        </p:spPr>
        <p:txBody>
          <a:bodyPr wrap="square">
            <a:spAutoFit/>
          </a:bodyPr>
          <a:lstStyle/>
          <a:p>
            <a:pPr>
              <a:defRPr/>
            </a:pPr>
            <a:r>
              <a:rPr lang="en-US" sz="2200" dirty="0">
                <a:solidFill>
                  <a:prstClr val="black"/>
                </a:solidFill>
                <a:latin typeface="Calibri"/>
              </a:rPr>
              <a:t>JOHN CALVIN</a:t>
            </a:r>
          </a:p>
          <a:p>
            <a:pPr>
              <a:defRPr/>
            </a:pPr>
            <a:r>
              <a:rPr lang="en-US" sz="2200" dirty="0">
                <a:solidFill>
                  <a:prstClr val="black"/>
                </a:solidFill>
                <a:latin typeface="Calibri"/>
              </a:rPr>
              <a:t>“But when they frequent their sacred assemblies, musical instruments in celebrating the praises of God would be no more suitable than the burning of incense, the lighting up of lamps, and the restoration of the other </a:t>
            </a:r>
            <a:r>
              <a:rPr lang="en-US" sz="2200" u="sng" dirty="0">
                <a:solidFill>
                  <a:prstClr val="black"/>
                </a:solidFill>
                <a:latin typeface="Calibri"/>
              </a:rPr>
              <a:t>shadows</a:t>
            </a:r>
            <a:r>
              <a:rPr lang="en-US" sz="2200" dirty="0">
                <a:solidFill>
                  <a:prstClr val="black"/>
                </a:solidFill>
                <a:latin typeface="Calibri"/>
              </a:rPr>
              <a:t> of the law.”</a:t>
            </a:r>
          </a:p>
        </p:txBody>
      </p:sp>
      <p:sp>
        <p:nvSpPr>
          <p:cNvPr id="10" name="TextBox 9"/>
          <p:cNvSpPr txBox="1"/>
          <p:nvPr/>
        </p:nvSpPr>
        <p:spPr>
          <a:xfrm>
            <a:off x="6238494" y="4261248"/>
            <a:ext cx="4886706" cy="615553"/>
          </a:xfrm>
          <a:prstGeom prst="rect">
            <a:avLst/>
          </a:prstGeom>
          <a:noFill/>
        </p:spPr>
        <p:txBody>
          <a:bodyPr wrap="square" rtlCol="0">
            <a:spAutoFit/>
          </a:bodyPr>
          <a:lstStyle/>
          <a:p>
            <a:pPr>
              <a:defRPr/>
            </a:pPr>
            <a:r>
              <a:rPr lang="en-US" sz="3400" b="1" i="1" dirty="0">
                <a:solidFill>
                  <a:srgbClr val="FF0000"/>
                </a:solidFill>
                <a:effectLst>
                  <a:outerShdw blurRad="38100" dist="38100" dir="2700000" algn="tl">
                    <a:srgbClr val="000000">
                      <a:alpha val="43137"/>
                    </a:srgbClr>
                  </a:outerShdw>
                </a:effectLst>
                <a:latin typeface="Calibri"/>
              </a:rPr>
              <a:t>Why would he say this?</a:t>
            </a:r>
          </a:p>
        </p:txBody>
      </p:sp>
      <p:sp>
        <p:nvSpPr>
          <p:cNvPr id="11" name="Trapezoid 10">
            <a:extLst>
              <a:ext uri="{FF2B5EF4-FFF2-40B4-BE49-F238E27FC236}">
                <a16:creationId xmlns:a16="http://schemas.microsoft.com/office/drawing/2014/main" id="{0546280C-C940-49DE-A8EE-6FEFD87591AF}"/>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Trapezoid 10">
            <a:extLst>
              <a:ext uri="{FF2B5EF4-FFF2-40B4-BE49-F238E27FC236}">
                <a16:creationId xmlns:a16="http://schemas.microsoft.com/office/drawing/2014/main" id="{5EC12190-51DB-4D04-B5B1-FCAEEF2EFFEF}"/>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3" name="Rectangle 12">
            <a:extLst>
              <a:ext uri="{FF2B5EF4-FFF2-40B4-BE49-F238E27FC236}">
                <a16:creationId xmlns:a16="http://schemas.microsoft.com/office/drawing/2014/main" id="{88BA6B59-640A-4A1C-B6DC-9394E025296F}"/>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48300140-5D88-40F0-B410-AFC78621EA38}"/>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5" name="TextBox 14">
            <a:extLst>
              <a:ext uri="{FF2B5EF4-FFF2-40B4-BE49-F238E27FC236}">
                <a16:creationId xmlns:a16="http://schemas.microsoft.com/office/drawing/2014/main" id="{F1B97C20-BD09-4D37-A5BE-4716AEFA5DCE}"/>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6" name="Rectangle 15">
            <a:extLst>
              <a:ext uri="{FF2B5EF4-FFF2-40B4-BE49-F238E27FC236}">
                <a16:creationId xmlns:a16="http://schemas.microsoft.com/office/drawing/2014/main" id="{E9BAAE51-8315-4CF5-819B-394A0EB3246D}"/>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Rectangle 16">
            <a:extLst>
              <a:ext uri="{FF2B5EF4-FFF2-40B4-BE49-F238E27FC236}">
                <a16:creationId xmlns:a16="http://schemas.microsoft.com/office/drawing/2014/main" id="{9C686D06-5CCE-4999-ADA7-72F9BD8E9774}"/>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8" name="TextBox 17">
            <a:extLst>
              <a:ext uri="{FF2B5EF4-FFF2-40B4-BE49-F238E27FC236}">
                <a16:creationId xmlns:a16="http://schemas.microsoft.com/office/drawing/2014/main" id="{43E228B7-D03C-4B72-AC05-05FA16A51CE1}"/>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216100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3" name="Rectangle 2"/>
          <p:cNvSpPr/>
          <p:nvPr/>
        </p:nvSpPr>
        <p:spPr>
          <a:xfrm>
            <a:off x="2726561" y="2743200"/>
            <a:ext cx="3224985"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Instrumental Music?</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3311958" y="3276601"/>
            <a:ext cx="5679643" cy="1602473"/>
          </a:xfrm>
          <a:prstGeom prst="rect">
            <a:avLst/>
          </a:prstGeom>
          <a:gradFill>
            <a:gsLst>
              <a:gs pos="0">
                <a:srgbClr val="FFEFD1"/>
              </a:gs>
              <a:gs pos="64999">
                <a:srgbClr val="F0EBD5"/>
              </a:gs>
              <a:gs pos="100000">
                <a:srgbClr val="D1C39F"/>
              </a:gs>
            </a:gsLst>
            <a:lin ang="2700000" scaled="1"/>
          </a:gradFill>
        </p:spPr>
        <p:txBody>
          <a:bodyPr wrap="square">
            <a:spAutoFit/>
          </a:bodyPr>
          <a:lstStyle/>
          <a:p>
            <a:pPr>
              <a:defRPr/>
            </a:pPr>
            <a:r>
              <a:rPr lang="en-US" sz="2400" b="1" u="sng" dirty="0">
                <a:solidFill>
                  <a:prstClr val="black"/>
                </a:solidFill>
                <a:latin typeface="Calibri"/>
              </a:rPr>
              <a:t>Hebrews 10:1</a:t>
            </a:r>
          </a:p>
          <a:p>
            <a:pPr>
              <a:defRPr/>
            </a:pPr>
            <a:r>
              <a:rPr lang="en-US" sz="2400" dirty="0">
                <a:solidFill>
                  <a:prstClr val="black"/>
                </a:solidFill>
                <a:latin typeface="Calibri"/>
              </a:rPr>
              <a:t>For the Law, since it has only a shadow of the good things to come and not the very form of things…</a:t>
            </a:r>
          </a:p>
        </p:txBody>
      </p:sp>
      <p:sp>
        <p:nvSpPr>
          <p:cNvPr id="8" name="Trapezoid 7">
            <a:extLst>
              <a:ext uri="{FF2B5EF4-FFF2-40B4-BE49-F238E27FC236}">
                <a16:creationId xmlns:a16="http://schemas.microsoft.com/office/drawing/2014/main" id="{1018DD5D-69A1-4E16-AF6D-6DDB05C4630C}"/>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rapezoid 10">
            <a:extLst>
              <a:ext uri="{FF2B5EF4-FFF2-40B4-BE49-F238E27FC236}">
                <a16:creationId xmlns:a16="http://schemas.microsoft.com/office/drawing/2014/main" id="{EBCF4A03-3D2C-49D8-8386-E89DD56D7B3C}"/>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3F34DEE0-FFFC-4921-AACD-E598BCC96A91}"/>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Rectangle 11">
            <a:extLst>
              <a:ext uri="{FF2B5EF4-FFF2-40B4-BE49-F238E27FC236}">
                <a16:creationId xmlns:a16="http://schemas.microsoft.com/office/drawing/2014/main" id="{63B37BEC-97E8-4639-9472-46D9FB796C29}"/>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3" name="TextBox 12">
            <a:extLst>
              <a:ext uri="{FF2B5EF4-FFF2-40B4-BE49-F238E27FC236}">
                <a16:creationId xmlns:a16="http://schemas.microsoft.com/office/drawing/2014/main" id="{FFCE4810-FF53-4AF1-9853-92A69E35CA08}"/>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4" name="Rectangle 13">
            <a:extLst>
              <a:ext uri="{FF2B5EF4-FFF2-40B4-BE49-F238E27FC236}">
                <a16:creationId xmlns:a16="http://schemas.microsoft.com/office/drawing/2014/main" id="{C7569061-F819-4364-87BB-159CE1D7A8AC}"/>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Rectangle 14">
            <a:extLst>
              <a:ext uri="{FF2B5EF4-FFF2-40B4-BE49-F238E27FC236}">
                <a16:creationId xmlns:a16="http://schemas.microsoft.com/office/drawing/2014/main" id="{7C6A1229-6D1C-4122-B64F-858DCBF0ED1A}"/>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extBox 15">
            <a:extLst>
              <a:ext uri="{FF2B5EF4-FFF2-40B4-BE49-F238E27FC236}">
                <a16:creationId xmlns:a16="http://schemas.microsoft.com/office/drawing/2014/main" id="{2C7550F2-6F7B-4552-932C-53BF5851C6C7}"/>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245615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3" name="Rectangle 2"/>
          <p:cNvSpPr/>
          <p:nvPr/>
        </p:nvSpPr>
        <p:spPr>
          <a:xfrm>
            <a:off x="2726561" y="2743200"/>
            <a:ext cx="3224985" cy="523220"/>
          </a:xfrm>
          <a:prstGeom prst="rect">
            <a:avLst/>
          </a:prstGeom>
        </p:spPr>
        <p:txBody>
          <a:bodyPr wrap="none">
            <a:spAutoFit/>
          </a:bodyPr>
          <a:lstStyle/>
          <a:p>
            <a:r>
              <a:rPr lang="en-US" sz="2800" b="1" i="1" dirty="0">
                <a:effectLst>
                  <a:outerShdw blurRad="38100" dist="38100" dir="2700000" algn="tl">
                    <a:srgbClr val="000000">
                      <a:alpha val="43137"/>
                    </a:srgbClr>
                  </a:outerShdw>
                </a:effectLst>
              </a:rPr>
              <a:t>Instrumental Music?</a:t>
            </a:r>
            <a:endParaRPr lang="en-US" sz="2800" i="1" dirty="0">
              <a:effectLst>
                <a:outerShdw blurRad="38100" dist="38100" dir="2700000" algn="tl">
                  <a:srgbClr val="000000">
                    <a:alpha val="43137"/>
                  </a:srgbClr>
                </a:outerShdw>
              </a:effectLst>
            </a:endParaRPr>
          </a:p>
        </p:txBody>
      </p:sp>
      <p:sp>
        <p:nvSpPr>
          <p:cNvPr id="8" name="TextBox 7"/>
          <p:cNvSpPr txBox="1"/>
          <p:nvPr/>
        </p:nvSpPr>
        <p:spPr>
          <a:xfrm>
            <a:off x="2362200" y="3377626"/>
            <a:ext cx="66294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SHADOWS       vs.     REALITIES</a:t>
            </a:r>
          </a:p>
        </p:txBody>
      </p:sp>
      <p:sp>
        <p:nvSpPr>
          <p:cNvPr id="9" name="Rectangle 8"/>
          <p:cNvSpPr/>
          <p:nvPr/>
        </p:nvSpPr>
        <p:spPr>
          <a:xfrm>
            <a:off x="2286000" y="4094576"/>
            <a:ext cx="7640782" cy="16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05085"/>
            <a:ext cx="2209800" cy="584775"/>
          </a:xfrm>
          <a:prstGeom prst="rect">
            <a:avLst/>
          </a:prstGeom>
        </p:spPr>
        <p:txBody>
          <a:bodyPr wrap="square">
            <a:spAutoFit/>
          </a:bodyPr>
          <a:lstStyle/>
          <a:p>
            <a:pPr algn="ctr"/>
            <a:r>
              <a:rPr lang="en-US" sz="3200" b="1" i="1" u="sng" dirty="0"/>
              <a:t>OT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362200" y="4590872"/>
            <a:ext cx="3657600" cy="1200329"/>
          </a:xfrm>
          <a:prstGeom prst="rect">
            <a:avLst/>
          </a:prstGeom>
        </p:spPr>
        <p:txBody>
          <a:bodyPr wrap="square">
            <a:spAutoFit/>
          </a:bodyPr>
          <a:lstStyle/>
          <a:p>
            <a:r>
              <a:rPr lang="en-US" sz="2400" i="1" u="sng" dirty="0"/>
              <a:t>Psalm 33:2</a:t>
            </a:r>
            <a:endParaRPr lang="en-US" sz="2400" i="1" dirty="0"/>
          </a:p>
          <a:p>
            <a:r>
              <a:rPr lang="en-US" sz="2400" dirty="0"/>
              <a:t>…Sing praises to Him with a harp of ten strings. </a:t>
            </a:r>
          </a:p>
        </p:txBody>
      </p:sp>
      <p:sp>
        <p:nvSpPr>
          <p:cNvPr id="13" name="Rectangle 12"/>
          <p:cNvSpPr/>
          <p:nvPr/>
        </p:nvSpPr>
        <p:spPr>
          <a:xfrm>
            <a:off x="6781800" y="4005085"/>
            <a:ext cx="2209800" cy="584775"/>
          </a:xfrm>
          <a:prstGeom prst="rect">
            <a:avLst/>
          </a:prstGeom>
        </p:spPr>
        <p:txBody>
          <a:bodyPr wrap="square">
            <a:spAutoFit/>
          </a:bodyPr>
          <a:lstStyle/>
          <a:p>
            <a:pPr algn="ctr"/>
            <a:r>
              <a:rPr lang="en-US" sz="3200" b="1" i="1" u="sng" dirty="0"/>
              <a:t>NT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047510" y="4589860"/>
            <a:ext cx="3934691" cy="1200329"/>
          </a:xfrm>
          <a:prstGeom prst="rect">
            <a:avLst/>
          </a:prstGeom>
        </p:spPr>
        <p:txBody>
          <a:bodyPr wrap="square">
            <a:spAutoFit/>
          </a:bodyPr>
          <a:lstStyle/>
          <a:p>
            <a:r>
              <a:rPr lang="en-US" sz="2400" i="1" u="sng" dirty="0"/>
              <a:t>Ephesians 5:19</a:t>
            </a:r>
          </a:p>
          <a:p>
            <a:r>
              <a:rPr lang="en-US" sz="2400" dirty="0"/>
              <a:t>…singing and making melody with your heart to the Lord </a:t>
            </a:r>
          </a:p>
        </p:txBody>
      </p:sp>
      <p:sp>
        <p:nvSpPr>
          <p:cNvPr id="15" name="Trapezoid 14">
            <a:extLst>
              <a:ext uri="{FF2B5EF4-FFF2-40B4-BE49-F238E27FC236}">
                <a16:creationId xmlns:a16="http://schemas.microsoft.com/office/drawing/2014/main" id="{8CF92327-C824-4BE4-AFFB-858F8E6CBC11}"/>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rapezoid 10">
            <a:extLst>
              <a:ext uri="{FF2B5EF4-FFF2-40B4-BE49-F238E27FC236}">
                <a16:creationId xmlns:a16="http://schemas.microsoft.com/office/drawing/2014/main" id="{5FBD7F0D-2CB0-4210-84CC-FAF3D0B35516}"/>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Rectangle 16">
            <a:extLst>
              <a:ext uri="{FF2B5EF4-FFF2-40B4-BE49-F238E27FC236}">
                <a16:creationId xmlns:a16="http://schemas.microsoft.com/office/drawing/2014/main" id="{F4C1756E-61F2-4AFB-9D02-A06C2AE51B2E}"/>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8" name="Rectangle 17">
            <a:extLst>
              <a:ext uri="{FF2B5EF4-FFF2-40B4-BE49-F238E27FC236}">
                <a16:creationId xmlns:a16="http://schemas.microsoft.com/office/drawing/2014/main" id="{68E70F4A-BBAE-4E55-A735-CD07B47C34B2}"/>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9" name="TextBox 18">
            <a:extLst>
              <a:ext uri="{FF2B5EF4-FFF2-40B4-BE49-F238E27FC236}">
                <a16:creationId xmlns:a16="http://schemas.microsoft.com/office/drawing/2014/main" id="{66A02EDC-0814-4F9F-B856-F1C9C624F3CE}"/>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20" name="Rectangle 19">
            <a:extLst>
              <a:ext uri="{FF2B5EF4-FFF2-40B4-BE49-F238E27FC236}">
                <a16:creationId xmlns:a16="http://schemas.microsoft.com/office/drawing/2014/main" id="{29A5E913-9BDF-491B-88AC-C3E6682D0728}"/>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1" name="Rectangle 20">
            <a:extLst>
              <a:ext uri="{FF2B5EF4-FFF2-40B4-BE49-F238E27FC236}">
                <a16:creationId xmlns:a16="http://schemas.microsoft.com/office/drawing/2014/main" id="{0CE288B7-AEDF-4247-915F-883C6FAA0A33}"/>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 name="TextBox 21">
            <a:extLst>
              <a:ext uri="{FF2B5EF4-FFF2-40B4-BE49-F238E27FC236}">
                <a16:creationId xmlns:a16="http://schemas.microsoft.com/office/drawing/2014/main" id="{CA7082EF-B21C-440E-A214-6C5CF8295480}"/>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19120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3" name="Rectangle 2"/>
          <p:cNvSpPr/>
          <p:nvPr/>
        </p:nvSpPr>
        <p:spPr>
          <a:xfrm>
            <a:off x="2726561" y="2743200"/>
            <a:ext cx="3224985" cy="523220"/>
          </a:xfrm>
          <a:prstGeom prst="rect">
            <a:avLst/>
          </a:prstGeom>
        </p:spPr>
        <p:txBody>
          <a:bodyPr wrap="none">
            <a:spAutoFit/>
          </a:bodyPr>
          <a:lstStyle/>
          <a:p>
            <a:r>
              <a:rPr lang="en-US" sz="2800" b="1" i="1" dirty="0">
                <a:effectLst>
                  <a:outerShdw blurRad="38100" dist="38100" dir="2700000" algn="tl">
                    <a:srgbClr val="000000">
                      <a:alpha val="43137"/>
                    </a:srgbClr>
                  </a:outerShdw>
                </a:effectLst>
              </a:rPr>
              <a:t>Instrumental Music?</a:t>
            </a:r>
            <a:endParaRPr lang="en-US" sz="2800" i="1" dirty="0">
              <a:effectLst>
                <a:outerShdw blurRad="38100" dist="38100" dir="2700000" algn="tl">
                  <a:srgbClr val="000000">
                    <a:alpha val="43137"/>
                  </a:srgbClr>
                </a:outerShdw>
              </a:effectLst>
            </a:endParaRPr>
          </a:p>
        </p:txBody>
      </p:sp>
      <p:sp>
        <p:nvSpPr>
          <p:cNvPr id="8" name="TextBox 7"/>
          <p:cNvSpPr txBox="1"/>
          <p:nvPr/>
        </p:nvSpPr>
        <p:spPr>
          <a:xfrm>
            <a:off x="2362200" y="3377626"/>
            <a:ext cx="66294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SHADOWS       vs.     REALITIES</a:t>
            </a:r>
          </a:p>
        </p:txBody>
      </p:sp>
      <p:sp>
        <p:nvSpPr>
          <p:cNvPr id="9" name="Rectangle 8"/>
          <p:cNvSpPr/>
          <p:nvPr/>
        </p:nvSpPr>
        <p:spPr>
          <a:xfrm>
            <a:off x="2286000" y="4094576"/>
            <a:ext cx="7640782" cy="16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05085"/>
            <a:ext cx="2209800" cy="584775"/>
          </a:xfrm>
          <a:prstGeom prst="rect">
            <a:avLst/>
          </a:prstGeom>
        </p:spPr>
        <p:txBody>
          <a:bodyPr wrap="square">
            <a:spAutoFit/>
          </a:bodyPr>
          <a:lstStyle/>
          <a:p>
            <a:pPr algn="ctr"/>
            <a:r>
              <a:rPr lang="en-US" sz="3200" b="1" i="1" u="sng" dirty="0"/>
              <a:t>OT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362200" y="4590872"/>
            <a:ext cx="3657600" cy="1200329"/>
          </a:xfrm>
          <a:prstGeom prst="rect">
            <a:avLst/>
          </a:prstGeom>
        </p:spPr>
        <p:txBody>
          <a:bodyPr wrap="square">
            <a:spAutoFit/>
          </a:bodyPr>
          <a:lstStyle/>
          <a:p>
            <a:r>
              <a:rPr lang="en-US" sz="2400" i="1" u="sng" dirty="0"/>
              <a:t>Psalm 33:2</a:t>
            </a:r>
            <a:endParaRPr lang="en-US" sz="2400" i="1" dirty="0"/>
          </a:p>
          <a:p>
            <a:r>
              <a:rPr lang="en-US" sz="2400" dirty="0"/>
              <a:t>…</a:t>
            </a:r>
            <a:r>
              <a:rPr lang="en-US" sz="2400" b="1" dirty="0">
                <a:solidFill>
                  <a:srgbClr val="FF0000"/>
                </a:solidFill>
              </a:rPr>
              <a:t>Sing praises</a:t>
            </a:r>
            <a:r>
              <a:rPr lang="en-US" sz="2400" dirty="0"/>
              <a:t> to Him with a harp of ten strings. </a:t>
            </a:r>
          </a:p>
        </p:txBody>
      </p:sp>
      <p:sp>
        <p:nvSpPr>
          <p:cNvPr id="13" name="Rectangle 12"/>
          <p:cNvSpPr/>
          <p:nvPr/>
        </p:nvSpPr>
        <p:spPr>
          <a:xfrm>
            <a:off x="6781800" y="4005085"/>
            <a:ext cx="2209800" cy="584775"/>
          </a:xfrm>
          <a:prstGeom prst="rect">
            <a:avLst/>
          </a:prstGeom>
        </p:spPr>
        <p:txBody>
          <a:bodyPr wrap="square">
            <a:spAutoFit/>
          </a:bodyPr>
          <a:lstStyle/>
          <a:p>
            <a:pPr algn="ctr"/>
            <a:r>
              <a:rPr lang="en-US" sz="3200" b="1" i="1" u="sng" dirty="0"/>
              <a:t>NT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047510" y="4589860"/>
            <a:ext cx="3934691" cy="1200329"/>
          </a:xfrm>
          <a:prstGeom prst="rect">
            <a:avLst/>
          </a:prstGeom>
        </p:spPr>
        <p:txBody>
          <a:bodyPr wrap="square">
            <a:spAutoFit/>
          </a:bodyPr>
          <a:lstStyle/>
          <a:p>
            <a:r>
              <a:rPr lang="en-US" sz="2400" i="1" u="sng" dirty="0"/>
              <a:t>Ephesians 5:19</a:t>
            </a:r>
          </a:p>
          <a:p>
            <a:r>
              <a:rPr lang="en-US" sz="2400" dirty="0"/>
              <a:t>…</a:t>
            </a:r>
            <a:r>
              <a:rPr lang="en-US" sz="2400" dirty="0">
                <a:solidFill>
                  <a:schemeClr val="bg1">
                    <a:lumMod val="75000"/>
                  </a:schemeClr>
                </a:solidFill>
              </a:rPr>
              <a:t>singing and</a:t>
            </a:r>
            <a:r>
              <a:rPr lang="en-US" sz="2400" dirty="0"/>
              <a:t> </a:t>
            </a:r>
            <a:r>
              <a:rPr lang="en-US" sz="2400" b="1" dirty="0">
                <a:solidFill>
                  <a:srgbClr val="FF0000"/>
                </a:solidFill>
              </a:rPr>
              <a:t>making melody</a:t>
            </a:r>
            <a:r>
              <a:rPr lang="en-US" sz="2400" dirty="0"/>
              <a:t> with your heart to the Lord </a:t>
            </a:r>
          </a:p>
        </p:txBody>
      </p:sp>
      <p:sp>
        <p:nvSpPr>
          <p:cNvPr id="15" name="Trapezoid 14">
            <a:extLst>
              <a:ext uri="{FF2B5EF4-FFF2-40B4-BE49-F238E27FC236}">
                <a16:creationId xmlns:a16="http://schemas.microsoft.com/office/drawing/2014/main" id="{8CF92327-C824-4BE4-AFFB-858F8E6CBC11}"/>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rapezoid 10">
            <a:extLst>
              <a:ext uri="{FF2B5EF4-FFF2-40B4-BE49-F238E27FC236}">
                <a16:creationId xmlns:a16="http://schemas.microsoft.com/office/drawing/2014/main" id="{5FBD7F0D-2CB0-4210-84CC-FAF3D0B35516}"/>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Rectangle 16">
            <a:extLst>
              <a:ext uri="{FF2B5EF4-FFF2-40B4-BE49-F238E27FC236}">
                <a16:creationId xmlns:a16="http://schemas.microsoft.com/office/drawing/2014/main" id="{F4C1756E-61F2-4AFB-9D02-A06C2AE51B2E}"/>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8" name="Rectangle 17">
            <a:extLst>
              <a:ext uri="{FF2B5EF4-FFF2-40B4-BE49-F238E27FC236}">
                <a16:creationId xmlns:a16="http://schemas.microsoft.com/office/drawing/2014/main" id="{68E70F4A-BBAE-4E55-A735-CD07B47C34B2}"/>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9" name="TextBox 18">
            <a:extLst>
              <a:ext uri="{FF2B5EF4-FFF2-40B4-BE49-F238E27FC236}">
                <a16:creationId xmlns:a16="http://schemas.microsoft.com/office/drawing/2014/main" id="{66A02EDC-0814-4F9F-B856-F1C9C624F3CE}"/>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20" name="Rectangle 19">
            <a:extLst>
              <a:ext uri="{FF2B5EF4-FFF2-40B4-BE49-F238E27FC236}">
                <a16:creationId xmlns:a16="http://schemas.microsoft.com/office/drawing/2014/main" id="{29A5E913-9BDF-491B-88AC-C3E6682D0728}"/>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1" name="Rectangle 20">
            <a:extLst>
              <a:ext uri="{FF2B5EF4-FFF2-40B4-BE49-F238E27FC236}">
                <a16:creationId xmlns:a16="http://schemas.microsoft.com/office/drawing/2014/main" id="{0CE288B7-AEDF-4247-915F-883C6FAA0A33}"/>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 name="TextBox 21">
            <a:extLst>
              <a:ext uri="{FF2B5EF4-FFF2-40B4-BE49-F238E27FC236}">
                <a16:creationId xmlns:a16="http://schemas.microsoft.com/office/drawing/2014/main" id="{CA7082EF-B21C-440E-A214-6C5CF8295480}"/>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60300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3" name="Rectangle 2"/>
          <p:cNvSpPr/>
          <p:nvPr/>
        </p:nvSpPr>
        <p:spPr>
          <a:xfrm>
            <a:off x="2726561" y="2743200"/>
            <a:ext cx="3224985" cy="523220"/>
          </a:xfrm>
          <a:prstGeom prst="rect">
            <a:avLst/>
          </a:prstGeom>
        </p:spPr>
        <p:txBody>
          <a:bodyPr wrap="none">
            <a:spAutoFit/>
          </a:bodyPr>
          <a:lstStyle/>
          <a:p>
            <a:r>
              <a:rPr lang="en-US" sz="2800" b="1" i="1" dirty="0">
                <a:effectLst>
                  <a:outerShdw blurRad="38100" dist="38100" dir="2700000" algn="tl">
                    <a:srgbClr val="000000">
                      <a:alpha val="43137"/>
                    </a:srgbClr>
                  </a:outerShdw>
                </a:effectLst>
              </a:rPr>
              <a:t>Instrumental Music?</a:t>
            </a:r>
            <a:endParaRPr lang="en-US" sz="2800" i="1" dirty="0">
              <a:effectLst>
                <a:outerShdw blurRad="38100" dist="38100" dir="2700000" algn="tl">
                  <a:srgbClr val="000000">
                    <a:alpha val="43137"/>
                  </a:srgbClr>
                </a:outerShdw>
              </a:effectLst>
            </a:endParaRPr>
          </a:p>
        </p:txBody>
      </p:sp>
      <p:sp>
        <p:nvSpPr>
          <p:cNvPr id="8" name="TextBox 7"/>
          <p:cNvSpPr txBox="1"/>
          <p:nvPr/>
        </p:nvSpPr>
        <p:spPr>
          <a:xfrm>
            <a:off x="2362200" y="3377626"/>
            <a:ext cx="66294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SHADOWS       vs.     REALITIES</a:t>
            </a:r>
          </a:p>
        </p:txBody>
      </p:sp>
      <p:sp>
        <p:nvSpPr>
          <p:cNvPr id="9" name="Rectangle 8"/>
          <p:cNvSpPr/>
          <p:nvPr/>
        </p:nvSpPr>
        <p:spPr>
          <a:xfrm>
            <a:off x="2286000" y="4094576"/>
            <a:ext cx="7640782" cy="16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05085"/>
            <a:ext cx="2209800" cy="584775"/>
          </a:xfrm>
          <a:prstGeom prst="rect">
            <a:avLst/>
          </a:prstGeom>
        </p:spPr>
        <p:txBody>
          <a:bodyPr wrap="square">
            <a:spAutoFit/>
          </a:bodyPr>
          <a:lstStyle/>
          <a:p>
            <a:pPr algn="ctr"/>
            <a:r>
              <a:rPr lang="en-US" sz="3200" b="1" i="1" u="sng" dirty="0"/>
              <a:t>OT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362200" y="4590872"/>
            <a:ext cx="3657600" cy="1200329"/>
          </a:xfrm>
          <a:prstGeom prst="rect">
            <a:avLst/>
          </a:prstGeom>
        </p:spPr>
        <p:txBody>
          <a:bodyPr wrap="square">
            <a:spAutoFit/>
          </a:bodyPr>
          <a:lstStyle/>
          <a:p>
            <a:r>
              <a:rPr lang="en-US" sz="2400" i="1" u="sng" dirty="0"/>
              <a:t>Psalm 33:2</a:t>
            </a:r>
            <a:endParaRPr lang="en-US" sz="2400" i="1" dirty="0"/>
          </a:p>
          <a:p>
            <a:r>
              <a:rPr lang="en-US" sz="2400" dirty="0"/>
              <a:t>…Sing praises to Him </a:t>
            </a:r>
            <a:r>
              <a:rPr lang="en-US" sz="2400" b="1" dirty="0">
                <a:solidFill>
                  <a:srgbClr val="FF0000"/>
                </a:solidFill>
              </a:rPr>
              <a:t>with a harp of ten strings</a:t>
            </a:r>
            <a:r>
              <a:rPr lang="en-US" sz="2400" dirty="0"/>
              <a:t>. </a:t>
            </a:r>
          </a:p>
        </p:txBody>
      </p:sp>
      <p:sp>
        <p:nvSpPr>
          <p:cNvPr id="13" name="Rectangle 12"/>
          <p:cNvSpPr/>
          <p:nvPr/>
        </p:nvSpPr>
        <p:spPr>
          <a:xfrm>
            <a:off x="6781800" y="4005085"/>
            <a:ext cx="2209800" cy="584775"/>
          </a:xfrm>
          <a:prstGeom prst="rect">
            <a:avLst/>
          </a:prstGeom>
        </p:spPr>
        <p:txBody>
          <a:bodyPr wrap="square">
            <a:spAutoFit/>
          </a:bodyPr>
          <a:lstStyle/>
          <a:p>
            <a:pPr algn="ctr"/>
            <a:r>
              <a:rPr lang="en-US" sz="3200" b="1" i="1" u="sng" dirty="0"/>
              <a:t>NT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047510" y="4589860"/>
            <a:ext cx="3934691" cy="1200329"/>
          </a:xfrm>
          <a:prstGeom prst="rect">
            <a:avLst/>
          </a:prstGeom>
        </p:spPr>
        <p:txBody>
          <a:bodyPr wrap="square">
            <a:spAutoFit/>
          </a:bodyPr>
          <a:lstStyle/>
          <a:p>
            <a:r>
              <a:rPr lang="en-US" sz="2400" i="1" u="sng" dirty="0"/>
              <a:t>Ephesians 5:19</a:t>
            </a:r>
          </a:p>
          <a:p>
            <a:r>
              <a:rPr lang="en-US" sz="2400" dirty="0"/>
              <a:t>…</a:t>
            </a:r>
            <a:r>
              <a:rPr lang="en-US" sz="2400" dirty="0">
                <a:solidFill>
                  <a:schemeClr val="bg1">
                    <a:lumMod val="75000"/>
                  </a:schemeClr>
                </a:solidFill>
              </a:rPr>
              <a:t>singing and</a:t>
            </a:r>
            <a:r>
              <a:rPr lang="en-US" sz="2400" dirty="0"/>
              <a:t> making melody </a:t>
            </a:r>
            <a:r>
              <a:rPr lang="en-US" sz="2400" b="1" dirty="0">
                <a:solidFill>
                  <a:srgbClr val="FF0000"/>
                </a:solidFill>
              </a:rPr>
              <a:t>with your heart</a:t>
            </a:r>
            <a:r>
              <a:rPr lang="en-US" sz="2400" dirty="0"/>
              <a:t> to the Lord </a:t>
            </a:r>
          </a:p>
        </p:txBody>
      </p:sp>
      <p:sp>
        <p:nvSpPr>
          <p:cNvPr id="15" name="Trapezoid 14">
            <a:extLst>
              <a:ext uri="{FF2B5EF4-FFF2-40B4-BE49-F238E27FC236}">
                <a16:creationId xmlns:a16="http://schemas.microsoft.com/office/drawing/2014/main" id="{8CF92327-C824-4BE4-AFFB-858F8E6CBC11}"/>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rapezoid 10">
            <a:extLst>
              <a:ext uri="{FF2B5EF4-FFF2-40B4-BE49-F238E27FC236}">
                <a16:creationId xmlns:a16="http://schemas.microsoft.com/office/drawing/2014/main" id="{5FBD7F0D-2CB0-4210-84CC-FAF3D0B35516}"/>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Rectangle 16">
            <a:extLst>
              <a:ext uri="{FF2B5EF4-FFF2-40B4-BE49-F238E27FC236}">
                <a16:creationId xmlns:a16="http://schemas.microsoft.com/office/drawing/2014/main" id="{F4C1756E-61F2-4AFB-9D02-A06C2AE51B2E}"/>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8" name="Rectangle 17">
            <a:extLst>
              <a:ext uri="{FF2B5EF4-FFF2-40B4-BE49-F238E27FC236}">
                <a16:creationId xmlns:a16="http://schemas.microsoft.com/office/drawing/2014/main" id="{68E70F4A-BBAE-4E55-A735-CD07B47C34B2}"/>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9" name="TextBox 18">
            <a:extLst>
              <a:ext uri="{FF2B5EF4-FFF2-40B4-BE49-F238E27FC236}">
                <a16:creationId xmlns:a16="http://schemas.microsoft.com/office/drawing/2014/main" id="{66A02EDC-0814-4F9F-B856-F1C9C624F3CE}"/>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20" name="Rectangle 19">
            <a:extLst>
              <a:ext uri="{FF2B5EF4-FFF2-40B4-BE49-F238E27FC236}">
                <a16:creationId xmlns:a16="http://schemas.microsoft.com/office/drawing/2014/main" id="{29A5E913-9BDF-491B-88AC-C3E6682D0728}"/>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1" name="Rectangle 20">
            <a:extLst>
              <a:ext uri="{FF2B5EF4-FFF2-40B4-BE49-F238E27FC236}">
                <a16:creationId xmlns:a16="http://schemas.microsoft.com/office/drawing/2014/main" id="{0CE288B7-AEDF-4247-915F-883C6FAA0A33}"/>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 name="TextBox 21">
            <a:extLst>
              <a:ext uri="{FF2B5EF4-FFF2-40B4-BE49-F238E27FC236}">
                <a16:creationId xmlns:a16="http://schemas.microsoft.com/office/drawing/2014/main" id="{CA7082EF-B21C-440E-A214-6C5CF8295480}"/>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365498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3" name="Rectangle 2"/>
          <p:cNvSpPr/>
          <p:nvPr/>
        </p:nvSpPr>
        <p:spPr>
          <a:xfrm>
            <a:off x="2726561" y="2743200"/>
            <a:ext cx="3224985" cy="523220"/>
          </a:xfrm>
          <a:prstGeom prst="rect">
            <a:avLst/>
          </a:prstGeom>
        </p:spPr>
        <p:txBody>
          <a:bodyPr wrap="none">
            <a:spAutoFit/>
          </a:bodyPr>
          <a:lstStyle/>
          <a:p>
            <a:r>
              <a:rPr lang="en-US" sz="2800" b="1" i="1" dirty="0">
                <a:effectLst>
                  <a:outerShdw blurRad="38100" dist="38100" dir="2700000" algn="tl">
                    <a:srgbClr val="000000">
                      <a:alpha val="43137"/>
                    </a:srgbClr>
                  </a:outerShdw>
                </a:effectLst>
              </a:rPr>
              <a:t>Instrumental Music?</a:t>
            </a:r>
            <a:endParaRPr lang="en-US" sz="2800" i="1" dirty="0">
              <a:effectLst>
                <a:outerShdw blurRad="38100" dist="38100" dir="2700000" algn="tl">
                  <a:srgbClr val="000000">
                    <a:alpha val="43137"/>
                  </a:srgbClr>
                </a:outerShdw>
              </a:effectLst>
            </a:endParaRPr>
          </a:p>
        </p:txBody>
      </p:sp>
      <p:sp>
        <p:nvSpPr>
          <p:cNvPr id="8" name="TextBox 7"/>
          <p:cNvSpPr txBox="1"/>
          <p:nvPr/>
        </p:nvSpPr>
        <p:spPr>
          <a:xfrm>
            <a:off x="2362200" y="3377626"/>
            <a:ext cx="66294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SHADOWS       vs.     REALITIES</a:t>
            </a:r>
          </a:p>
        </p:txBody>
      </p:sp>
      <p:sp>
        <p:nvSpPr>
          <p:cNvPr id="9" name="Rectangle 8"/>
          <p:cNvSpPr/>
          <p:nvPr/>
        </p:nvSpPr>
        <p:spPr>
          <a:xfrm>
            <a:off x="2286000" y="4094576"/>
            <a:ext cx="7640782" cy="16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05085"/>
            <a:ext cx="2209800" cy="584775"/>
          </a:xfrm>
          <a:prstGeom prst="rect">
            <a:avLst/>
          </a:prstGeom>
        </p:spPr>
        <p:txBody>
          <a:bodyPr wrap="square">
            <a:spAutoFit/>
          </a:bodyPr>
          <a:lstStyle/>
          <a:p>
            <a:pPr algn="ctr"/>
            <a:r>
              <a:rPr lang="en-US" sz="3200" b="1" i="1" u="sng" dirty="0"/>
              <a:t>OT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362200" y="4590872"/>
            <a:ext cx="3657600" cy="1200329"/>
          </a:xfrm>
          <a:prstGeom prst="rect">
            <a:avLst/>
          </a:prstGeom>
        </p:spPr>
        <p:txBody>
          <a:bodyPr wrap="square">
            <a:spAutoFit/>
          </a:bodyPr>
          <a:lstStyle/>
          <a:p>
            <a:r>
              <a:rPr lang="en-US" sz="2400" i="1" u="sng" dirty="0"/>
              <a:t>Psalm 33:2</a:t>
            </a:r>
            <a:endParaRPr lang="en-US" sz="2400" i="1" dirty="0"/>
          </a:p>
          <a:p>
            <a:r>
              <a:rPr lang="en-US" sz="2400" dirty="0"/>
              <a:t>…Sing praises </a:t>
            </a:r>
            <a:r>
              <a:rPr lang="en-US" sz="2400" b="1" dirty="0">
                <a:solidFill>
                  <a:srgbClr val="FF0000"/>
                </a:solidFill>
              </a:rPr>
              <a:t>to Him </a:t>
            </a:r>
            <a:r>
              <a:rPr lang="en-US" sz="2400" dirty="0"/>
              <a:t>with a harp of ten strings. </a:t>
            </a:r>
          </a:p>
        </p:txBody>
      </p:sp>
      <p:sp>
        <p:nvSpPr>
          <p:cNvPr id="13" name="Rectangle 12"/>
          <p:cNvSpPr/>
          <p:nvPr/>
        </p:nvSpPr>
        <p:spPr>
          <a:xfrm>
            <a:off x="6781800" y="4005085"/>
            <a:ext cx="2209800" cy="584775"/>
          </a:xfrm>
          <a:prstGeom prst="rect">
            <a:avLst/>
          </a:prstGeom>
        </p:spPr>
        <p:txBody>
          <a:bodyPr wrap="square">
            <a:spAutoFit/>
          </a:bodyPr>
          <a:lstStyle/>
          <a:p>
            <a:pPr algn="ctr"/>
            <a:r>
              <a:rPr lang="en-US" sz="3200" b="1" i="1" u="sng" dirty="0"/>
              <a:t>NT</a:t>
            </a:r>
            <a:endParaRPr lang="en-US" sz="60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047510" y="4589860"/>
            <a:ext cx="3934691" cy="1200329"/>
          </a:xfrm>
          <a:prstGeom prst="rect">
            <a:avLst/>
          </a:prstGeom>
        </p:spPr>
        <p:txBody>
          <a:bodyPr wrap="square">
            <a:spAutoFit/>
          </a:bodyPr>
          <a:lstStyle/>
          <a:p>
            <a:r>
              <a:rPr lang="en-US" sz="2400" i="1" u="sng" dirty="0"/>
              <a:t>Ephesians 5:19</a:t>
            </a:r>
          </a:p>
          <a:p>
            <a:r>
              <a:rPr lang="en-US" sz="2400" dirty="0"/>
              <a:t>…</a:t>
            </a:r>
            <a:r>
              <a:rPr lang="en-US" sz="2400" dirty="0">
                <a:solidFill>
                  <a:schemeClr val="bg1">
                    <a:lumMod val="75000"/>
                  </a:schemeClr>
                </a:solidFill>
              </a:rPr>
              <a:t>singing and </a:t>
            </a:r>
            <a:r>
              <a:rPr lang="en-US" sz="2400" dirty="0"/>
              <a:t>making melody with your heart </a:t>
            </a:r>
            <a:r>
              <a:rPr lang="en-US" sz="2400" b="1" dirty="0">
                <a:solidFill>
                  <a:srgbClr val="FF0000"/>
                </a:solidFill>
              </a:rPr>
              <a:t>to the Lord</a:t>
            </a:r>
            <a:r>
              <a:rPr lang="en-US" sz="2400" dirty="0"/>
              <a:t> </a:t>
            </a:r>
          </a:p>
        </p:txBody>
      </p:sp>
      <p:sp>
        <p:nvSpPr>
          <p:cNvPr id="15" name="Trapezoid 14">
            <a:extLst>
              <a:ext uri="{FF2B5EF4-FFF2-40B4-BE49-F238E27FC236}">
                <a16:creationId xmlns:a16="http://schemas.microsoft.com/office/drawing/2014/main" id="{8CF92327-C824-4BE4-AFFB-858F8E6CBC11}"/>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rapezoid 10">
            <a:extLst>
              <a:ext uri="{FF2B5EF4-FFF2-40B4-BE49-F238E27FC236}">
                <a16:creationId xmlns:a16="http://schemas.microsoft.com/office/drawing/2014/main" id="{5FBD7F0D-2CB0-4210-84CC-FAF3D0B35516}"/>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Rectangle 16">
            <a:extLst>
              <a:ext uri="{FF2B5EF4-FFF2-40B4-BE49-F238E27FC236}">
                <a16:creationId xmlns:a16="http://schemas.microsoft.com/office/drawing/2014/main" id="{F4C1756E-61F2-4AFB-9D02-A06C2AE51B2E}"/>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8" name="Rectangle 17">
            <a:extLst>
              <a:ext uri="{FF2B5EF4-FFF2-40B4-BE49-F238E27FC236}">
                <a16:creationId xmlns:a16="http://schemas.microsoft.com/office/drawing/2014/main" id="{68E70F4A-BBAE-4E55-A735-CD07B47C34B2}"/>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9" name="TextBox 18">
            <a:extLst>
              <a:ext uri="{FF2B5EF4-FFF2-40B4-BE49-F238E27FC236}">
                <a16:creationId xmlns:a16="http://schemas.microsoft.com/office/drawing/2014/main" id="{66A02EDC-0814-4F9F-B856-F1C9C624F3CE}"/>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20" name="Rectangle 19">
            <a:extLst>
              <a:ext uri="{FF2B5EF4-FFF2-40B4-BE49-F238E27FC236}">
                <a16:creationId xmlns:a16="http://schemas.microsoft.com/office/drawing/2014/main" id="{29A5E913-9BDF-491B-88AC-C3E6682D0728}"/>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1" name="Rectangle 20">
            <a:extLst>
              <a:ext uri="{FF2B5EF4-FFF2-40B4-BE49-F238E27FC236}">
                <a16:creationId xmlns:a16="http://schemas.microsoft.com/office/drawing/2014/main" id="{0CE288B7-AEDF-4247-915F-883C6FAA0A33}"/>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 name="TextBox 21">
            <a:extLst>
              <a:ext uri="{FF2B5EF4-FFF2-40B4-BE49-F238E27FC236}">
                <a16:creationId xmlns:a16="http://schemas.microsoft.com/office/drawing/2014/main" id="{CA7082EF-B21C-440E-A214-6C5CF8295480}"/>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122423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3" name="Rectangle 2"/>
          <p:cNvSpPr/>
          <p:nvPr/>
        </p:nvSpPr>
        <p:spPr>
          <a:xfrm>
            <a:off x="2726560" y="2600980"/>
            <a:ext cx="5015668" cy="523220"/>
          </a:xfrm>
          <a:prstGeom prst="rect">
            <a:avLst/>
          </a:prstGeom>
        </p:spPr>
        <p:txBody>
          <a:bodyPr wrap="none">
            <a:spAutoFit/>
          </a:bodyPr>
          <a:lstStyle/>
          <a:p>
            <a:r>
              <a:rPr lang="en-US" sz="2800" b="1" i="1" dirty="0">
                <a:effectLst>
                  <a:outerShdw blurRad="38100" dist="38100" dir="2700000" algn="tl">
                    <a:srgbClr val="000000">
                      <a:alpha val="43137"/>
                    </a:srgbClr>
                  </a:outerShdw>
                </a:effectLst>
              </a:rPr>
              <a:t>People used to understand this…</a:t>
            </a:r>
            <a:endParaRPr lang="en-US" sz="2800" i="1" dirty="0">
              <a:effectLst>
                <a:outerShdw blurRad="38100" dist="38100" dir="2700000" algn="tl">
                  <a:srgbClr val="000000">
                    <a:alpha val="43137"/>
                  </a:srgbClr>
                </a:outerShdw>
              </a:effectLst>
            </a:endParaRPr>
          </a:p>
        </p:txBody>
      </p:sp>
      <p:sp>
        <p:nvSpPr>
          <p:cNvPr id="15" name="Rounded Rectangle 14"/>
          <p:cNvSpPr/>
          <p:nvPr/>
        </p:nvSpPr>
        <p:spPr>
          <a:xfrm>
            <a:off x="568411" y="3047210"/>
            <a:ext cx="10076317" cy="3734591"/>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200" b="1" u="sng" dirty="0">
                <a:effectLst>
                  <a:outerShdw blurRad="38100" dist="38100" dir="2700000" algn="tl">
                    <a:srgbClr val="000000">
                      <a:alpha val="43137"/>
                    </a:srgbClr>
                  </a:outerShdw>
                </a:effectLst>
                <a:latin typeface="Palatino Linotype" panose="02040502050505030304" pitchFamily="18" charset="0"/>
              </a:rPr>
              <a:t>Presbyterian Church</a:t>
            </a:r>
            <a:r>
              <a:rPr lang="en-US" sz="2200" b="1" dirty="0">
                <a:effectLst>
                  <a:outerShdw blurRad="38100" dist="38100" dir="2700000" algn="tl">
                    <a:srgbClr val="000000">
                      <a:alpha val="43137"/>
                    </a:srgbClr>
                  </a:outerShdw>
                </a:effectLst>
                <a:latin typeface="Palatino Linotype" panose="02040502050505030304" pitchFamily="18" charset="0"/>
              </a:rPr>
              <a:t>, 1842:</a:t>
            </a:r>
          </a:p>
          <a:p>
            <a:pPr marL="0" lvl="1"/>
            <a:r>
              <a:rPr lang="en-US" sz="2200" b="1" dirty="0">
                <a:effectLst>
                  <a:outerShdw blurRad="38100" dist="38100" dir="2700000" algn="tl">
                    <a:srgbClr val="000000">
                      <a:alpha val="43137"/>
                    </a:srgbClr>
                  </a:outerShdw>
                </a:effectLst>
                <a:latin typeface="Palatino Linotype" panose="02040502050505030304" pitchFamily="18" charset="0"/>
              </a:rPr>
              <a:t>"Question 6. Is there any authority for instrumental music in the worship of God under the present dispensation?</a:t>
            </a:r>
          </a:p>
          <a:p>
            <a:pPr marL="0" lvl="1"/>
            <a:r>
              <a:rPr lang="en-US" sz="2200" b="1" dirty="0">
                <a:effectLst>
                  <a:outerShdw blurRad="38100" dist="38100" dir="2700000" algn="tl">
                    <a:srgbClr val="000000">
                      <a:alpha val="43137"/>
                    </a:srgbClr>
                  </a:outerShdw>
                </a:effectLst>
                <a:latin typeface="Palatino Linotype" panose="02040502050505030304" pitchFamily="18" charset="0"/>
              </a:rPr>
              <a:t>Answer. Not the least, only the </a:t>
            </a:r>
            <a:r>
              <a:rPr lang="en-US" sz="2200" b="1" i="1" dirty="0">
                <a:effectLst>
                  <a:outerShdw blurRad="38100" dist="38100" dir="2700000" algn="tl">
                    <a:srgbClr val="000000">
                      <a:alpha val="43137"/>
                    </a:srgbClr>
                  </a:outerShdw>
                </a:effectLst>
                <a:latin typeface="Palatino Linotype" panose="02040502050505030304" pitchFamily="18" charset="0"/>
              </a:rPr>
              <a:t>singing</a:t>
            </a:r>
            <a:r>
              <a:rPr lang="en-US" sz="2200" b="1" dirty="0">
                <a:effectLst>
                  <a:outerShdw blurRad="38100" dist="38100" dir="2700000" algn="tl">
                    <a:srgbClr val="000000">
                      <a:alpha val="43137"/>
                    </a:srgbClr>
                  </a:outerShdw>
                </a:effectLst>
                <a:latin typeface="Palatino Linotype" panose="02040502050505030304" pitchFamily="18" charset="0"/>
              </a:rPr>
              <a:t> of psalms and hymns and spiritual songs was appointed by the apostles; not a syllable is said in the New Testament in favor of instrumental music nor was it ever introduced into the Church until after the eighth century, after the Catholics had corrupted the simplicity of the gospel by their carnal inventions.“</a:t>
            </a:r>
          </a:p>
          <a:p>
            <a:pPr marL="0" lvl="1"/>
            <a:r>
              <a:rPr lang="en-US" sz="1600" b="1" dirty="0">
                <a:effectLst>
                  <a:outerShdw blurRad="38100" dist="38100" dir="2700000" algn="tl">
                    <a:srgbClr val="000000">
                      <a:alpha val="43137"/>
                    </a:srgbClr>
                  </a:outerShdw>
                </a:effectLst>
                <a:latin typeface="Palatino Linotype" panose="02040502050505030304" pitchFamily="18" charset="0"/>
              </a:rPr>
              <a:t>(Questions on the Confession of Faith and Form of Government of The Presbyterian Church in the United States of America, published by the Presbyterian Board of Publications, Philadelphia, Pennsylvania, 1842, pg. 55)</a:t>
            </a:r>
            <a:r>
              <a:rPr lang="en-US" sz="2000" b="1" dirty="0">
                <a:effectLst>
                  <a:outerShdw blurRad="38100" dist="38100" dir="2700000" algn="tl">
                    <a:srgbClr val="000000">
                      <a:alpha val="43137"/>
                    </a:srgbClr>
                  </a:outerShdw>
                </a:effectLst>
                <a:latin typeface="Palatino Linotype" panose="02040502050505030304" pitchFamily="18" charset="0"/>
              </a:rPr>
              <a:t> </a:t>
            </a:r>
            <a:endParaRPr lang="en-US" sz="2200" b="1" i="1" dirty="0">
              <a:effectLst>
                <a:outerShdw blurRad="38100" dist="38100" dir="2700000" algn="tl">
                  <a:srgbClr val="000000">
                    <a:alpha val="43137"/>
                  </a:srgbClr>
                </a:outerShdw>
              </a:effectLst>
              <a:latin typeface="Palatino Linotype" panose="02040502050505030304" pitchFamily="18" charset="0"/>
            </a:endParaRPr>
          </a:p>
        </p:txBody>
      </p:sp>
      <p:sp>
        <p:nvSpPr>
          <p:cNvPr id="8" name="Trapezoid 7">
            <a:extLst>
              <a:ext uri="{FF2B5EF4-FFF2-40B4-BE49-F238E27FC236}">
                <a16:creationId xmlns:a16="http://schemas.microsoft.com/office/drawing/2014/main" id="{9C552282-9B82-4136-84D1-033163223E2A}"/>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rapezoid 10">
            <a:extLst>
              <a:ext uri="{FF2B5EF4-FFF2-40B4-BE49-F238E27FC236}">
                <a16:creationId xmlns:a16="http://schemas.microsoft.com/office/drawing/2014/main" id="{8F4E5ED9-DE29-42ED-A682-9C6C9D013309}"/>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D875972D-B1B3-4732-BC72-FF1AF27CA621}"/>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Rectangle 10">
            <a:extLst>
              <a:ext uri="{FF2B5EF4-FFF2-40B4-BE49-F238E27FC236}">
                <a16:creationId xmlns:a16="http://schemas.microsoft.com/office/drawing/2014/main" id="{C0E66F9E-D873-4BCC-A41F-1E0DA8DF5F29}"/>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2" name="TextBox 11">
            <a:extLst>
              <a:ext uri="{FF2B5EF4-FFF2-40B4-BE49-F238E27FC236}">
                <a16:creationId xmlns:a16="http://schemas.microsoft.com/office/drawing/2014/main" id="{710828FD-113A-4A9E-A9F2-6FA29354783D}"/>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3" name="Rectangle 12">
            <a:extLst>
              <a:ext uri="{FF2B5EF4-FFF2-40B4-BE49-F238E27FC236}">
                <a16:creationId xmlns:a16="http://schemas.microsoft.com/office/drawing/2014/main" id="{3670BF7B-5F91-442D-9C3D-10B0281673B9}"/>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DAD0241D-7F76-4395-A3FB-0B63ADD5508D}"/>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extBox 15">
            <a:extLst>
              <a:ext uri="{FF2B5EF4-FFF2-40B4-BE49-F238E27FC236}">
                <a16:creationId xmlns:a16="http://schemas.microsoft.com/office/drawing/2014/main" id="{9D56D228-8CED-4F63-8587-20F93FB7DD5A}"/>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8786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6560" y="2600980"/>
            <a:ext cx="5015668" cy="523220"/>
          </a:xfrm>
          <a:prstGeom prst="rect">
            <a:avLst/>
          </a:prstGeom>
        </p:spPr>
        <p:txBody>
          <a:bodyPr wrap="none">
            <a:spAutoFit/>
          </a:bodyPr>
          <a:lstStyle/>
          <a:p>
            <a:r>
              <a:rPr lang="en-US" sz="2800" b="1" i="1" dirty="0">
                <a:effectLst>
                  <a:outerShdw blurRad="38100" dist="38100" dir="2700000" algn="tl">
                    <a:srgbClr val="000000">
                      <a:alpha val="43137"/>
                    </a:srgbClr>
                  </a:outerShdw>
                </a:effectLst>
              </a:rPr>
              <a:t>People used to understand this…</a:t>
            </a:r>
            <a:endParaRPr lang="en-US" sz="2800" i="1" dirty="0">
              <a:effectLst>
                <a:outerShdw blurRad="38100" dist="38100" dir="2700000" algn="tl">
                  <a:srgbClr val="000000">
                    <a:alpha val="43137"/>
                  </a:srgbClr>
                </a:outerShdw>
              </a:effectLst>
            </a:endParaRPr>
          </a:p>
        </p:txBody>
      </p:sp>
      <p:sp>
        <p:nvSpPr>
          <p:cNvPr id="8" name="Rounded Rectangle 7"/>
          <p:cNvSpPr/>
          <p:nvPr/>
        </p:nvSpPr>
        <p:spPr>
          <a:xfrm>
            <a:off x="3733801" y="3200401"/>
            <a:ext cx="6795287" cy="3086439"/>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000" b="1" dirty="0">
                <a:effectLst>
                  <a:outerShdw blurRad="38100" dist="38100" dir="2700000" algn="tl">
                    <a:srgbClr val="000000">
                      <a:alpha val="43137"/>
                    </a:srgbClr>
                  </a:outerShdw>
                </a:effectLst>
                <a:latin typeface="Palatino Linotype" panose="02040502050505030304" pitchFamily="18" charset="0"/>
              </a:rPr>
              <a:t>"I here declare that I never knew them </a:t>
            </a:r>
            <a:r>
              <a:rPr lang="en-US" sz="2000" dirty="0">
                <a:effectLst>
                  <a:outerShdw blurRad="38100" dist="38100" dir="2700000" algn="tl">
                    <a:srgbClr val="000000">
                      <a:alpha val="43137"/>
                    </a:srgbClr>
                  </a:outerShdw>
                </a:effectLst>
                <a:latin typeface="Palatino Linotype" panose="02040502050505030304" pitchFamily="18" charset="0"/>
              </a:rPr>
              <a:t>[musical instruments]</a:t>
            </a:r>
            <a:r>
              <a:rPr lang="en-US" sz="2000" b="1" dirty="0">
                <a:effectLst>
                  <a:outerShdw blurRad="38100" dist="38100" dir="2700000" algn="tl">
                    <a:srgbClr val="000000">
                      <a:alpha val="43137"/>
                    </a:srgbClr>
                  </a:outerShdw>
                </a:effectLst>
                <a:latin typeface="Palatino Linotype" panose="02040502050505030304" pitchFamily="18" charset="0"/>
              </a:rPr>
              <a:t> productive of any good in the worship of God; and have had reason to believe that they were productive of much evil. Music, </a:t>
            </a:r>
            <a:r>
              <a:rPr lang="en-US" sz="2000" b="1" i="1" dirty="0">
                <a:effectLst>
                  <a:outerShdw blurRad="38100" dist="38100" dir="2700000" algn="tl">
                    <a:srgbClr val="000000">
                      <a:alpha val="43137"/>
                    </a:srgbClr>
                  </a:outerShdw>
                </a:effectLst>
                <a:latin typeface="Palatino Linotype" panose="02040502050505030304" pitchFamily="18" charset="0"/>
              </a:rPr>
              <a:t>as a science</a:t>
            </a:r>
            <a:r>
              <a:rPr lang="en-US" sz="2000" b="1" dirty="0">
                <a:effectLst>
                  <a:outerShdw blurRad="38100" dist="38100" dir="2700000" algn="tl">
                    <a:srgbClr val="000000">
                      <a:alpha val="43137"/>
                    </a:srgbClr>
                  </a:outerShdw>
                </a:effectLst>
                <a:latin typeface="Palatino Linotype" panose="02040502050505030304" pitchFamily="18" charset="0"/>
              </a:rPr>
              <a:t>, I esteem and admire; but instruments of music </a:t>
            </a:r>
            <a:r>
              <a:rPr lang="en-US" sz="2000" b="1" i="1" dirty="0">
                <a:effectLst>
                  <a:outerShdw blurRad="38100" dist="38100" dir="2700000" algn="tl">
                    <a:srgbClr val="000000">
                      <a:alpha val="43137"/>
                    </a:srgbClr>
                  </a:outerShdw>
                </a:effectLst>
                <a:latin typeface="Palatino Linotype" panose="02040502050505030304" pitchFamily="18" charset="0"/>
              </a:rPr>
              <a:t>in the house of God</a:t>
            </a:r>
            <a:r>
              <a:rPr lang="en-US" sz="2000" b="1" dirty="0">
                <a:effectLst>
                  <a:outerShdw blurRad="38100" dist="38100" dir="2700000" algn="tl">
                    <a:srgbClr val="000000">
                      <a:alpha val="43137"/>
                    </a:srgbClr>
                  </a:outerShdw>
                </a:effectLst>
                <a:latin typeface="Palatino Linotype" panose="02040502050505030304" pitchFamily="18" charset="0"/>
              </a:rPr>
              <a:t> I abominate and abhor. This is the abuse of music; and here I register my protest against all such corruptions in the worship of the Author of Christianity.“ Methodist, Adam Clarke, vol. 4, p. 686</a:t>
            </a:r>
          </a:p>
        </p:txBody>
      </p:sp>
      <p:sp>
        <p:nvSpPr>
          <p:cNvPr id="9" name="Rounded Rectangle 8"/>
          <p:cNvSpPr/>
          <p:nvPr/>
        </p:nvSpPr>
        <p:spPr>
          <a:xfrm>
            <a:off x="4475873" y="3270820"/>
            <a:ext cx="5615940" cy="2108079"/>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000" b="1" dirty="0">
                <a:effectLst>
                  <a:outerShdw blurRad="38100" dist="38100" dir="2700000" algn="tl">
                    <a:srgbClr val="000000">
                      <a:alpha val="43137"/>
                    </a:srgbClr>
                  </a:outerShdw>
                </a:effectLst>
                <a:latin typeface="Palatino Linotype" panose="02040502050505030304" pitchFamily="18" charset="0"/>
              </a:rPr>
              <a:t>“John Wesley,…when asked his opinion of instruments of music being introduced into the chapels of the Methodists, said,…I have no objection to instruments of music in our chapels, provided they are neither HEARD nor SEEN.’“ -Adam Clarke, vol. 4, p. 686</a:t>
            </a:r>
          </a:p>
        </p:txBody>
      </p:sp>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10" name="Trapezoid 9">
            <a:extLst>
              <a:ext uri="{FF2B5EF4-FFF2-40B4-BE49-F238E27FC236}">
                <a16:creationId xmlns:a16="http://schemas.microsoft.com/office/drawing/2014/main" id="{50E9AE11-7023-4271-A1B6-C5CCA4805EDF}"/>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Trapezoid 10">
            <a:extLst>
              <a:ext uri="{FF2B5EF4-FFF2-40B4-BE49-F238E27FC236}">
                <a16:creationId xmlns:a16="http://schemas.microsoft.com/office/drawing/2014/main" id="{4A1C8382-F1B1-4FF7-A731-311939D9765D}"/>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Rectangle 11">
            <a:extLst>
              <a:ext uri="{FF2B5EF4-FFF2-40B4-BE49-F238E27FC236}">
                <a16:creationId xmlns:a16="http://schemas.microsoft.com/office/drawing/2014/main" id="{3D53DAD4-D340-4C9A-8580-F4B4BED6E081}"/>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3" name="Rectangle 12">
            <a:extLst>
              <a:ext uri="{FF2B5EF4-FFF2-40B4-BE49-F238E27FC236}">
                <a16:creationId xmlns:a16="http://schemas.microsoft.com/office/drawing/2014/main" id="{C28514D9-6B0A-408F-9947-C3691A3743FF}"/>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4" name="TextBox 13">
            <a:extLst>
              <a:ext uri="{FF2B5EF4-FFF2-40B4-BE49-F238E27FC236}">
                <a16:creationId xmlns:a16="http://schemas.microsoft.com/office/drawing/2014/main" id="{2C23C3FC-AC7A-4AC8-830F-61D6EC46D922}"/>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5" name="Rectangle 14">
            <a:extLst>
              <a:ext uri="{FF2B5EF4-FFF2-40B4-BE49-F238E27FC236}">
                <a16:creationId xmlns:a16="http://schemas.microsoft.com/office/drawing/2014/main" id="{37908545-A866-4496-A579-7AC53857ABC3}"/>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Rectangle 15">
            <a:extLst>
              <a:ext uri="{FF2B5EF4-FFF2-40B4-BE49-F238E27FC236}">
                <a16:creationId xmlns:a16="http://schemas.microsoft.com/office/drawing/2014/main" id="{8D748AA8-8D0F-4B93-BACE-535EBEE034E2}"/>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TextBox 16">
            <a:extLst>
              <a:ext uri="{FF2B5EF4-FFF2-40B4-BE49-F238E27FC236}">
                <a16:creationId xmlns:a16="http://schemas.microsoft.com/office/drawing/2014/main" id="{350F54B5-28CF-46AF-9908-3056D49A32F0}"/>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355" t="16104" r="23011" b="12537"/>
          <a:stretch/>
        </p:blipFill>
        <p:spPr bwMode="auto">
          <a:xfrm>
            <a:off x="4248651" y="683733"/>
            <a:ext cx="6588211" cy="52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80670" y="2351506"/>
            <a:ext cx="1562086" cy="1936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54" t="15747" r="49396" b="13936"/>
          <a:stretch/>
        </p:blipFill>
        <p:spPr bwMode="auto">
          <a:xfrm>
            <a:off x="4248651" y="533400"/>
            <a:ext cx="4776407" cy="598505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6852" t="16083" r="28297" b="14059"/>
          <a:stretch/>
        </p:blipFill>
        <p:spPr bwMode="auto">
          <a:xfrm>
            <a:off x="2854361" y="17750"/>
            <a:ext cx="3966519" cy="626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96935" y="5953201"/>
            <a:ext cx="1163608" cy="38306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1843</a:t>
            </a:r>
          </a:p>
        </p:txBody>
      </p:sp>
    </p:spTree>
    <p:extLst>
      <p:ext uri="{BB962C8B-B14F-4D97-AF65-F5344CB8AC3E}">
        <p14:creationId xmlns:p14="http://schemas.microsoft.com/office/powerpoint/2010/main" val="25468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p:cTn id="35" dur="500" fill="hold"/>
                                        <p:tgtEl>
                                          <p:spTgt spid="1027"/>
                                        </p:tgtEl>
                                        <p:attrNameLst>
                                          <p:attrName>ppt_w</p:attrName>
                                        </p:attrNameLst>
                                      </p:cBhvr>
                                      <p:tavLst>
                                        <p:tav tm="0">
                                          <p:val>
                                            <p:fltVal val="0"/>
                                          </p:val>
                                        </p:tav>
                                        <p:tav tm="100000">
                                          <p:val>
                                            <p:strVal val="#ppt_w"/>
                                          </p:val>
                                        </p:tav>
                                      </p:tavLst>
                                    </p:anim>
                                    <p:anim calcmode="lin" valueType="num">
                                      <p:cBhvr>
                                        <p:cTn id="36" dur="500" fill="hold"/>
                                        <p:tgtEl>
                                          <p:spTgt spid="1027"/>
                                        </p:tgtEl>
                                        <p:attrNameLst>
                                          <p:attrName>ppt_h</p:attrName>
                                        </p:attrNameLst>
                                      </p:cBhvr>
                                      <p:tavLst>
                                        <p:tav tm="0">
                                          <p:val>
                                            <p:fltVal val="0"/>
                                          </p:val>
                                        </p:tav>
                                        <p:tav tm="100000">
                                          <p:val>
                                            <p:strVal val="#ppt_h"/>
                                          </p:val>
                                        </p:tav>
                                      </p:tavLst>
                                    </p:anim>
                                    <p:animEffect transition="in" filter="fade">
                                      <p:cBhvr>
                                        <p:cTn id="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p:txBody>
      </p:sp>
      <p:sp>
        <p:nvSpPr>
          <p:cNvPr id="3" name="Rectangle 2"/>
          <p:cNvSpPr/>
          <p:nvPr/>
        </p:nvSpPr>
        <p:spPr>
          <a:xfrm>
            <a:off x="2726560" y="2600981"/>
            <a:ext cx="5015668" cy="1508105"/>
          </a:xfrm>
          <a:prstGeom prst="rect">
            <a:avLst/>
          </a:prstGeom>
        </p:spPr>
        <p:txBody>
          <a:bodyPr wrap="none">
            <a:spAutoFit/>
          </a:bodyPr>
          <a:lstStyle/>
          <a:p>
            <a:r>
              <a:rPr lang="en-US" sz="2800" b="1" i="1" dirty="0">
                <a:effectLst>
                  <a:outerShdw blurRad="38100" dist="38100" dir="2700000" algn="tl">
                    <a:srgbClr val="000000">
                      <a:alpha val="43137"/>
                    </a:srgbClr>
                  </a:outerShdw>
                </a:effectLst>
              </a:rPr>
              <a:t>People used to understand this…</a:t>
            </a:r>
          </a:p>
          <a:p>
            <a:endParaRPr lang="en-US" sz="2800" b="1" i="1" dirty="0">
              <a:effectLst>
                <a:outerShdw blurRad="38100" dist="38100" dir="2700000" algn="tl">
                  <a:srgbClr val="000000">
                    <a:alpha val="43137"/>
                  </a:srgbClr>
                </a:outerShdw>
              </a:effectLst>
            </a:endParaRPr>
          </a:p>
          <a:p>
            <a:r>
              <a:rPr lang="en-US" sz="3600" b="1" i="1" dirty="0">
                <a:effectLst>
                  <a:outerShdw blurRad="38100" dist="38100" dir="2700000" algn="tl">
                    <a:srgbClr val="000000">
                      <a:alpha val="43137"/>
                    </a:srgbClr>
                  </a:outerShdw>
                </a:effectLst>
              </a:rPr>
              <a:t>	“acapella”</a:t>
            </a:r>
            <a:endParaRPr lang="en-US" sz="3600" i="1" dirty="0">
              <a:effectLst>
                <a:outerShdw blurRad="38100" dist="38100" dir="2700000" algn="tl">
                  <a:srgbClr val="000000">
                    <a:alpha val="43137"/>
                  </a:srgbClr>
                </a:outerShdw>
              </a:effectLst>
            </a:endParaRPr>
          </a:p>
        </p:txBody>
      </p:sp>
      <p:sp>
        <p:nvSpPr>
          <p:cNvPr id="10" name="Rectangle 9"/>
          <p:cNvSpPr/>
          <p:nvPr/>
        </p:nvSpPr>
        <p:spPr>
          <a:xfrm>
            <a:off x="4876800" y="3276601"/>
            <a:ext cx="5486400" cy="3323987"/>
          </a:xfrm>
          <a:prstGeom prst="rect">
            <a:avLst/>
          </a:prstGeom>
          <a:solidFill>
            <a:srgbClr val="FFFF00"/>
          </a:solidFill>
          <a:ln>
            <a:solidFill>
              <a:schemeClr val="tx1"/>
            </a:solidFill>
          </a:ln>
          <a:effectLst>
            <a:outerShdw blurRad="50800" dist="190500" dir="13500000" algn="br" rotWithShape="0">
              <a:prstClr val="black">
                <a:alpha val="40000"/>
              </a:prstClr>
            </a:outerShdw>
          </a:effectLst>
        </p:spPr>
        <p:txBody>
          <a:bodyPr wrap="square">
            <a:spAutoFit/>
          </a:bodyPr>
          <a:lstStyle/>
          <a:p>
            <a:r>
              <a:rPr lang="en-US" sz="2400" dirty="0"/>
              <a:t>Even Catholics didn’t always use musical instruments…</a:t>
            </a:r>
          </a:p>
          <a:p>
            <a:endParaRPr lang="en-US" sz="2400" dirty="0"/>
          </a:p>
          <a:p>
            <a:r>
              <a:rPr lang="en-US" sz="2400" dirty="0"/>
              <a:t>AQUINAS, 13</a:t>
            </a:r>
            <a:r>
              <a:rPr lang="en-US" sz="2400" baseline="30000" dirty="0"/>
              <a:t>th</a:t>
            </a:r>
            <a:r>
              <a:rPr lang="en-US" sz="2400" dirty="0"/>
              <a:t> century</a:t>
            </a:r>
          </a:p>
          <a:p>
            <a:r>
              <a:rPr lang="en-US" sz="2400" dirty="0"/>
              <a:t>"Our church does not use musical instruments, as harps and psalteries, to praise God withal, that she may not seem to Judaize." </a:t>
            </a:r>
            <a:r>
              <a:rPr lang="en-US" dirty="0"/>
              <a:t>(Thomas Aquinas, Bingham's Antiquities, Vol. 3, page 137)</a:t>
            </a:r>
          </a:p>
        </p:txBody>
      </p:sp>
      <p:sp>
        <p:nvSpPr>
          <p:cNvPr id="8" name="Trapezoid 7">
            <a:extLst>
              <a:ext uri="{FF2B5EF4-FFF2-40B4-BE49-F238E27FC236}">
                <a16:creationId xmlns:a16="http://schemas.microsoft.com/office/drawing/2014/main" id="{45375613-92C9-423E-A75D-91E0F500E4A3}"/>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rapezoid 10">
            <a:extLst>
              <a:ext uri="{FF2B5EF4-FFF2-40B4-BE49-F238E27FC236}">
                <a16:creationId xmlns:a16="http://schemas.microsoft.com/office/drawing/2014/main" id="{4D38D3D2-92FA-46AE-8907-60C1B397456A}"/>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Rectangle 10">
            <a:extLst>
              <a:ext uri="{FF2B5EF4-FFF2-40B4-BE49-F238E27FC236}">
                <a16:creationId xmlns:a16="http://schemas.microsoft.com/office/drawing/2014/main" id="{AAF78B8B-7878-4947-AD41-5C22F86526ED}"/>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Rectangle 11">
            <a:extLst>
              <a:ext uri="{FF2B5EF4-FFF2-40B4-BE49-F238E27FC236}">
                <a16:creationId xmlns:a16="http://schemas.microsoft.com/office/drawing/2014/main" id="{9E1C92A5-DD1A-4ECA-8687-1AFEC38C6308}"/>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3" name="TextBox 12">
            <a:extLst>
              <a:ext uri="{FF2B5EF4-FFF2-40B4-BE49-F238E27FC236}">
                <a16:creationId xmlns:a16="http://schemas.microsoft.com/office/drawing/2014/main" id="{AE13715C-AD31-46C0-A4C5-68FEF358167B}"/>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4" name="Rectangle 13">
            <a:extLst>
              <a:ext uri="{FF2B5EF4-FFF2-40B4-BE49-F238E27FC236}">
                <a16:creationId xmlns:a16="http://schemas.microsoft.com/office/drawing/2014/main" id="{BADC0FEC-E155-4BF9-BEF2-70D78CB82DDF}"/>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Rectangle 14">
            <a:extLst>
              <a:ext uri="{FF2B5EF4-FFF2-40B4-BE49-F238E27FC236}">
                <a16:creationId xmlns:a16="http://schemas.microsoft.com/office/drawing/2014/main" id="{67E8209C-5974-4B85-BE79-57263A857518}"/>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5" name="TextBox 4"/>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22856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0"/>
            <a:ext cx="7924800" cy="2800767"/>
          </a:xfrm>
          <a:prstGeom prst="rect">
            <a:avLst/>
          </a:prstGeom>
          <a:noFill/>
        </p:spPr>
        <p:txBody>
          <a:bodyPr wrap="square" rtlCol="0">
            <a:spAutoFit/>
          </a:bodyPr>
          <a:lstStyle/>
          <a:p>
            <a:pPr marL="342900" indent="-342900">
              <a:buFont typeface="Arial" panose="020B0604020202020204" pitchFamily="34" charset="0"/>
              <a:buChar char="•"/>
            </a:pPr>
            <a:r>
              <a:rPr lang="en-US" sz="2200" b="1" dirty="0"/>
              <a:t>OT Worship Teaches about Salvation</a:t>
            </a:r>
          </a:p>
          <a:p>
            <a:pPr marL="342900" indent="-342900">
              <a:buFont typeface="Arial" panose="020B0604020202020204" pitchFamily="34" charset="0"/>
              <a:buChar char="•"/>
            </a:pPr>
            <a:r>
              <a:rPr lang="en-US" sz="2200" b="1" dirty="0"/>
              <a:t>OT Worship Teaches about Worship!</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INSTRUMENTAL MUSIC WAS USED BY GOD TO TEACH PEOPLE TO MAKE A JOYFUL SOUND TO THE LORD</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NEW TESTAMENT CHRISTIANS SHOULD BE ABLE TO MAKE THAT JOYFUL SOUND FROM THEIR HEARTS</a:t>
            </a:r>
          </a:p>
        </p:txBody>
      </p:sp>
      <p:sp>
        <p:nvSpPr>
          <p:cNvPr id="6" name="Trapezoid 5">
            <a:extLst>
              <a:ext uri="{FF2B5EF4-FFF2-40B4-BE49-F238E27FC236}">
                <a16:creationId xmlns:a16="http://schemas.microsoft.com/office/drawing/2014/main" id="{EE6D2F79-CEA2-44E5-9C9B-335C9FE4C7A4}"/>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8" name="Trapezoid 10">
            <a:extLst>
              <a:ext uri="{FF2B5EF4-FFF2-40B4-BE49-F238E27FC236}">
                <a16:creationId xmlns:a16="http://schemas.microsoft.com/office/drawing/2014/main" id="{573B094A-EC53-42BB-A7B8-C1D85DB94B9C}"/>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Rectangle 8">
            <a:extLst>
              <a:ext uri="{FF2B5EF4-FFF2-40B4-BE49-F238E27FC236}">
                <a16:creationId xmlns:a16="http://schemas.microsoft.com/office/drawing/2014/main" id="{21567EAA-388C-4F97-A2A5-D0AC57CCDA38}"/>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B58B66ED-9BB6-48E8-B1F9-855BDB2B0AE0}"/>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1" name="TextBox 10">
            <a:extLst>
              <a:ext uri="{FF2B5EF4-FFF2-40B4-BE49-F238E27FC236}">
                <a16:creationId xmlns:a16="http://schemas.microsoft.com/office/drawing/2014/main" id="{06CF80EC-734D-41FC-AC02-A6CC2D34F20B}"/>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2" name="Rectangle 11">
            <a:extLst>
              <a:ext uri="{FF2B5EF4-FFF2-40B4-BE49-F238E27FC236}">
                <a16:creationId xmlns:a16="http://schemas.microsoft.com/office/drawing/2014/main" id="{2AEEE799-859A-4B28-B259-CDC9D4F58AA8}"/>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3" name="Rectangle 12">
            <a:extLst>
              <a:ext uri="{FF2B5EF4-FFF2-40B4-BE49-F238E27FC236}">
                <a16:creationId xmlns:a16="http://schemas.microsoft.com/office/drawing/2014/main" id="{60573998-9343-4F09-A1C5-B3EDF3BD34BF}"/>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5" name="TextBox 4"/>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7312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A3B2D0-1790-4A90-8CC2-C419FECF2712}"/>
              </a:ext>
            </a:extLst>
          </p:cNvPr>
          <p:cNvSpPr txBox="1"/>
          <p:nvPr/>
        </p:nvSpPr>
        <p:spPr>
          <a:xfrm>
            <a:off x="1514168" y="1120877"/>
            <a:ext cx="8760542" cy="4832092"/>
          </a:xfrm>
          <a:prstGeom prst="rect">
            <a:avLst/>
          </a:prstGeom>
          <a:noFill/>
        </p:spPr>
        <p:txBody>
          <a:bodyPr wrap="square" rtlCol="0">
            <a:spAutoFit/>
          </a:bodyPr>
          <a:lstStyle/>
          <a:p>
            <a:pPr marL="457200" indent="-457200">
              <a:buFont typeface="Arial" panose="020B0604020202020204" pitchFamily="34" charset="0"/>
              <a:buChar char="•"/>
            </a:pPr>
            <a:endParaRPr lang="en-US" sz="28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Hebrews 8-10</a:t>
            </a:r>
          </a:p>
          <a:p>
            <a:pPr marL="457200" indent="-457200">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Ex 25:9, 49 &amp; Hebrews 9</a:t>
            </a:r>
          </a:p>
          <a:p>
            <a:pPr marL="914400" lvl="1" indent="-457200">
              <a:buFont typeface="Arial" panose="020B0604020202020204" pitchFamily="34" charset="0"/>
              <a:buChar char="•"/>
            </a:pPr>
            <a:endParaRPr lang="en-US" sz="2800" b="1" dirty="0">
              <a:solidFill>
                <a:schemeClr val="bg1"/>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endParaRPr lang="en-US" sz="2800" b="1" dirty="0">
              <a:solidFill>
                <a:schemeClr val="bg1"/>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Solomon’s statement 1 Kings 8:27</a:t>
            </a:r>
          </a:p>
          <a:p>
            <a:pPr marL="914400" lvl="1" indent="-457200">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Compare Isaiah 66:1</a:t>
            </a:r>
          </a:p>
          <a:p>
            <a:pPr marL="457200" indent="-457200">
              <a:buFont typeface="Arial" panose="020B0604020202020204" pitchFamily="34" charset="0"/>
              <a:buChar char="•"/>
            </a:pPr>
            <a:endParaRPr lang="en-US" sz="28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John 4</a:t>
            </a:r>
          </a:p>
          <a:p>
            <a:pPr marL="457200" indent="-457200">
              <a:buFont typeface="Arial" panose="020B0604020202020204" pitchFamily="34" charset="0"/>
              <a:buChar char="•"/>
            </a:pPr>
            <a:endParaRPr lang="en-US" sz="28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Instrumental Music</a:t>
            </a:r>
          </a:p>
        </p:txBody>
      </p:sp>
      <p:sp>
        <p:nvSpPr>
          <p:cNvPr id="41" name="Trapezoid 40">
            <a:extLst>
              <a:ext uri="{FF2B5EF4-FFF2-40B4-BE49-F238E27FC236}">
                <a16:creationId xmlns:a16="http://schemas.microsoft.com/office/drawing/2014/main" id="{967A65DF-14C2-457B-ADF9-4FBB617D9720}"/>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2" name="Trapezoid 10">
            <a:extLst>
              <a:ext uri="{FF2B5EF4-FFF2-40B4-BE49-F238E27FC236}">
                <a16:creationId xmlns:a16="http://schemas.microsoft.com/office/drawing/2014/main" id="{C06DED4D-8302-42A9-8C8D-6E43352DEEE8}"/>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3" name="Rectangle 42">
            <a:extLst>
              <a:ext uri="{FF2B5EF4-FFF2-40B4-BE49-F238E27FC236}">
                <a16:creationId xmlns:a16="http://schemas.microsoft.com/office/drawing/2014/main" id="{1FB10EBD-7408-4158-B3E8-000DB423067B}"/>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4" name="Rectangle 43">
            <a:extLst>
              <a:ext uri="{FF2B5EF4-FFF2-40B4-BE49-F238E27FC236}">
                <a16:creationId xmlns:a16="http://schemas.microsoft.com/office/drawing/2014/main" id="{ACBE5EA7-A46D-48AE-97B7-6A50CCC5B83E}"/>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45" name="TextBox 44">
            <a:extLst>
              <a:ext uri="{FF2B5EF4-FFF2-40B4-BE49-F238E27FC236}">
                <a16:creationId xmlns:a16="http://schemas.microsoft.com/office/drawing/2014/main" id="{21D02793-81EA-4BE8-A0D4-24A822F9FBD1}"/>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46" name="Rectangle 45">
            <a:extLst>
              <a:ext uri="{FF2B5EF4-FFF2-40B4-BE49-F238E27FC236}">
                <a16:creationId xmlns:a16="http://schemas.microsoft.com/office/drawing/2014/main" id="{930AFADC-12B7-4066-8853-AF9DC9AC15A3}"/>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7" name="Rectangle 46">
            <a:extLst>
              <a:ext uri="{FF2B5EF4-FFF2-40B4-BE49-F238E27FC236}">
                <a16:creationId xmlns:a16="http://schemas.microsoft.com/office/drawing/2014/main" id="{9C6682E3-8F05-41EF-AF9B-90E6B471966F}"/>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0" name="Rectangle 39">
            <a:extLst>
              <a:ext uri="{FF2B5EF4-FFF2-40B4-BE49-F238E27FC236}">
                <a16:creationId xmlns:a16="http://schemas.microsoft.com/office/drawing/2014/main" id="{2C64C4D2-0B1C-4A63-9FE7-04D8546397DB}"/>
              </a:ext>
            </a:extLst>
          </p:cNvPr>
          <p:cNvSpPr/>
          <p:nvPr/>
        </p:nvSpPr>
        <p:spPr>
          <a:xfrm>
            <a:off x="586854" y="2074460"/>
            <a:ext cx="11081982" cy="4832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BA9BCB-1275-415A-92D3-2808E51E55A1}"/>
              </a:ext>
            </a:extLst>
          </p:cNvPr>
          <p:cNvSpPr/>
          <p:nvPr/>
        </p:nvSpPr>
        <p:spPr>
          <a:xfrm>
            <a:off x="1914046" y="3417332"/>
            <a:ext cx="5486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3" name="Rectangle 22">
            <a:extLst>
              <a:ext uri="{FF2B5EF4-FFF2-40B4-BE49-F238E27FC236}">
                <a16:creationId xmlns:a16="http://schemas.microsoft.com/office/drawing/2014/main" id="{E4480372-AEE2-4544-91B8-D0B44E7A1435}"/>
              </a:ext>
            </a:extLst>
          </p:cNvPr>
          <p:cNvSpPr/>
          <p:nvPr/>
        </p:nvSpPr>
        <p:spPr>
          <a:xfrm>
            <a:off x="1914046" y="341733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4" name="TextBox 23">
            <a:extLst>
              <a:ext uri="{FF2B5EF4-FFF2-40B4-BE49-F238E27FC236}">
                <a16:creationId xmlns:a16="http://schemas.microsoft.com/office/drawing/2014/main" id="{E60A59E5-AA4A-4A60-9E28-55A274722EFD}"/>
              </a:ext>
            </a:extLst>
          </p:cNvPr>
          <p:cNvSpPr txBox="1"/>
          <p:nvPr/>
        </p:nvSpPr>
        <p:spPr>
          <a:xfrm>
            <a:off x="3514247" y="3722133"/>
            <a:ext cx="236571" cy="1200329"/>
          </a:xfrm>
          <a:prstGeom prst="rect">
            <a:avLst/>
          </a:prstGeom>
          <a:noFill/>
        </p:spPr>
        <p:txBody>
          <a:bodyPr wrap="square" rtlCol="0">
            <a:spAutoFit/>
          </a:bodyPr>
          <a:lstStyle/>
          <a:p>
            <a:pPr algn="ctr">
              <a:defRPr/>
            </a:pPr>
            <a:r>
              <a:rPr lang="en-US" dirty="0">
                <a:solidFill>
                  <a:prstClr val="black"/>
                </a:solidFill>
                <a:latin typeface="Calibri"/>
              </a:rPr>
              <a:t>VEIL</a:t>
            </a:r>
          </a:p>
        </p:txBody>
      </p:sp>
      <p:sp>
        <p:nvSpPr>
          <p:cNvPr id="25" name="TextBox 24">
            <a:extLst>
              <a:ext uri="{FF2B5EF4-FFF2-40B4-BE49-F238E27FC236}">
                <a16:creationId xmlns:a16="http://schemas.microsoft.com/office/drawing/2014/main" id="{0662FA90-5538-479D-B3A4-DB35664046E0}"/>
              </a:ext>
            </a:extLst>
          </p:cNvPr>
          <p:cNvSpPr txBox="1"/>
          <p:nvPr/>
        </p:nvSpPr>
        <p:spPr>
          <a:xfrm rot="16200000">
            <a:off x="2936466" y="4193233"/>
            <a:ext cx="1066800" cy="276999"/>
          </a:xfrm>
          <a:prstGeom prst="rect">
            <a:avLst/>
          </a:prstGeom>
          <a:noFill/>
        </p:spPr>
        <p:txBody>
          <a:bodyPr wrap="square" rtlCol="0">
            <a:spAutoFit/>
          </a:bodyPr>
          <a:lstStyle/>
          <a:p>
            <a:pPr>
              <a:defRPr/>
            </a:pPr>
            <a:r>
              <a:rPr lang="en-US" sz="1200" dirty="0">
                <a:solidFill>
                  <a:prstClr val="black"/>
                </a:solidFill>
                <a:latin typeface="Calibri"/>
              </a:rPr>
              <a:t>Ex. 26:31-33</a:t>
            </a:r>
          </a:p>
        </p:txBody>
      </p:sp>
      <p:sp>
        <p:nvSpPr>
          <p:cNvPr id="26" name="Rectangle 25">
            <a:extLst>
              <a:ext uri="{FF2B5EF4-FFF2-40B4-BE49-F238E27FC236}">
                <a16:creationId xmlns:a16="http://schemas.microsoft.com/office/drawing/2014/main" id="{3A4051DD-79F9-496A-8CBC-0EB19C9009CA}"/>
              </a:ext>
            </a:extLst>
          </p:cNvPr>
          <p:cNvSpPr/>
          <p:nvPr/>
        </p:nvSpPr>
        <p:spPr>
          <a:xfrm rot="16200000">
            <a:off x="2658831" y="4196548"/>
            <a:ext cx="457200" cy="270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prstClr val="white"/>
                </a:solidFill>
                <a:latin typeface="Calibri"/>
              </a:rPr>
              <a:t>Ark</a:t>
            </a:r>
            <a:endParaRPr lang="en-US" dirty="0">
              <a:solidFill>
                <a:prstClr val="white"/>
              </a:solidFill>
              <a:latin typeface="Calibri"/>
            </a:endParaRPr>
          </a:p>
        </p:txBody>
      </p:sp>
      <p:sp>
        <p:nvSpPr>
          <p:cNvPr id="27" name="TextBox 26">
            <a:extLst>
              <a:ext uri="{FF2B5EF4-FFF2-40B4-BE49-F238E27FC236}">
                <a16:creationId xmlns:a16="http://schemas.microsoft.com/office/drawing/2014/main" id="{889632E5-7377-4350-BE84-F2BED1E7E6BD}"/>
              </a:ext>
            </a:extLst>
          </p:cNvPr>
          <p:cNvSpPr txBox="1"/>
          <p:nvPr/>
        </p:nvSpPr>
        <p:spPr>
          <a:xfrm rot="16200000">
            <a:off x="1954379" y="4100899"/>
            <a:ext cx="1173480" cy="461665"/>
          </a:xfrm>
          <a:prstGeom prst="rect">
            <a:avLst/>
          </a:prstGeom>
          <a:noFill/>
        </p:spPr>
        <p:txBody>
          <a:bodyPr wrap="square" rtlCol="0">
            <a:spAutoFit/>
          </a:bodyPr>
          <a:lstStyle/>
          <a:p>
            <a:pPr algn="ctr">
              <a:defRPr/>
            </a:pPr>
            <a:r>
              <a:rPr lang="en-US" sz="1200" dirty="0">
                <a:solidFill>
                  <a:prstClr val="black"/>
                </a:solidFill>
                <a:latin typeface="Calibri"/>
              </a:rPr>
              <a:t>Ex. 25:10-22,</a:t>
            </a:r>
          </a:p>
          <a:p>
            <a:pPr algn="ctr">
              <a:defRPr/>
            </a:pPr>
            <a:r>
              <a:rPr lang="en-US" sz="1200" dirty="0">
                <a:solidFill>
                  <a:prstClr val="black"/>
                </a:solidFill>
                <a:latin typeface="Calibri"/>
              </a:rPr>
              <a:t>26:34, 40:20-21</a:t>
            </a:r>
          </a:p>
        </p:txBody>
      </p:sp>
      <p:sp>
        <p:nvSpPr>
          <p:cNvPr id="28" name="Rectangle 27">
            <a:extLst>
              <a:ext uri="{FF2B5EF4-FFF2-40B4-BE49-F238E27FC236}">
                <a16:creationId xmlns:a16="http://schemas.microsoft.com/office/drawing/2014/main" id="{4383221C-799A-4ED8-9DF5-209A93D03A19}"/>
              </a:ext>
            </a:extLst>
          </p:cNvPr>
          <p:cNvSpPr/>
          <p:nvPr/>
        </p:nvSpPr>
        <p:spPr>
          <a:xfrm>
            <a:off x="5366450" y="3493532"/>
            <a:ext cx="357597" cy="16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sz="700" dirty="0">
                <a:solidFill>
                  <a:prstClr val="white"/>
                </a:solidFill>
                <a:latin typeface="Calibri"/>
              </a:rPr>
              <a:t>table</a:t>
            </a:r>
          </a:p>
        </p:txBody>
      </p:sp>
      <p:sp>
        <p:nvSpPr>
          <p:cNvPr id="29" name="Rectangle 28">
            <a:extLst>
              <a:ext uri="{FF2B5EF4-FFF2-40B4-BE49-F238E27FC236}">
                <a16:creationId xmlns:a16="http://schemas.microsoft.com/office/drawing/2014/main" id="{1FAC1FB6-622E-4472-BFB4-EBA88CBF88BC}"/>
              </a:ext>
            </a:extLst>
          </p:cNvPr>
          <p:cNvSpPr/>
          <p:nvPr/>
        </p:nvSpPr>
        <p:spPr>
          <a:xfrm>
            <a:off x="5114794" y="3722133"/>
            <a:ext cx="960519" cy="461665"/>
          </a:xfrm>
          <a:prstGeom prst="rect">
            <a:avLst/>
          </a:prstGeom>
        </p:spPr>
        <p:txBody>
          <a:bodyPr wrap="none">
            <a:spAutoFit/>
          </a:bodyPr>
          <a:lstStyle/>
          <a:p>
            <a:pPr algn="ctr">
              <a:defRPr/>
            </a:pPr>
            <a:r>
              <a:rPr lang="en-US" sz="1200" dirty="0">
                <a:solidFill>
                  <a:prstClr val="black"/>
                </a:solidFill>
                <a:latin typeface="Calibri"/>
              </a:rPr>
              <a:t>Ex. 25:23-30</a:t>
            </a:r>
          </a:p>
          <a:p>
            <a:pPr algn="ctr">
              <a:defRPr/>
            </a:pPr>
            <a:r>
              <a:rPr lang="en-US" sz="1200" dirty="0">
                <a:solidFill>
                  <a:prstClr val="black"/>
                </a:solidFill>
                <a:latin typeface="Calibri"/>
              </a:rPr>
              <a:t>40:22-23</a:t>
            </a:r>
          </a:p>
        </p:txBody>
      </p:sp>
      <p:sp>
        <p:nvSpPr>
          <p:cNvPr id="30" name="Block Arc 29">
            <a:extLst>
              <a:ext uri="{FF2B5EF4-FFF2-40B4-BE49-F238E27FC236}">
                <a16:creationId xmlns:a16="http://schemas.microsoft.com/office/drawing/2014/main" id="{50A65AE4-342F-4CB9-A0B4-161F89E84CE5}"/>
              </a:ext>
            </a:extLst>
          </p:cNvPr>
          <p:cNvSpPr/>
          <p:nvPr/>
        </p:nvSpPr>
        <p:spPr>
          <a:xfrm rot="10800000">
            <a:off x="5422615" y="4543359"/>
            <a:ext cx="312274" cy="31703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sp>
        <p:nvSpPr>
          <p:cNvPr id="31" name="Block Arc 30">
            <a:extLst>
              <a:ext uri="{FF2B5EF4-FFF2-40B4-BE49-F238E27FC236}">
                <a16:creationId xmlns:a16="http://schemas.microsoft.com/office/drawing/2014/main" id="{96DA196E-31F7-44B0-A72A-CD17EBC079DA}"/>
              </a:ext>
            </a:extLst>
          </p:cNvPr>
          <p:cNvSpPr/>
          <p:nvPr/>
        </p:nvSpPr>
        <p:spPr>
          <a:xfrm rot="10800000">
            <a:off x="5325634" y="4512266"/>
            <a:ext cx="553212" cy="34873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sp>
        <p:nvSpPr>
          <p:cNvPr id="32" name="Block Arc 31">
            <a:extLst>
              <a:ext uri="{FF2B5EF4-FFF2-40B4-BE49-F238E27FC236}">
                <a16:creationId xmlns:a16="http://schemas.microsoft.com/office/drawing/2014/main" id="{7D374B4B-B61E-4D5E-BF98-49A95439F447}"/>
              </a:ext>
            </a:extLst>
          </p:cNvPr>
          <p:cNvSpPr/>
          <p:nvPr/>
        </p:nvSpPr>
        <p:spPr>
          <a:xfrm rot="10800000">
            <a:off x="5181600" y="4527506"/>
            <a:ext cx="890954" cy="34873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sp>
        <p:nvSpPr>
          <p:cNvPr id="33" name="Up Arrow 25">
            <a:extLst>
              <a:ext uri="{FF2B5EF4-FFF2-40B4-BE49-F238E27FC236}">
                <a16:creationId xmlns:a16="http://schemas.microsoft.com/office/drawing/2014/main" id="{7F3D7A00-0408-4306-9DB6-04D779A76A82}"/>
              </a:ext>
            </a:extLst>
          </p:cNvPr>
          <p:cNvSpPr/>
          <p:nvPr/>
        </p:nvSpPr>
        <p:spPr>
          <a:xfrm rot="10800000">
            <a:off x="5520169" y="4679907"/>
            <a:ext cx="125950" cy="490025"/>
          </a:xfrm>
          <a:prstGeom prst="up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4" name="Rectangle 33">
            <a:extLst>
              <a:ext uri="{FF2B5EF4-FFF2-40B4-BE49-F238E27FC236}">
                <a16:creationId xmlns:a16="http://schemas.microsoft.com/office/drawing/2014/main" id="{D5A95BB3-A58A-49C4-A01D-978B57F6591E}"/>
              </a:ext>
            </a:extLst>
          </p:cNvPr>
          <p:cNvSpPr/>
          <p:nvPr/>
        </p:nvSpPr>
        <p:spPr>
          <a:xfrm>
            <a:off x="5114446" y="4285029"/>
            <a:ext cx="960519" cy="461665"/>
          </a:xfrm>
          <a:prstGeom prst="rect">
            <a:avLst/>
          </a:prstGeom>
        </p:spPr>
        <p:txBody>
          <a:bodyPr wrap="none">
            <a:spAutoFit/>
          </a:bodyPr>
          <a:lstStyle/>
          <a:p>
            <a:pPr algn="ctr">
              <a:defRPr/>
            </a:pPr>
            <a:r>
              <a:rPr lang="en-US" sz="1200" dirty="0">
                <a:solidFill>
                  <a:prstClr val="black"/>
                </a:solidFill>
                <a:latin typeface="Calibri"/>
              </a:rPr>
              <a:t>Ex. 25:31-40</a:t>
            </a:r>
          </a:p>
          <a:p>
            <a:pPr algn="ctr">
              <a:defRPr/>
            </a:pPr>
            <a:r>
              <a:rPr lang="en-US" sz="1200" dirty="0">
                <a:solidFill>
                  <a:prstClr val="black"/>
                </a:solidFill>
                <a:latin typeface="Calibri"/>
              </a:rPr>
              <a:t>40:24-25</a:t>
            </a:r>
          </a:p>
        </p:txBody>
      </p:sp>
      <p:sp>
        <p:nvSpPr>
          <p:cNvPr id="35" name="Rectangle 34">
            <a:extLst>
              <a:ext uri="{FF2B5EF4-FFF2-40B4-BE49-F238E27FC236}">
                <a16:creationId xmlns:a16="http://schemas.microsoft.com/office/drawing/2014/main" id="{18E8DA83-0373-4B3E-BCBA-7F59AA21449B}"/>
              </a:ext>
            </a:extLst>
          </p:cNvPr>
          <p:cNvSpPr/>
          <p:nvPr/>
        </p:nvSpPr>
        <p:spPr>
          <a:xfrm>
            <a:off x="8865558" y="4179332"/>
            <a:ext cx="8880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a:solidFill>
                  <a:prstClr val="white"/>
                </a:solidFill>
                <a:latin typeface="Calibri"/>
              </a:rPr>
              <a:t>Bronze altar</a:t>
            </a:r>
          </a:p>
          <a:p>
            <a:pPr algn="ctr">
              <a:defRPr/>
            </a:pPr>
            <a:r>
              <a:rPr lang="en-US" sz="1200" dirty="0">
                <a:solidFill>
                  <a:prstClr val="white"/>
                </a:solidFill>
                <a:latin typeface="Calibri"/>
              </a:rPr>
              <a:t>(Ex. 27:1-8)</a:t>
            </a:r>
          </a:p>
        </p:txBody>
      </p:sp>
      <p:sp>
        <p:nvSpPr>
          <p:cNvPr id="36" name="Rectangle 35">
            <a:extLst>
              <a:ext uri="{FF2B5EF4-FFF2-40B4-BE49-F238E27FC236}">
                <a16:creationId xmlns:a16="http://schemas.microsoft.com/office/drawing/2014/main" id="{9E10A42D-AF25-407D-A406-1F1D275BBF07}"/>
              </a:ext>
            </a:extLst>
          </p:cNvPr>
          <p:cNvSpPr/>
          <p:nvPr/>
        </p:nvSpPr>
        <p:spPr>
          <a:xfrm>
            <a:off x="3793450" y="4209812"/>
            <a:ext cx="23895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7" name="TextBox 36">
            <a:extLst>
              <a:ext uri="{FF2B5EF4-FFF2-40B4-BE49-F238E27FC236}">
                <a16:creationId xmlns:a16="http://schemas.microsoft.com/office/drawing/2014/main" id="{1A95019C-1E1D-4EBC-B5ED-60538CE5B960}"/>
              </a:ext>
            </a:extLst>
          </p:cNvPr>
          <p:cNvSpPr txBox="1"/>
          <p:nvPr/>
        </p:nvSpPr>
        <p:spPr>
          <a:xfrm rot="16200000">
            <a:off x="3893288" y="4084494"/>
            <a:ext cx="881587" cy="461665"/>
          </a:xfrm>
          <a:prstGeom prst="rect">
            <a:avLst/>
          </a:prstGeom>
          <a:noFill/>
        </p:spPr>
        <p:txBody>
          <a:bodyPr wrap="square" rtlCol="0">
            <a:spAutoFit/>
          </a:bodyPr>
          <a:lstStyle/>
          <a:p>
            <a:pPr algn="ctr">
              <a:defRPr/>
            </a:pPr>
            <a:r>
              <a:rPr lang="en-US" sz="1200" dirty="0">
                <a:solidFill>
                  <a:prstClr val="black"/>
                </a:solidFill>
                <a:latin typeface="Calibri"/>
              </a:rPr>
              <a:t>Ex. 30:1-6,</a:t>
            </a:r>
          </a:p>
          <a:p>
            <a:pPr algn="ctr">
              <a:defRPr/>
            </a:pPr>
            <a:r>
              <a:rPr lang="en-US" sz="1200" dirty="0">
                <a:solidFill>
                  <a:prstClr val="black"/>
                </a:solidFill>
                <a:latin typeface="Calibri"/>
              </a:rPr>
              <a:t>40:26-27</a:t>
            </a:r>
          </a:p>
        </p:txBody>
      </p:sp>
      <p:sp>
        <p:nvSpPr>
          <p:cNvPr id="38" name="Oval 37">
            <a:extLst>
              <a:ext uri="{FF2B5EF4-FFF2-40B4-BE49-F238E27FC236}">
                <a16:creationId xmlns:a16="http://schemas.microsoft.com/office/drawing/2014/main" id="{B1ED4553-6CC4-4C66-B6A8-6DC1510F3DAF}"/>
              </a:ext>
            </a:extLst>
          </p:cNvPr>
          <p:cNvSpPr/>
          <p:nvPr/>
        </p:nvSpPr>
        <p:spPr>
          <a:xfrm>
            <a:off x="7772400" y="4515860"/>
            <a:ext cx="609600" cy="577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sz="1200" dirty="0">
                <a:solidFill>
                  <a:prstClr val="white"/>
                </a:solidFill>
                <a:latin typeface="Calibri"/>
              </a:rPr>
              <a:t>LAVER</a:t>
            </a:r>
          </a:p>
        </p:txBody>
      </p:sp>
      <p:sp>
        <p:nvSpPr>
          <p:cNvPr id="39" name="Rectangle 38">
            <a:extLst>
              <a:ext uri="{FF2B5EF4-FFF2-40B4-BE49-F238E27FC236}">
                <a16:creationId xmlns:a16="http://schemas.microsoft.com/office/drawing/2014/main" id="{829A8731-1424-4D65-8DE8-C9904E0AE896}"/>
              </a:ext>
            </a:extLst>
          </p:cNvPr>
          <p:cNvSpPr/>
          <p:nvPr/>
        </p:nvSpPr>
        <p:spPr>
          <a:xfrm>
            <a:off x="1752600" y="2338864"/>
            <a:ext cx="8839200" cy="4202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8" name="Rectangle 47"/>
          <p:cNvSpPr/>
          <p:nvPr/>
        </p:nvSpPr>
        <p:spPr>
          <a:xfrm>
            <a:off x="4609116" y="3972717"/>
            <a:ext cx="4724400" cy="1785104"/>
          </a:xfrm>
          <a:prstGeom prst="rect">
            <a:avLst/>
          </a:prstGeom>
          <a:gradFill flip="none" rotWithShape="1">
            <a:gsLst>
              <a:gs pos="0">
                <a:srgbClr val="FFEFD1"/>
              </a:gs>
              <a:gs pos="64999">
                <a:srgbClr val="F0EBD5"/>
              </a:gs>
              <a:gs pos="100000">
                <a:srgbClr val="D1C39F"/>
              </a:gs>
            </a:gsLst>
            <a:lin ang="2700000" scaled="1"/>
            <a:tileRect/>
          </a:gradFill>
          <a:effectLst>
            <a:outerShdw blurRad="50800" dist="127000" dir="13500000" algn="br" rotWithShape="0">
              <a:prstClr val="black">
                <a:alpha val="40000"/>
              </a:prstClr>
            </a:outerShdw>
          </a:effectLst>
        </p:spPr>
        <p:txBody>
          <a:bodyPr wrap="square">
            <a:spAutoFit/>
          </a:bodyPr>
          <a:lstStyle/>
          <a:p>
            <a:r>
              <a:rPr lang="en-US" sz="2200" b="1" u="sng" dirty="0"/>
              <a:t>1 Kings 8</a:t>
            </a:r>
          </a:p>
          <a:p>
            <a:r>
              <a:rPr lang="en-US" sz="2200" baseline="30000" dirty="0"/>
              <a:t>27</a:t>
            </a:r>
            <a:r>
              <a:rPr lang="en-US" sz="2200" dirty="0"/>
              <a:t> “But will God indeed dwell on the earth? Behold, heaven and the highest heaven cannot contain You, how much less this house which I have built!”</a:t>
            </a:r>
            <a:endParaRPr lang="en-US" sz="2200" b="1" u="sng" baseline="30000" dirty="0"/>
          </a:p>
        </p:txBody>
      </p:sp>
      <p:sp>
        <p:nvSpPr>
          <p:cNvPr id="50" name="Rectangle 49"/>
          <p:cNvSpPr/>
          <p:nvPr/>
        </p:nvSpPr>
        <p:spPr>
          <a:xfrm>
            <a:off x="4451791" y="4446399"/>
            <a:ext cx="6140009" cy="1785104"/>
          </a:xfrm>
          <a:prstGeom prst="rect">
            <a:avLst/>
          </a:prstGeom>
          <a:gradFill>
            <a:gsLst>
              <a:gs pos="0">
                <a:srgbClr val="FFEFD1"/>
              </a:gs>
              <a:gs pos="64999">
                <a:srgbClr val="F0EBD5"/>
              </a:gs>
              <a:gs pos="100000">
                <a:srgbClr val="D1C39F"/>
              </a:gs>
            </a:gsLst>
            <a:lin ang="2700000" scaled="0"/>
          </a:gradFill>
          <a:effectLst>
            <a:outerShdw blurRad="50800" dist="127000" dir="13500000" algn="br" rotWithShape="0">
              <a:prstClr val="black">
                <a:alpha val="40000"/>
              </a:prstClr>
            </a:outerShdw>
          </a:effectLst>
        </p:spPr>
        <p:txBody>
          <a:bodyPr wrap="square">
            <a:spAutoFit/>
          </a:bodyPr>
          <a:lstStyle/>
          <a:p>
            <a:r>
              <a:rPr lang="en-US" sz="2200" b="1" u="sng" dirty="0"/>
              <a:t>Isaiah 66:1</a:t>
            </a:r>
          </a:p>
          <a:p>
            <a:r>
              <a:rPr lang="en-US" sz="2200" dirty="0"/>
              <a:t>Thus says the </a:t>
            </a:r>
            <a:r>
              <a:rPr lang="en-US" sz="2200" cap="small" dirty="0"/>
              <a:t>Lord</a:t>
            </a:r>
            <a:r>
              <a:rPr lang="en-US" sz="2200" dirty="0"/>
              <a:t>,</a:t>
            </a:r>
          </a:p>
          <a:p>
            <a:r>
              <a:rPr lang="en-US" sz="2200" dirty="0"/>
              <a:t>“Heaven is My throne and the earth is My footstool.</a:t>
            </a:r>
            <a:br>
              <a:rPr lang="en-US" sz="2200" dirty="0"/>
            </a:br>
            <a:r>
              <a:rPr lang="en-US" sz="2200" dirty="0"/>
              <a:t>Where then is a house you could build for Me?</a:t>
            </a:r>
            <a:br>
              <a:rPr lang="en-US" sz="2200" dirty="0"/>
            </a:br>
            <a:r>
              <a:rPr lang="en-US" sz="2200" dirty="0"/>
              <a:t>And where is a place that I may rest?”</a:t>
            </a:r>
          </a:p>
        </p:txBody>
      </p:sp>
      <p:pic>
        <p:nvPicPr>
          <p:cNvPr id="51" name="Picture 50" descr="C:\Users\JEFFSM~1\AppData\Local\Temp\IMG_20160324_1806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77" t="14194" r="12904" b="15843"/>
          <a:stretch/>
        </p:blipFill>
        <p:spPr bwMode="auto">
          <a:xfrm>
            <a:off x="1484487" y="2075976"/>
            <a:ext cx="6435660" cy="4361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2" name="Rectangle 51"/>
          <p:cNvSpPr/>
          <p:nvPr/>
        </p:nvSpPr>
        <p:spPr>
          <a:xfrm>
            <a:off x="5147899" y="3980949"/>
            <a:ext cx="5577777" cy="1446550"/>
          </a:xfrm>
          <a:prstGeom prst="rect">
            <a:avLst/>
          </a:prstGeom>
          <a:gradFill>
            <a:gsLst>
              <a:gs pos="0">
                <a:srgbClr val="FFEFD1"/>
              </a:gs>
              <a:gs pos="64999">
                <a:srgbClr val="F0EBD5"/>
              </a:gs>
              <a:gs pos="100000">
                <a:srgbClr val="D1C39F"/>
              </a:gs>
            </a:gsLst>
            <a:lin ang="2700000" scaled="0"/>
          </a:gradFill>
          <a:effectLst>
            <a:outerShdw blurRad="50800" dist="127000" dir="13500000" algn="br" rotWithShape="0">
              <a:prstClr val="black">
                <a:alpha val="40000"/>
              </a:prstClr>
            </a:outerShdw>
          </a:effectLst>
        </p:spPr>
        <p:txBody>
          <a:bodyPr wrap="square">
            <a:spAutoFit/>
          </a:bodyPr>
          <a:lstStyle/>
          <a:p>
            <a:r>
              <a:rPr lang="en-US" sz="2200" b="1" u="sng" dirty="0"/>
              <a:t>The Point:</a:t>
            </a:r>
          </a:p>
          <a:p>
            <a:r>
              <a:rPr lang="en-US" sz="2200" dirty="0"/>
              <a:t>The physical thing wasn’t the real thing</a:t>
            </a:r>
          </a:p>
          <a:p>
            <a:r>
              <a:rPr lang="en-US" sz="2200" dirty="0"/>
              <a:t>The physical thing foreshadowed the real thing</a:t>
            </a:r>
          </a:p>
          <a:p>
            <a:r>
              <a:rPr lang="en-US" sz="2200" dirty="0"/>
              <a:t>The spiritual thing is the real thing</a:t>
            </a:r>
          </a:p>
        </p:txBody>
      </p:sp>
      <p:sp>
        <p:nvSpPr>
          <p:cNvPr id="4" name="Rectangle 3"/>
          <p:cNvSpPr/>
          <p:nvPr/>
        </p:nvSpPr>
        <p:spPr>
          <a:xfrm>
            <a:off x="4983481" y="1593116"/>
            <a:ext cx="6096000" cy="3416320"/>
          </a:xfrm>
          <a:prstGeom prst="rect">
            <a:avLst/>
          </a:prstGeom>
          <a:gradFill>
            <a:gsLst>
              <a:gs pos="0">
                <a:srgbClr val="FFEFD1"/>
              </a:gs>
              <a:gs pos="64999">
                <a:srgbClr val="F0EBD5"/>
              </a:gs>
              <a:gs pos="100000">
                <a:srgbClr val="D1C39F"/>
              </a:gs>
            </a:gsLst>
            <a:lin ang="2700000" scaled="0"/>
          </a:gradFill>
          <a:effectLst>
            <a:outerShdw blurRad="50800" dist="76200" dir="13500000" algn="br" rotWithShape="0">
              <a:prstClr val="black">
                <a:alpha val="40000"/>
              </a:prstClr>
            </a:outerShdw>
          </a:effectLst>
        </p:spPr>
        <p:txBody>
          <a:bodyPr>
            <a:spAutoFit/>
          </a:bodyPr>
          <a:lstStyle/>
          <a:p>
            <a:r>
              <a:rPr lang="en-US" sz="2400" b="1" dirty="0"/>
              <a:t>Hebrew 8</a:t>
            </a:r>
            <a:r>
              <a:rPr lang="en-US" sz="2400" dirty="0"/>
              <a:t> </a:t>
            </a:r>
            <a:r>
              <a:rPr lang="en-US" sz="2400" b="1" baseline="30000" dirty="0"/>
              <a:t>4 </a:t>
            </a:r>
            <a:r>
              <a:rPr lang="en-US" sz="2400" dirty="0"/>
              <a:t>Now if He were on earth, He would not be a priest at all, since there are those who offer the gifts according to the Law; </a:t>
            </a:r>
            <a:r>
              <a:rPr lang="en-US" sz="2400" b="1" baseline="30000" dirty="0"/>
              <a:t>5 </a:t>
            </a:r>
            <a:r>
              <a:rPr lang="en-US" sz="2400" dirty="0"/>
              <a:t>who serve a </a:t>
            </a:r>
            <a:r>
              <a:rPr lang="en-US" sz="2400" b="1" u="sng" dirty="0"/>
              <a:t>copy</a:t>
            </a:r>
            <a:r>
              <a:rPr lang="en-US" sz="2400" dirty="0"/>
              <a:t> and </a:t>
            </a:r>
            <a:r>
              <a:rPr lang="en-US" sz="2400" b="1" u="sng" dirty="0"/>
              <a:t>shadow</a:t>
            </a:r>
            <a:r>
              <a:rPr lang="en-US" sz="2400" dirty="0"/>
              <a:t> of the heavenly things, just as Moses was warned by God when he was about to erect the tabernacle; for, “</a:t>
            </a:r>
            <a:r>
              <a:rPr lang="en-US" sz="2400" cap="small" dirty="0"/>
              <a:t>See</a:t>
            </a:r>
            <a:r>
              <a:rPr lang="en-US" sz="2400" dirty="0"/>
              <a:t>,” He says, “</a:t>
            </a:r>
            <a:r>
              <a:rPr lang="en-US" sz="2400" cap="small" dirty="0"/>
              <a:t>that you make</a:t>
            </a:r>
            <a:r>
              <a:rPr lang="en-US" sz="2400" dirty="0"/>
              <a:t> all things </a:t>
            </a:r>
            <a:r>
              <a:rPr lang="en-US" sz="2400" cap="small" dirty="0"/>
              <a:t>according to the </a:t>
            </a:r>
            <a:r>
              <a:rPr lang="en-US" sz="2400" b="1" cap="small" dirty="0"/>
              <a:t>pattern</a:t>
            </a:r>
            <a:r>
              <a:rPr lang="en-US" sz="2400" cap="small" dirty="0"/>
              <a:t> which was shown you on the mountain</a:t>
            </a:r>
            <a:r>
              <a:rPr lang="en-US" sz="2400" dirty="0"/>
              <a:t>.”</a:t>
            </a:r>
          </a:p>
        </p:txBody>
      </p:sp>
      <p:sp>
        <p:nvSpPr>
          <p:cNvPr id="53" name="Rectangle 52"/>
          <p:cNvSpPr/>
          <p:nvPr/>
        </p:nvSpPr>
        <p:spPr>
          <a:xfrm>
            <a:off x="5135881" y="1745516"/>
            <a:ext cx="6096000" cy="1569660"/>
          </a:xfrm>
          <a:prstGeom prst="rect">
            <a:avLst/>
          </a:prstGeom>
          <a:gradFill>
            <a:gsLst>
              <a:gs pos="0">
                <a:srgbClr val="FFEFD1"/>
              </a:gs>
              <a:gs pos="64999">
                <a:srgbClr val="F0EBD5"/>
              </a:gs>
              <a:gs pos="100000">
                <a:srgbClr val="D1C39F"/>
              </a:gs>
            </a:gsLst>
            <a:lin ang="2700000" scaled="0"/>
          </a:gradFill>
          <a:effectLst>
            <a:outerShdw blurRad="50800" dist="76200" dir="13500000" algn="br" rotWithShape="0">
              <a:prstClr val="black">
                <a:alpha val="40000"/>
              </a:prstClr>
            </a:outerShdw>
          </a:effectLst>
        </p:spPr>
        <p:txBody>
          <a:bodyPr>
            <a:spAutoFit/>
          </a:bodyPr>
          <a:lstStyle/>
          <a:p>
            <a:r>
              <a:rPr lang="en-US" sz="2400" b="1" dirty="0"/>
              <a:t>Hebrew 9</a:t>
            </a:r>
            <a:r>
              <a:rPr lang="en-US" sz="2400" dirty="0"/>
              <a:t> </a:t>
            </a:r>
            <a:r>
              <a:rPr lang="en-US" sz="2400" b="1" baseline="30000" dirty="0"/>
              <a:t>9 </a:t>
            </a:r>
            <a:r>
              <a:rPr lang="en-US" sz="2400" dirty="0"/>
              <a:t>which is a </a:t>
            </a:r>
            <a:r>
              <a:rPr lang="en-US" sz="2400" b="1" dirty="0"/>
              <a:t>symbol</a:t>
            </a:r>
            <a:r>
              <a:rPr lang="en-US" sz="2400" dirty="0"/>
              <a:t> for the present time. </a:t>
            </a:r>
          </a:p>
          <a:p>
            <a:endParaRPr lang="en-US" sz="2400" dirty="0"/>
          </a:p>
          <a:p>
            <a:r>
              <a:rPr lang="en-US" sz="2400" dirty="0"/>
              <a:t>ASV: which is a </a:t>
            </a:r>
            <a:r>
              <a:rPr lang="en-US" sz="2400" b="1" dirty="0"/>
              <a:t>figure</a:t>
            </a:r>
            <a:r>
              <a:rPr lang="en-US" sz="2400" dirty="0"/>
              <a:t> for the time present</a:t>
            </a:r>
          </a:p>
        </p:txBody>
      </p:sp>
      <p:sp>
        <p:nvSpPr>
          <p:cNvPr id="54" name="Rectangle 53"/>
          <p:cNvSpPr/>
          <p:nvPr/>
        </p:nvSpPr>
        <p:spPr>
          <a:xfrm>
            <a:off x="5288281" y="1913156"/>
            <a:ext cx="6096000" cy="1938992"/>
          </a:xfrm>
          <a:prstGeom prst="rect">
            <a:avLst/>
          </a:prstGeom>
          <a:gradFill>
            <a:gsLst>
              <a:gs pos="0">
                <a:srgbClr val="FFEFD1"/>
              </a:gs>
              <a:gs pos="64999">
                <a:srgbClr val="F0EBD5"/>
              </a:gs>
              <a:gs pos="100000">
                <a:srgbClr val="D1C39F"/>
              </a:gs>
            </a:gsLst>
            <a:lin ang="2700000" scaled="0"/>
          </a:gradFill>
          <a:effectLst>
            <a:outerShdw blurRad="50800" dist="76200" dir="13500000" algn="br" rotWithShape="0">
              <a:prstClr val="black">
                <a:alpha val="40000"/>
              </a:prstClr>
            </a:outerShdw>
          </a:effectLst>
        </p:spPr>
        <p:txBody>
          <a:bodyPr>
            <a:spAutoFit/>
          </a:bodyPr>
          <a:lstStyle/>
          <a:p>
            <a:r>
              <a:rPr lang="en-US" sz="2400" b="1" dirty="0"/>
              <a:t>Hebrew 9</a:t>
            </a:r>
            <a:r>
              <a:rPr lang="en-US" sz="2400" dirty="0"/>
              <a:t> </a:t>
            </a:r>
            <a:r>
              <a:rPr lang="en-US" sz="2400" b="1" baseline="30000" dirty="0"/>
              <a:t>11 </a:t>
            </a:r>
            <a:r>
              <a:rPr lang="en-US" sz="2400" dirty="0"/>
              <a:t>But when Christ appeared as a high priest of the good things to come, He entered through the greater and more perfect tabernacle, </a:t>
            </a:r>
            <a:r>
              <a:rPr lang="en-US" sz="2400" b="1" dirty="0"/>
              <a:t>not made with hands</a:t>
            </a:r>
            <a:r>
              <a:rPr lang="en-US" sz="2400" dirty="0"/>
              <a:t>, that is to say, </a:t>
            </a:r>
            <a:r>
              <a:rPr lang="en-US" sz="2400" b="1" dirty="0"/>
              <a:t>not of this creation</a:t>
            </a:r>
          </a:p>
        </p:txBody>
      </p:sp>
      <p:sp>
        <p:nvSpPr>
          <p:cNvPr id="55" name="Rectangle 54"/>
          <p:cNvSpPr/>
          <p:nvPr/>
        </p:nvSpPr>
        <p:spPr>
          <a:xfrm>
            <a:off x="5440681" y="2065556"/>
            <a:ext cx="6096000" cy="3046988"/>
          </a:xfrm>
          <a:prstGeom prst="rect">
            <a:avLst/>
          </a:prstGeom>
          <a:gradFill>
            <a:gsLst>
              <a:gs pos="0">
                <a:srgbClr val="FFEFD1"/>
              </a:gs>
              <a:gs pos="64999">
                <a:srgbClr val="F0EBD5"/>
              </a:gs>
              <a:gs pos="100000">
                <a:srgbClr val="D1C39F"/>
              </a:gs>
            </a:gsLst>
            <a:lin ang="2700000" scaled="0"/>
          </a:gradFill>
          <a:effectLst>
            <a:outerShdw blurRad="50800" dist="76200" dir="13500000" algn="br" rotWithShape="0">
              <a:prstClr val="black">
                <a:alpha val="40000"/>
              </a:prstClr>
            </a:outerShdw>
          </a:effectLst>
        </p:spPr>
        <p:txBody>
          <a:bodyPr>
            <a:spAutoFit/>
          </a:bodyPr>
          <a:lstStyle/>
          <a:p>
            <a:r>
              <a:rPr lang="en-US" sz="2400" b="1" dirty="0"/>
              <a:t>Hebrew 9</a:t>
            </a:r>
            <a:r>
              <a:rPr lang="en-US" sz="2400" dirty="0"/>
              <a:t> </a:t>
            </a:r>
            <a:r>
              <a:rPr lang="en-US" sz="2400" b="1" baseline="30000" dirty="0"/>
              <a:t>23 </a:t>
            </a:r>
            <a:r>
              <a:rPr lang="en-US" sz="2400" dirty="0"/>
              <a:t>Therefore it was necessary for the </a:t>
            </a:r>
            <a:r>
              <a:rPr lang="en-US" sz="2400" b="1" dirty="0"/>
              <a:t>copies</a:t>
            </a:r>
            <a:r>
              <a:rPr lang="en-US" sz="2400" dirty="0"/>
              <a:t> of the things in the heavens to be cleansed with these, but the heavenly things themselves with better sacrifices than these. </a:t>
            </a:r>
            <a:r>
              <a:rPr lang="en-US" sz="2400" b="1" baseline="30000" dirty="0"/>
              <a:t>24 </a:t>
            </a:r>
            <a:r>
              <a:rPr lang="en-US" sz="2400" dirty="0"/>
              <a:t>For Christ did not enter a holy place </a:t>
            </a:r>
            <a:r>
              <a:rPr lang="en-US" sz="2400" b="1" dirty="0"/>
              <a:t>made with hands</a:t>
            </a:r>
            <a:r>
              <a:rPr lang="en-US" sz="2400" dirty="0"/>
              <a:t>, a </a:t>
            </a:r>
            <a:r>
              <a:rPr lang="en-US" sz="2400" b="1" dirty="0"/>
              <a:t>mere copy of the true one</a:t>
            </a:r>
            <a:r>
              <a:rPr lang="en-US" sz="2400" dirty="0"/>
              <a:t>, but into heaven itself, now to appear in the presence of God for us</a:t>
            </a:r>
            <a:endParaRPr lang="en-US" sz="2400" b="1" dirty="0"/>
          </a:p>
        </p:txBody>
      </p:sp>
      <p:sp>
        <p:nvSpPr>
          <p:cNvPr id="56" name="Rectangle 55"/>
          <p:cNvSpPr/>
          <p:nvPr/>
        </p:nvSpPr>
        <p:spPr>
          <a:xfrm>
            <a:off x="5593081" y="2217956"/>
            <a:ext cx="6096000" cy="1938992"/>
          </a:xfrm>
          <a:prstGeom prst="rect">
            <a:avLst/>
          </a:prstGeom>
          <a:gradFill>
            <a:gsLst>
              <a:gs pos="0">
                <a:srgbClr val="FFEFD1"/>
              </a:gs>
              <a:gs pos="64999">
                <a:srgbClr val="F0EBD5"/>
              </a:gs>
              <a:gs pos="100000">
                <a:srgbClr val="D1C39F"/>
              </a:gs>
            </a:gsLst>
            <a:lin ang="2700000" scaled="0"/>
          </a:gradFill>
          <a:effectLst>
            <a:outerShdw blurRad="50800" dist="76200" dir="13500000" algn="br" rotWithShape="0">
              <a:prstClr val="black">
                <a:alpha val="40000"/>
              </a:prstClr>
            </a:outerShdw>
          </a:effectLst>
        </p:spPr>
        <p:txBody>
          <a:bodyPr>
            <a:spAutoFit/>
          </a:bodyPr>
          <a:lstStyle/>
          <a:p>
            <a:r>
              <a:rPr lang="en-US" sz="2400" b="1" dirty="0"/>
              <a:t>Hebrew 10</a:t>
            </a:r>
            <a:r>
              <a:rPr lang="en-US" sz="2400" dirty="0"/>
              <a:t> </a:t>
            </a:r>
            <a:r>
              <a:rPr lang="en-US" sz="2400" b="1" baseline="30000" dirty="0"/>
              <a:t>1</a:t>
            </a:r>
            <a:r>
              <a:rPr lang="en-US" sz="2400" dirty="0"/>
              <a:t>For the Law, since it has </a:t>
            </a:r>
            <a:r>
              <a:rPr lang="en-US" sz="2400" b="1" dirty="0"/>
              <a:t>only a shadow</a:t>
            </a:r>
            <a:r>
              <a:rPr lang="en-US" sz="2400" dirty="0"/>
              <a:t> of the good things to come and </a:t>
            </a:r>
            <a:r>
              <a:rPr lang="en-US" sz="2400" b="1" dirty="0"/>
              <a:t>not the very form</a:t>
            </a:r>
            <a:r>
              <a:rPr lang="en-US" sz="2400" dirty="0"/>
              <a:t> of things, can never, by the same sacrifices which they offer continually year by year, make perfect those who draw near.</a:t>
            </a:r>
            <a:endParaRPr lang="en-US" sz="2400" b="1" dirty="0"/>
          </a:p>
        </p:txBody>
      </p:sp>
    </p:spTree>
    <p:extLst>
      <p:ext uri="{BB962C8B-B14F-4D97-AF65-F5344CB8AC3E}">
        <p14:creationId xmlns:p14="http://schemas.microsoft.com/office/powerpoint/2010/main" val="35570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1"/>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5"/>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0"/>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2">
                                            <p:txEl>
                                              <p:pRg st="5" end="5"/>
                                            </p:tx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2">
                                            <p:bg/>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2">
                                            <p:txEl>
                                              <p:pRg st="0" end="0"/>
                                            </p:tx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52">
                                            <p:txEl>
                                              <p:pRg st="0" end="0"/>
                                            </p:txEl>
                                          </p:spTgt>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52">
                                            <p:txEl>
                                              <p:pRg st="1" end="1"/>
                                            </p:txEl>
                                          </p:spTgt>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2">
                                            <p:txEl>
                                              <p:pRg st="2" end="2"/>
                                            </p:txEl>
                                          </p:spTgt>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52">
                                            <p:txEl>
                                              <p:pRg st="3" end="3"/>
                                            </p:txEl>
                                          </p:spTgt>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2">
                                            <p:bg/>
                                          </p:spTgt>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22" grpId="0" animBg="1"/>
      <p:bldP spid="22" grpId="1" animBg="1"/>
      <p:bldP spid="23" grpId="0" animBg="1"/>
      <p:bldP spid="23" grpId="1" animBg="1"/>
      <p:bldP spid="24" grpId="0"/>
      <p:bldP spid="24" grpId="1"/>
      <p:bldP spid="25" grpId="0"/>
      <p:bldP spid="25" grpId="1"/>
      <p:bldP spid="26" grpId="0" animBg="1"/>
      <p:bldP spid="26" grpId="1" animBg="1"/>
      <p:bldP spid="27" grpId="0"/>
      <p:bldP spid="27" grpId="1"/>
      <p:bldP spid="28" grpId="0" animBg="1"/>
      <p:bldP spid="28" grpId="1" animBg="1"/>
      <p:bldP spid="29" grpId="0"/>
      <p:bldP spid="29" grpId="1"/>
      <p:bldP spid="30" grpId="0" animBg="1"/>
      <p:bldP spid="30" grpId="1" animBg="1"/>
      <p:bldP spid="31" grpId="0" animBg="1"/>
      <p:bldP spid="31" grpId="1" animBg="1"/>
      <p:bldP spid="32" grpId="0" animBg="1"/>
      <p:bldP spid="32" grpId="1" animBg="1"/>
      <p:bldP spid="33" grpId="0" animBg="1"/>
      <p:bldP spid="33" grpId="1" animBg="1"/>
      <p:bldP spid="34" grpId="0"/>
      <p:bldP spid="34" grpId="1"/>
      <p:bldP spid="35" grpId="0" animBg="1"/>
      <p:bldP spid="35" grpId="1" animBg="1"/>
      <p:bldP spid="36" grpId="0" animBg="1"/>
      <p:bldP spid="36" grpId="1" animBg="1"/>
      <p:bldP spid="37" grpId="0"/>
      <p:bldP spid="37" grpId="1"/>
      <p:bldP spid="38" grpId="0" animBg="1"/>
      <p:bldP spid="38" grpId="1" animBg="1"/>
      <p:bldP spid="39" grpId="0" animBg="1"/>
      <p:bldP spid="39" grpId="1" animBg="1"/>
      <p:bldP spid="48" grpId="0" animBg="1"/>
      <p:bldP spid="50" grpId="0" animBg="1"/>
      <p:bldP spid="52" grpId="0" uiExpand="1" build="p" animBg="1"/>
      <p:bldP spid="52" grpId="1" build="allAtOnce" animBg="1"/>
      <p:bldP spid="4" grpId="0" animBg="1"/>
      <p:bldP spid="53" grpId="0" animBg="1"/>
      <p:bldP spid="54" grpId="0" animBg="1"/>
      <p:bldP spid="55"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430887"/>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p:txBody>
      </p:sp>
      <p:sp>
        <p:nvSpPr>
          <p:cNvPr id="8" name="Trapezoid 7">
            <a:extLst>
              <a:ext uri="{FF2B5EF4-FFF2-40B4-BE49-F238E27FC236}">
                <a16:creationId xmlns:a16="http://schemas.microsoft.com/office/drawing/2014/main" id="{D4AC95D9-884E-4119-B9B8-BA7D775AFAE8}"/>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rapezoid 10">
            <a:extLst>
              <a:ext uri="{FF2B5EF4-FFF2-40B4-BE49-F238E27FC236}">
                <a16:creationId xmlns:a16="http://schemas.microsoft.com/office/drawing/2014/main" id="{F7101D6F-07EA-4D60-BEB3-B852D381D885}"/>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D82BD9C7-8EEA-4678-8736-1DF76C38EE40}"/>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Rectangle 10">
            <a:extLst>
              <a:ext uri="{FF2B5EF4-FFF2-40B4-BE49-F238E27FC236}">
                <a16:creationId xmlns:a16="http://schemas.microsoft.com/office/drawing/2014/main" id="{C2226611-C1C0-4105-9068-BE9AF3F45021}"/>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2" name="TextBox 11">
            <a:extLst>
              <a:ext uri="{FF2B5EF4-FFF2-40B4-BE49-F238E27FC236}">
                <a16:creationId xmlns:a16="http://schemas.microsoft.com/office/drawing/2014/main" id="{76B64C33-1BF5-4C18-8CB6-DB788398898A}"/>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3" name="Rectangle 12">
            <a:extLst>
              <a:ext uri="{FF2B5EF4-FFF2-40B4-BE49-F238E27FC236}">
                <a16:creationId xmlns:a16="http://schemas.microsoft.com/office/drawing/2014/main" id="{5EED6243-F12D-412B-999F-3F0A7FF98A7A}"/>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63C9B09E-A863-4F25-816C-4C541A2741D1}"/>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TextBox 14">
            <a:extLst>
              <a:ext uri="{FF2B5EF4-FFF2-40B4-BE49-F238E27FC236}">
                <a16:creationId xmlns:a16="http://schemas.microsoft.com/office/drawing/2014/main" id="{66E29DA7-1A13-462F-92BC-6D278DAD17E1}"/>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32986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430887"/>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p:txBody>
      </p:sp>
      <p:sp>
        <p:nvSpPr>
          <p:cNvPr id="8" name="Rectangle 7"/>
          <p:cNvSpPr/>
          <p:nvPr/>
        </p:nvSpPr>
        <p:spPr>
          <a:xfrm>
            <a:off x="1914046" y="3417332"/>
            <a:ext cx="5486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Rectangle 8"/>
          <p:cNvSpPr/>
          <p:nvPr/>
        </p:nvSpPr>
        <p:spPr>
          <a:xfrm>
            <a:off x="1914046" y="341733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TextBox 16"/>
          <p:cNvSpPr txBox="1"/>
          <p:nvPr/>
        </p:nvSpPr>
        <p:spPr>
          <a:xfrm>
            <a:off x="3514247" y="3722133"/>
            <a:ext cx="236571" cy="1200329"/>
          </a:xfrm>
          <a:prstGeom prst="rect">
            <a:avLst/>
          </a:prstGeom>
          <a:noFill/>
        </p:spPr>
        <p:txBody>
          <a:bodyPr wrap="square" rtlCol="0">
            <a:spAutoFit/>
          </a:bodyPr>
          <a:lstStyle/>
          <a:p>
            <a:pPr algn="ctr">
              <a:defRPr/>
            </a:pPr>
            <a:r>
              <a:rPr lang="en-US" dirty="0">
                <a:solidFill>
                  <a:prstClr val="black"/>
                </a:solidFill>
                <a:latin typeface="Calibri"/>
              </a:rPr>
              <a:t>VEIL</a:t>
            </a:r>
          </a:p>
        </p:txBody>
      </p:sp>
      <p:sp>
        <p:nvSpPr>
          <p:cNvPr id="18" name="TextBox 17"/>
          <p:cNvSpPr txBox="1"/>
          <p:nvPr/>
        </p:nvSpPr>
        <p:spPr>
          <a:xfrm rot="16200000">
            <a:off x="2936466" y="4193233"/>
            <a:ext cx="1066800" cy="276999"/>
          </a:xfrm>
          <a:prstGeom prst="rect">
            <a:avLst/>
          </a:prstGeom>
          <a:noFill/>
        </p:spPr>
        <p:txBody>
          <a:bodyPr wrap="square" rtlCol="0">
            <a:spAutoFit/>
          </a:bodyPr>
          <a:lstStyle/>
          <a:p>
            <a:pPr>
              <a:defRPr/>
            </a:pPr>
            <a:r>
              <a:rPr lang="en-US" sz="1200" dirty="0">
                <a:solidFill>
                  <a:prstClr val="black"/>
                </a:solidFill>
                <a:latin typeface="Calibri"/>
              </a:rPr>
              <a:t>Ex. 26:31-33</a:t>
            </a:r>
          </a:p>
        </p:txBody>
      </p:sp>
      <p:sp>
        <p:nvSpPr>
          <p:cNvPr id="19" name="Rectangle 18"/>
          <p:cNvSpPr/>
          <p:nvPr/>
        </p:nvSpPr>
        <p:spPr>
          <a:xfrm rot="16200000">
            <a:off x="2658831" y="4196548"/>
            <a:ext cx="457200" cy="270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prstClr val="white"/>
                </a:solidFill>
                <a:latin typeface="Calibri"/>
              </a:rPr>
              <a:t>Ark</a:t>
            </a:r>
            <a:endParaRPr lang="en-US" dirty="0">
              <a:solidFill>
                <a:prstClr val="white"/>
              </a:solidFill>
              <a:latin typeface="Calibri"/>
            </a:endParaRPr>
          </a:p>
        </p:txBody>
      </p:sp>
      <p:sp>
        <p:nvSpPr>
          <p:cNvPr id="20" name="TextBox 19"/>
          <p:cNvSpPr txBox="1"/>
          <p:nvPr/>
        </p:nvSpPr>
        <p:spPr>
          <a:xfrm rot="16200000">
            <a:off x="1954379" y="4100899"/>
            <a:ext cx="1173480" cy="461665"/>
          </a:xfrm>
          <a:prstGeom prst="rect">
            <a:avLst/>
          </a:prstGeom>
          <a:noFill/>
        </p:spPr>
        <p:txBody>
          <a:bodyPr wrap="square" rtlCol="0">
            <a:spAutoFit/>
          </a:bodyPr>
          <a:lstStyle/>
          <a:p>
            <a:pPr algn="ctr">
              <a:defRPr/>
            </a:pPr>
            <a:r>
              <a:rPr lang="en-US" sz="1200" dirty="0">
                <a:solidFill>
                  <a:prstClr val="black"/>
                </a:solidFill>
                <a:latin typeface="Calibri"/>
              </a:rPr>
              <a:t>Ex. 25:10-22,</a:t>
            </a:r>
          </a:p>
          <a:p>
            <a:pPr algn="ctr">
              <a:defRPr/>
            </a:pPr>
            <a:r>
              <a:rPr lang="en-US" sz="1200" dirty="0">
                <a:solidFill>
                  <a:prstClr val="black"/>
                </a:solidFill>
                <a:latin typeface="Calibri"/>
              </a:rPr>
              <a:t>26:34, 40:20-21</a:t>
            </a:r>
          </a:p>
        </p:txBody>
      </p:sp>
      <p:sp>
        <p:nvSpPr>
          <p:cNvPr id="21" name="Rectangle 20"/>
          <p:cNvSpPr/>
          <p:nvPr/>
        </p:nvSpPr>
        <p:spPr>
          <a:xfrm>
            <a:off x="5366450" y="3493532"/>
            <a:ext cx="357597" cy="16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sz="700" dirty="0">
                <a:solidFill>
                  <a:prstClr val="white"/>
                </a:solidFill>
                <a:latin typeface="Calibri"/>
              </a:rPr>
              <a:t>table</a:t>
            </a:r>
          </a:p>
        </p:txBody>
      </p:sp>
      <p:sp>
        <p:nvSpPr>
          <p:cNvPr id="22" name="Rectangle 21"/>
          <p:cNvSpPr/>
          <p:nvPr/>
        </p:nvSpPr>
        <p:spPr>
          <a:xfrm>
            <a:off x="5114794" y="3722133"/>
            <a:ext cx="960519" cy="461665"/>
          </a:xfrm>
          <a:prstGeom prst="rect">
            <a:avLst/>
          </a:prstGeom>
        </p:spPr>
        <p:txBody>
          <a:bodyPr wrap="none">
            <a:spAutoFit/>
          </a:bodyPr>
          <a:lstStyle/>
          <a:p>
            <a:pPr algn="ctr">
              <a:defRPr/>
            </a:pPr>
            <a:r>
              <a:rPr lang="en-US" sz="1200" dirty="0">
                <a:solidFill>
                  <a:prstClr val="black"/>
                </a:solidFill>
                <a:latin typeface="Calibri"/>
              </a:rPr>
              <a:t>Ex. 25:23-30</a:t>
            </a:r>
          </a:p>
          <a:p>
            <a:pPr algn="ctr">
              <a:defRPr/>
            </a:pPr>
            <a:r>
              <a:rPr lang="en-US" sz="1200" dirty="0">
                <a:solidFill>
                  <a:prstClr val="black"/>
                </a:solidFill>
                <a:latin typeface="Calibri"/>
              </a:rPr>
              <a:t>40:22-23</a:t>
            </a:r>
          </a:p>
        </p:txBody>
      </p:sp>
      <p:sp>
        <p:nvSpPr>
          <p:cNvPr id="23" name="Block Arc 22"/>
          <p:cNvSpPr/>
          <p:nvPr/>
        </p:nvSpPr>
        <p:spPr>
          <a:xfrm rot="10800000">
            <a:off x="5422615" y="4543359"/>
            <a:ext cx="312274" cy="31703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sp>
        <p:nvSpPr>
          <p:cNvPr id="24" name="Block Arc 23"/>
          <p:cNvSpPr/>
          <p:nvPr/>
        </p:nvSpPr>
        <p:spPr>
          <a:xfrm rot="10800000">
            <a:off x="5325634" y="4512266"/>
            <a:ext cx="553212" cy="34873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sp>
        <p:nvSpPr>
          <p:cNvPr id="25" name="Block Arc 24"/>
          <p:cNvSpPr/>
          <p:nvPr/>
        </p:nvSpPr>
        <p:spPr>
          <a:xfrm rot="10800000">
            <a:off x="5181600" y="4527506"/>
            <a:ext cx="890954" cy="34873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a:endParaRPr>
          </a:p>
        </p:txBody>
      </p:sp>
      <p:sp>
        <p:nvSpPr>
          <p:cNvPr id="26" name="Up Arrow 25"/>
          <p:cNvSpPr/>
          <p:nvPr/>
        </p:nvSpPr>
        <p:spPr>
          <a:xfrm rot="10800000">
            <a:off x="5520169" y="4679907"/>
            <a:ext cx="125950" cy="490025"/>
          </a:xfrm>
          <a:prstGeom prst="up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7" name="Rectangle 26"/>
          <p:cNvSpPr/>
          <p:nvPr/>
        </p:nvSpPr>
        <p:spPr>
          <a:xfrm>
            <a:off x="5114446" y="4285029"/>
            <a:ext cx="960519" cy="461665"/>
          </a:xfrm>
          <a:prstGeom prst="rect">
            <a:avLst/>
          </a:prstGeom>
        </p:spPr>
        <p:txBody>
          <a:bodyPr wrap="none">
            <a:spAutoFit/>
          </a:bodyPr>
          <a:lstStyle/>
          <a:p>
            <a:pPr algn="ctr">
              <a:defRPr/>
            </a:pPr>
            <a:r>
              <a:rPr lang="en-US" sz="1200" dirty="0">
                <a:solidFill>
                  <a:prstClr val="black"/>
                </a:solidFill>
                <a:latin typeface="Calibri"/>
              </a:rPr>
              <a:t>Ex. 25:31-40</a:t>
            </a:r>
          </a:p>
          <a:p>
            <a:pPr algn="ctr">
              <a:defRPr/>
            </a:pPr>
            <a:r>
              <a:rPr lang="en-US" sz="1200" dirty="0">
                <a:solidFill>
                  <a:prstClr val="black"/>
                </a:solidFill>
                <a:latin typeface="Calibri"/>
              </a:rPr>
              <a:t>40:24-25</a:t>
            </a:r>
          </a:p>
        </p:txBody>
      </p:sp>
      <p:sp>
        <p:nvSpPr>
          <p:cNvPr id="28" name="Rectangle 27"/>
          <p:cNvSpPr/>
          <p:nvPr/>
        </p:nvSpPr>
        <p:spPr>
          <a:xfrm>
            <a:off x="8865558" y="4179332"/>
            <a:ext cx="8880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a:solidFill>
                  <a:prstClr val="white"/>
                </a:solidFill>
                <a:latin typeface="Calibri"/>
              </a:rPr>
              <a:t>Bronze altar</a:t>
            </a:r>
          </a:p>
          <a:p>
            <a:pPr algn="ctr">
              <a:defRPr/>
            </a:pPr>
            <a:r>
              <a:rPr lang="en-US" sz="1200" dirty="0">
                <a:solidFill>
                  <a:prstClr val="white"/>
                </a:solidFill>
                <a:latin typeface="Calibri"/>
              </a:rPr>
              <a:t>(Ex. 27:1-8)</a:t>
            </a:r>
          </a:p>
        </p:txBody>
      </p:sp>
      <p:sp>
        <p:nvSpPr>
          <p:cNvPr id="29" name="Rectangle 28"/>
          <p:cNvSpPr/>
          <p:nvPr/>
        </p:nvSpPr>
        <p:spPr>
          <a:xfrm>
            <a:off x="3793450" y="4209812"/>
            <a:ext cx="23895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0" name="TextBox 29"/>
          <p:cNvSpPr txBox="1"/>
          <p:nvPr/>
        </p:nvSpPr>
        <p:spPr>
          <a:xfrm rot="16200000">
            <a:off x="3893288" y="4084494"/>
            <a:ext cx="881587" cy="461665"/>
          </a:xfrm>
          <a:prstGeom prst="rect">
            <a:avLst/>
          </a:prstGeom>
          <a:noFill/>
        </p:spPr>
        <p:txBody>
          <a:bodyPr wrap="square" rtlCol="0">
            <a:spAutoFit/>
          </a:bodyPr>
          <a:lstStyle/>
          <a:p>
            <a:pPr algn="ctr">
              <a:defRPr/>
            </a:pPr>
            <a:r>
              <a:rPr lang="en-US" sz="1200" dirty="0">
                <a:solidFill>
                  <a:prstClr val="black"/>
                </a:solidFill>
                <a:latin typeface="Calibri"/>
              </a:rPr>
              <a:t>Ex. 30:1-6,</a:t>
            </a:r>
          </a:p>
          <a:p>
            <a:pPr algn="ctr">
              <a:defRPr/>
            </a:pPr>
            <a:r>
              <a:rPr lang="en-US" sz="1200" dirty="0">
                <a:solidFill>
                  <a:prstClr val="black"/>
                </a:solidFill>
                <a:latin typeface="Calibri"/>
              </a:rPr>
              <a:t>40:26-27</a:t>
            </a:r>
          </a:p>
        </p:txBody>
      </p:sp>
      <p:sp>
        <p:nvSpPr>
          <p:cNvPr id="31" name="Oval 30"/>
          <p:cNvSpPr/>
          <p:nvPr/>
        </p:nvSpPr>
        <p:spPr>
          <a:xfrm>
            <a:off x="7772400" y="4515860"/>
            <a:ext cx="609600" cy="577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sz="1200" dirty="0">
                <a:solidFill>
                  <a:prstClr val="white"/>
                </a:solidFill>
                <a:latin typeface="Calibri"/>
              </a:rPr>
              <a:t>LAVER</a:t>
            </a:r>
          </a:p>
        </p:txBody>
      </p:sp>
      <p:sp>
        <p:nvSpPr>
          <p:cNvPr id="32" name="Rectangle 31"/>
          <p:cNvSpPr/>
          <p:nvPr/>
        </p:nvSpPr>
        <p:spPr>
          <a:xfrm>
            <a:off x="1752600" y="2338864"/>
            <a:ext cx="8839200" cy="4202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3" name="Trapezoid 32">
            <a:extLst>
              <a:ext uri="{FF2B5EF4-FFF2-40B4-BE49-F238E27FC236}">
                <a16:creationId xmlns:a16="http://schemas.microsoft.com/office/drawing/2014/main" id="{7B83105A-1F93-4987-9091-4080E06A2C55}"/>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4" name="Trapezoid 10">
            <a:extLst>
              <a:ext uri="{FF2B5EF4-FFF2-40B4-BE49-F238E27FC236}">
                <a16:creationId xmlns:a16="http://schemas.microsoft.com/office/drawing/2014/main" id="{6830CE1D-D7EC-4D25-99F3-7F4668A8E841}"/>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5" name="Rectangle 34">
            <a:extLst>
              <a:ext uri="{FF2B5EF4-FFF2-40B4-BE49-F238E27FC236}">
                <a16:creationId xmlns:a16="http://schemas.microsoft.com/office/drawing/2014/main" id="{8EC10314-5D28-4F5E-AD43-FB03F8831226}"/>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6" name="Rectangle 35">
            <a:extLst>
              <a:ext uri="{FF2B5EF4-FFF2-40B4-BE49-F238E27FC236}">
                <a16:creationId xmlns:a16="http://schemas.microsoft.com/office/drawing/2014/main" id="{E23156F0-1AF4-4B68-89D4-4E4C69483318}"/>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37" name="TextBox 36">
            <a:extLst>
              <a:ext uri="{FF2B5EF4-FFF2-40B4-BE49-F238E27FC236}">
                <a16:creationId xmlns:a16="http://schemas.microsoft.com/office/drawing/2014/main" id="{F2BE8D4F-345C-4F0A-8260-A68C796AA194}"/>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38" name="Rectangle 37">
            <a:extLst>
              <a:ext uri="{FF2B5EF4-FFF2-40B4-BE49-F238E27FC236}">
                <a16:creationId xmlns:a16="http://schemas.microsoft.com/office/drawing/2014/main" id="{EF482A55-D4E8-4C04-9187-A7D5DC3E5CB7}"/>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9" name="Rectangle 38">
            <a:extLst>
              <a:ext uri="{FF2B5EF4-FFF2-40B4-BE49-F238E27FC236}">
                <a16:creationId xmlns:a16="http://schemas.microsoft.com/office/drawing/2014/main" id="{F842EC68-265B-4448-B789-6E98EFD36135}"/>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0" name="TextBox 39">
            <a:extLst>
              <a:ext uri="{FF2B5EF4-FFF2-40B4-BE49-F238E27FC236}">
                <a16:creationId xmlns:a16="http://schemas.microsoft.com/office/drawing/2014/main" id="{BB892785-1F60-4E97-969B-E1E6379EA39D}"/>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383667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6" name="Rectangle 5"/>
          <p:cNvSpPr/>
          <p:nvPr/>
        </p:nvSpPr>
        <p:spPr>
          <a:xfrm>
            <a:off x="2749069" y="3242608"/>
            <a:ext cx="6693865" cy="1938992"/>
          </a:xfrm>
          <a:prstGeom prst="rect">
            <a:avLst/>
          </a:prstGeom>
          <a:gradFill>
            <a:gsLst>
              <a:gs pos="0">
                <a:srgbClr val="FFEFD1"/>
              </a:gs>
              <a:gs pos="64999">
                <a:srgbClr val="F0EBD5"/>
              </a:gs>
              <a:gs pos="100000">
                <a:srgbClr val="D1C39F"/>
              </a:gs>
            </a:gsLst>
            <a:lin ang="2700000" scaled="1"/>
          </a:gradFill>
        </p:spPr>
        <p:txBody>
          <a:bodyPr>
            <a:spAutoFit/>
          </a:bodyPr>
          <a:lstStyle/>
          <a:p>
            <a:pPr>
              <a:defRPr/>
            </a:pPr>
            <a:r>
              <a:rPr lang="en-US" sz="2200" b="1" u="sng" dirty="0">
                <a:solidFill>
                  <a:prstClr val="black"/>
                </a:solidFill>
                <a:latin typeface="Calibri"/>
              </a:rPr>
              <a:t>Revelation 5</a:t>
            </a:r>
            <a:r>
              <a:rPr lang="en-US" sz="2200" dirty="0">
                <a:solidFill>
                  <a:prstClr val="black"/>
                </a:solidFill>
                <a:latin typeface="Calibri"/>
              </a:rPr>
              <a:t> </a:t>
            </a:r>
            <a:r>
              <a:rPr lang="en-US" sz="2400" b="1" baseline="30000" dirty="0">
                <a:solidFill>
                  <a:prstClr val="black"/>
                </a:solidFill>
                <a:latin typeface="Calibri"/>
              </a:rPr>
              <a:t>8 </a:t>
            </a:r>
            <a:r>
              <a:rPr lang="en-US" sz="2400" dirty="0">
                <a:solidFill>
                  <a:prstClr val="black"/>
                </a:solidFill>
                <a:latin typeface="Calibri"/>
              </a:rPr>
              <a:t>When He had taken the book, the four living creatures and the twenty-four elders fell down before the Lamb, each one holding a harp and </a:t>
            </a:r>
            <a:r>
              <a:rPr lang="en-US" sz="2400" i="1" dirty="0">
                <a:solidFill>
                  <a:prstClr val="black"/>
                </a:solidFill>
                <a:effectLst>
                  <a:outerShdw blurRad="38100" dist="38100" dir="2700000" algn="tl">
                    <a:srgbClr val="000000">
                      <a:alpha val="43137"/>
                    </a:srgbClr>
                  </a:outerShdw>
                </a:effectLst>
                <a:latin typeface="Calibri"/>
              </a:rPr>
              <a:t>golden bowls full of incense, which are the prayers of the saints</a:t>
            </a:r>
            <a:r>
              <a:rPr lang="en-US" sz="2400" dirty="0">
                <a:solidFill>
                  <a:prstClr val="black"/>
                </a:solidFill>
                <a:latin typeface="Calibri"/>
              </a:rPr>
              <a:t>.</a:t>
            </a:r>
          </a:p>
        </p:txBody>
      </p:sp>
      <p:sp>
        <p:nvSpPr>
          <p:cNvPr id="3" name="Rectangle 2"/>
          <p:cNvSpPr/>
          <p:nvPr/>
        </p:nvSpPr>
        <p:spPr>
          <a:xfrm>
            <a:off x="2726560" y="2743200"/>
            <a:ext cx="1464440"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Incense?</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8" name="Trapezoid 7">
            <a:extLst>
              <a:ext uri="{FF2B5EF4-FFF2-40B4-BE49-F238E27FC236}">
                <a16:creationId xmlns:a16="http://schemas.microsoft.com/office/drawing/2014/main" id="{9BEABA4E-1BBB-4BAD-8280-776200B5D50B}"/>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rapezoid 10">
            <a:extLst>
              <a:ext uri="{FF2B5EF4-FFF2-40B4-BE49-F238E27FC236}">
                <a16:creationId xmlns:a16="http://schemas.microsoft.com/office/drawing/2014/main" id="{11E091B0-15A1-487D-B55F-3CBBB5665663}"/>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DBA770F9-0C4E-4E3A-805A-3E3F8D1AAB91}"/>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Rectangle 10">
            <a:extLst>
              <a:ext uri="{FF2B5EF4-FFF2-40B4-BE49-F238E27FC236}">
                <a16:creationId xmlns:a16="http://schemas.microsoft.com/office/drawing/2014/main" id="{F6CD6A2F-1737-4B62-9F94-ED4AC07A4856}"/>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2" name="TextBox 11">
            <a:extLst>
              <a:ext uri="{FF2B5EF4-FFF2-40B4-BE49-F238E27FC236}">
                <a16:creationId xmlns:a16="http://schemas.microsoft.com/office/drawing/2014/main" id="{3EC5F6C3-3D22-42D1-A401-AF159B271D2A}"/>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3" name="Rectangle 12">
            <a:extLst>
              <a:ext uri="{FF2B5EF4-FFF2-40B4-BE49-F238E27FC236}">
                <a16:creationId xmlns:a16="http://schemas.microsoft.com/office/drawing/2014/main" id="{4669F9B6-E75C-4684-8638-97B56CD25629}"/>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46D61A68-93F3-4992-94D6-A422FD2AA52A}"/>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TextBox 14">
            <a:extLst>
              <a:ext uri="{FF2B5EF4-FFF2-40B4-BE49-F238E27FC236}">
                <a16:creationId xmlns:a16="http://schemas.microsoft.com/office/drawing/2014/main" id="{68DDAF0B-8993-4341-BD76-9F8FCAE3571E}"/>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23965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6" name="Rectangle 5"/>
          <p:cNvSpPr/>
          <p:nvPr/>
        </p:nvSpPr>
        <p:spPr>
          <a:xfrm>
            <a:off x="2749069" y="3242608"/>
            <a:ext cx="6693865" cy="1569660"/>
          </a:xfrm>
          <a:prstGeom prst="rect">
            <a:avLst/>
          </a:prstGeom>
          <a:gradFill>
            <a:gsLst>
              <a:gs pos="0">
                <a:srgbClr val="FFEFD1"/>
              </a:gs>
              <a:gs pos="64999">
                <a:srgbClr val="F0EBD5"/>
              </a:gs>
              <a:gs pos="100000">
                <a:srgbClr val="D1C39F"/>
              </a:gs>
            </a:gsLst>
            <a:lin ang="2700000" scaled="1"/>
          </a:gradFill>
        </p:spPr>
        <p:txBody>
          <a:bodyPr>
            <a:spAutoFit/>
          </a:bodyPr>
          <a:lstStyle/>
          <a:p>
            <a:pPr>
              <a:defRPr/>
            </a:pPr>
            <a:r>
              <a:rPr lang="en-US" sz="2200" b="1" u="sng" dirty="0">
                <a:solidFill>
                  <a:prstClr val="black"/>
                </a:solidFill>
                <a:latin typeface="Calibri"/>
              </a:rPr>
              <a:t>Romans 12</a:t>
            </a:r>
            <a:r>
              <a:rPr lang="en-US" sz="2200" dirty="0">
                <a:solidFill>
                  <a:prstClr val="black"/>
                </a:solidFill>
                <a:latin typeface="Calibri"/>
              </a:rPr>
              <a:t> </a:t>
            </a:r>
            <a:r>
              <a:rPr lang="en-US" sz="2400" b="1" baseline="30000" dirty="0">
                <a:solidFill>
                  <a:prstClr val="black"/>
                </a:solidFill>
                <a:latin typeface="Calibri"/>
              </a:rPr>
              <a:t>1 </a:t>
            </a:r>
            <a:r>
              <a:rPr lang="en-US" sz="2400" dirty="0">
                <a:solidFill>
                  <a:prstClr val="black"/>
                </a:solidFill>
                <a:latin typeface="Calibri"/>
              </a:rPr>
              <a:t>Therefore I urge you, brethren, by the mercies of God, to </a:t>
            </a:r>
            <a:r>
              <a:rPr lang="en-US" sz="2400" i="1" dirty="0">
                <a:solidFill>
                  <a:prstClr val="black"/>
                </a:solidFill>
                <a:effectLst>
                  <a:outerShdw blurRad="38100" dist="38100" dir="2700000" algn="tl">
                    <a:srgbClr val="000000">
                      <a:alpha val="43137"/>
                    </a:srgbClr>
                  </a:outerShdw>
                </a:effectLst>
                <a:latin typeface="Calibri"/>
              </a:rPr>
              <a:t>present your bodies a living and holy sacrifice</a:t>
            </a:r>
            <a:r>
              <a:rPr lang="en-US" sz="2400" dirty="0">
                <a:solidFill>
                  <a:prstClr val="black"/>
                </a:solidFill>
                <a:latin typeface="Calibri"/>
              </a:rPr>
              <a:t>, acceptable to God, which is your spiritual service of worship.</a:t>
            </a:r>
          </a:p>
        </p:txBody>
      </p:sp>
      <p:sp>
        <p:nvSpPr>
          <p:cNvPr id="3" name="Rectangle 2"/>
          <p:cNvSpPr/>
          <p:nvPr/>
        </p:nvSpPr>
        <p:spPr>
          <a:xfrm>
            <a:off x="2726561" y="2743200"/>
            <a:ext cx="2735621"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Animal Sacrifice?</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8" name="Trapezoid 7">
            <a:extLst>
              <a:ext uri="{FF2B5EF4-FFF2-40B4-BE49-F238E27FC236}">
                <a16:creationId xmlns:a16="http://schemas.microsoft.com/office/drawing/2014/main" id="{7856E4F0-E584-4915-A754-16FD43BF2B22}"/>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9" name="Trapezoid 10">
            <a:extLst>
              <a:ext uri="{FF2B5EF4-FFF2-40B4-BE49-F238E27FC236}">
                <a16:creationId xmlns:a16="http://schemas.microsoft.com/office/drawing/2014/main" id="{CA0436A4-E6C9-4F0C-BFAE-B51921DD5F19}"/>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44175DBB-275D-4092-9E1B-BB27C75F257A}"/>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Rectangle 10">
            <a:extLst>
              <a:ext uri="{FF2B5EF4-FFF2-40B4-BE49-F238E27FC236}">
                <a16:creationId xmlns:a16="http://schemas.microsoft.com/office/drawing/2014/main" id="{441C14BF-5A89-4774-A06B-DF1861689C8F}"/>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2" name="TextBox 11">
            <a:extLst>
              <a:ext uri="{FF2B5EF4-FFF2-40B4-BE49-F238E27FC236}">
                <a16:creationId xmlns:a16="http://schemas.microsoft.com/office/drawing/2014/main" id="{E903BEA2-6E87-4517-8D88-DE3988B48C7F}"/>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3" name="Rectangle 12">
            <a:extLst>
              <a:ext uri="{FF2B5EF4-FFF2-40B4-BE49-F238E27FC236}">
                <a16:creationId xmlns:a16="http://schemas.microsoft.com/office/drawing/2014/main" id="{74C6DEAE-87B1-43DF-AE5A-A9F8C4178FA5}"/>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58663A90-3B7B-42D6-8B35-AA87220C2465}"/>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TextBox 14">
            <a:extLst>
              <a:ext uri="{FF2B5EF4-FFF2-40B4-BE49-F238E27FC236}">
                <a16:creationId xmlns:a16="http://schemas.microsoft.com/office/drawing/2014/main" id="{E1A7336B-B200-4C42-97F9-47F8B2C4FD7A}"/>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39164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6" name="Rectangle 5"/>
          <p:cNvSpPr/>
          <p:nvPr/>
        </p:nvSpPr>
        <p:spPr>
          <a:xfrm>
            <a:off x="2749069" y="3242609"/>
            <a:ext cx="6693865" cy="1908215"/>
          </a:xfrm>
          <a:prstGeom prst="rect">
            <a:avLst/>
          </a:prstGeom>
          <a:gradFill>
            <a:gsLst>
              <a:gs pos="0">
                <a:srgbClr val="FFEFD1"/>
              </a:gs>
              <a:gs pos="64999">
                <a:srgbClr val="F0EBD5"/>
              </a:gs>
              <a:gs pos="100000">
                <a:srgbClr val="D1C39F"/>
              </a:gs>
            </a:gsLst>
            <a:lin ang="2700000" scaled="1"/>
          </a:gradFill>
        </p:spPr>
        <p:txBody>
          <a:bodyPr>
            <a:spAutoFit/>
          </a:bodyPr>
          <a:lstStyle/>
          <a:p>
            <a:pPr>
              <a:defRPr/>
            </a:pPr>
            <a:r>
              <a:rPr lang="en-US" sz="2200" b="1" u="sng" dirty="0">
                <a:solidFill>
                  <a:prstClr val="black"/>
                </a:solidFill>
                <a:latin typeface="Calibri"/>
              </a:rPr>
              <a:t>Psalm 33</a:t>
            </a:r>
            <a:r>
              <a:rPr lang="en-US" sz="2200" b="1" dirty="0">
                <a:solidFill>
                  <a:prstClr val="black"/>
                </a:solidFill>
                <a:latin typeface="Calibri"/>
              </a:rPr>
              <a:t> </a:t>
            </a:r>
          </a:p>
          <a:p>
            <a:pPr>
              <a:defRPr/>
            </a:pPr>
            <a:r>
              <a:rPr lang="en-US" sz="2400" b="1" baseline="30000" dirty="0">
                <a:solidFill>
                  <a:prstClr val="black"/>
                </a:solidFill>
                <a:latin typeface="Calibri"/>
              </a:rPr>
              <a:t>2 </a:t>
            </a:r>
            <a:r>
              <a:rPr lang="en-US" sz="2400" dirty="0">
                <a:solidFill>
                  <a:prstClr val="black"/>
                </a:solidFill>
                <a:latin typeface="Calibri"/>
              </a:rPr>
              <a:t>Give thanks to the </a:t>
            </a:r>
            <a:r>
              <a:rPr lang="en-US" sz="2400" cap="small" dirty="0">
                <a:solidFill>
                  <a:prstClr val="black"/>
                </a:solidFill>
                <a:latin typeface="Calibri"/>
              </a:rPr>
              <a:t>Lord</a:t>
            </a:r>
            <a:r>
              <a:rPr lang="en-US" sz="2400" dirty="0">
                <a:solidFill>
                  <a:prstClr val="black"/>
                </a:solidFill>
                <a:latin typeface="Calibri"/>
              </a:rPr>
              <a:t> with the lyre;</a:t>
            </a:r>
            <a:br>
              <a:rPr lang="en-US" sz="2400" dirty="0">
                <a:solidFill>
                  <a:prstClr val="black"/>
                </a:solidFill>
                <a:latin typeface="Calibri"/>
              </a:rPr>
            </a:br>
            <a:r>
              <a:rPr lang="en-US" sz="2400" dirty="0">
                <a:solidFill>
                  <a:prstClr val="black"/>
                </a:solidFill>
                <a:latin typeface="Calibri"/>
              </a:rPr>
              <a:t>Sing praises to Him with a harp of ten strings.</a:t>
            </a:r>
            <a:br>
              <a:rPr lang="en-US" sz="2400" dirty="0">
                <a:solidFill>
                  <a:prstClr val="black"/>
                </a:solidFill>
                <a:latin typeface="Calibri"/>
              </a:rPr>
            </a:br>
            <a:r>
              <a:rPr lang="en-US" sz="2400" b="1" baseline="30000" dirty="0">
                <a:solidFill>
                  <a:prstClr val="black"/>
                </a:solidFill>
                <a:latin typeface="Calibri"/>
              </a:rPr>
              <a:t>3 </a:t>
            </a:r>
            <a:r>
              <a:rPr lang="en-US" sz="2400" dirty="0">
                <a:solidFill>
                  <a:prstClr val="black"/>
                </a:solidFill>
                <a:latin typeface="Calibri"/>
              </a:rPr>
              <a:t>Sing to Him a new song;</a:t>
            </a:r>
            <a:br>
              <a:rPr lang="en-US" sz="2400" dirty="0">
                <a:solidFill>
                  <a:prstClr val="black"/>
                </a:solidFill>
                <a:latin typeface="Calibri"/>
              </a:rPr>
            </a:br>
            <a:r>
              <a:rPr lang="en-US" sz="2400" dirty="0">
                <a:solidFill>
                  <a:prstClr val="black"/>
                </a:solidFill>
                <a:latin typeface="Calibri"/>
              </a:rPr>
              <a:t>Play skillfully with a shout of joy.</a:t>
            </a:r>
            <a:endParaRPr lang="en-US" sz="2200" dirty="0">
              <a:solidFill>
                <a:prstClr val="black"/>
              </a:solidFill>
              <a:latin typeface="Calibri"/>
            </a:endParaRPr>
          </a:p>
        </p:txBody>
      </p:sp>
      <p:sp>
        <p:nvSpPr>
          <p:cNvPr id="3" name="Rectangle 2"/>
          <p:cNvSpPr/>
          <p:nvPr/>
        </p:nvSpPr>
        <p:spPr>
          <a:xfrm>
            <a:off x="2726561" y="2743200"/>
            <a:ext cx="3224985"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Instrumental Music?</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9" name="Rectangle 8"/>
          <p:cNvSpPr/>
          <p:nvPr/>
        </p:nvSpPr>
        <p:spPr>
          <a:xfrm>
            <a:off x="4495800" y="4370189"/>
            <a:ext cx="6040582" cy="1785104"/>
          </a:xfrm>
          <a:prstGeom prst="rect">
            <a:avLst/>
          </a:prstGeom>
          <a:solidFill>
            <a:srgbClr val="00B0F0"/>
          </a:solidFill>
          <a:ln>
            <a:solidFill>
              <a:schemeClr val="tx1"/>
            </a:solidFill>
          </a:ln>
          <a:effectLst>
            <a:outerShdw blurRad="50800" dist="190500" dir="13500000" algn="br" rotWithShape="0">
              <a:prstClr val="black">
                <a:alpha val="40000"/>
              </a:prstClr>
            </a:outerShdw>
          </a:effectLst>
        </p:spPr>
        <p:txBody>
          <a:bodyPr wrap="square">
            <a:spAutoFit/>
          </a:bodyPr>
          <a:lstStyle/>
          <a:p>
            <a:pPr>
              <a:defRPr/>
            </a:pPr>
            <a:r>
              <a:rPr lang="en-US" sz="2200" dirty="0">
                <a:solidFill>
                  <a:prstClr val="black"/>
                </a:solidFill>
                <a:latin typeface="Calibri"/>
              </a:rPr>
              <a:t>JOHN CALVIN</a:t>
            </a:r>
          </a:p>
          <a:p>
            <a:pPr>
              <a:defRPr/>
            </a:pPr>
            <a:r>
              <a:rPr lang="en-US" sz="2200" dirty="0">
                <a:solidFill>
                  <a:prstClr val="black"/>
                </a:solidFill>
                <a:latin typeface="Calibri"/>
              </a:rPr>
              <a:t>“There is a distinction, however, to be observed here, that we may not indiscriminately consider as applicable to ourselves, every thing which was formerly enjoined upon the Jews.”</a:t>
            </a:r>
          </a:p>
        </p:txBody>
      </p:sp>
      <p:sp>
        <p:nvSpPr>
          <p:cNvPr id="8" name="Trapezoid 7">
            <a:extLst>
              <a:ext uri="{FF2B5EF4-FFF2-40B4-BE49-F238E27FC236}">
                <a16:creationId xmlns:a16="http://schemas.microsoft.com/office/drawing/2014/main" id="{7FD3FFF1-BBF5-4AA7-9659-D68F9F9801E5}"/>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Trapezoid 10">
            <a:extLst>
              <a:ext uri="{FF2B5EF4-FFF2-40B4-BE49-F238E27FC236}">
                <a16:creationId xmlns:a16="http://schemas.microsoft.com/office/drawing/2014/main" id="{BD627331-7C56-4AD9-9031-D45ABEDD8B48}"/>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Rectangle 10">
            <a:extLst>
              <a:ext uri="{FF2B5EF4-FFF2-40B4-BE49-F238E27FC236}">
                <a16:creationId xmlns:a16="http://schemas.microsoft.com/office/drawing/2014/main" id="{980C532E-0258-46C3-B40C-593A175C8142}"/>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Rectangle 11">
            <a:extLst>
              <a:ext uri="{FF2B5EF4-FFF2-40B4-BE49-F238E27FC236}">
                <a16:creationId xmlns:a16="http://schemas.microsoft.com/office/drawing/2014/main" id="{C28CF636-1411-4CBA-B03E-689C3D5943D7}"/>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3" name="TextBox 12">
            <a:extLst>
              <a:ext uri="{FF2B5EF4-FFF2-40B4-BE49-F238E27FC236}">
                <a16:creationId xmlns:a16="http://schemas.microsoft.com/office/drawing/2014/main" id="{ABCF8040-AA4A-4367-9FCB-A4FD4CFCE4F3}"/>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4" name="Rectangle 13">
            <a:extLst>
              <a:ext uri="{FF2B5EF4-FFF2-40B4-BE49-F238E27FC236}">
                <a16:creationId xmlns:a16="http://schemas.microsoft.com/office/drawing/2014/main" id="{ED1BD4A4-60D2-47E0-AC6F-902A02042B93}"/>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Rectangle 14">
            <a:extLst>
              <a:ext uri="{FF2B5EF4-FFF2-40B4-BE49-F238E27FC236}">
                <a16:creationId xmlns:a16="http://schemas.microsoft.com/office/drawing/2014/main" id="{8D09A660-1181-47BE-AF6F-BCD5282367A7}"/>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TextBox 15">
            <a:extLst>
              <a:ext uri="{FF2B5EF4-FFF2-40B4-BE49-F238E27FC236}">
                <a16:creationId xmlns:a16="http://schemas.microsoft.com/office/drawing/2014/main" id="{B4D2BB1B-AA18-4535-A95F-26B9925DD2C8}"/>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40542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2289721"/>
            <a:ext cx="990600" cy="3847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6" name="Rectangle 5"/>
          <p:cNvSpPr/>
          <p:nvPr/>
        </p:nvSpPr>
        <p:spPr>
          <a:xfrm>
            <a:off x="2749069" y="3242609"/>
            <a:ext cx="6693865" cy="1908215"/>
          </a:xfrm>
          <a:prstGeom prst="rect">
            <a:avLst/>
          </a:prstGeom>
          <a:gradFill>
            <a:gsLst>
              <a:gs pos="0">
                <a:srgbClr val="FFEFD1"/>
              </a:gs>
              <a:gs pos="64999">
                <a:srgbClr val="F0EBD5"/>
              </a:gs>
              <a:gs pos="100000">
                <a:srgbClr val="D1C39F"/>
              </a:gs>
            </a:gsLst>
            <a:lin ang="2700000" scaled="1"/>
          </a:gradFill>
        </p:spPr>
        <p:txBody>
          <a:bodyPr>
            <a:spAutoFit/>
          </a:bodyPr>
          <a:lstStyle/>
          <a:p>
            <a:pPr>
              <a:defRPr/>
            </a:pPr>
            <a:r>
              <a:rPr lang="en-US" sz="2200" b="1" u="sng" dirty="0">
                <a:solidFill>
                  <a:prstClr val="black"/>
                </a:solidFill>
                <a:latin typeface="Calibri"/>
              </a:rPr>
              <a:t>Psalm 33</a:t>
            </a:r>
            <a:r>
              <a:rPr lang="en-US" sz="2200" b="1" dirty="0">
                <a:solidFill>
                  <a:prstClr val="black"/>
                </a:solidFill>
                <a:latin typeface="Calibri"/>
              </a:rPr>
              <a:t> </a:t>
            </a:r>
          </a:p>
          <a:p>
            <a:pPr>
              <a:defRPr/>
            </a:pPr>
            <a:r>
              <a:rPr lang="en-US" sz="2400" b="1" baseline="30000" dirty="0">
                <a:solidFill>
                  <a:prstClr val="black"/>
                </a:solidFill>
                <a:latin typeface="Calibri"/>
              </a:rPr>
              <a:t>2 </a:t>
            </a:r>
            <a:r>
              <a:rPr lang="en-US" sz="2400" dirty="0">
                <a:solidFill>
                  <a:prstClr val="black"/>
                </a:solidFill>
                <a:latin typeface="Calibri"/>
              </a:rPr>
              <a:t>Give thanks to the </a:t>
            </a:r>
            <a:r>
              <a:rPr lang="en-US" sz="2400" cap="small" dirty="0">
                <a:solidFill>
                  <a:prstClr val="black"/>
                </a:solidFill>
                <a:latin typeface="Calibri"/>
              </a:rPr>
              <a:t>Lord</a:t>
            </a:r>
            <a:r>
              <a:rPr lang="en-US" sz="2400" dirty="0">
                <a:solidFill>
                  <a:prstClr val="black"/>
                </a:solidFill>
                <a:latin typeface="Calibri"/>
              </a:rPr>
              <a:t> with the lyre;</a:t>
            </a:r>
            <a:br>
              <a:rPr lang="en-US" sz="2400" dirty="0">
                <a:solidFill>
                  <a:prstClr val="black"/>
                </a:solidFill>
                <a:latin typeface="Calibri"/>
              </a:rPr>
            </a:br>
            <a:r>
              <a:rPr lang="en-US" sz="2400" dirty="0">
                <a:solidFill>
                  <a:prstClr val="black"/>
                </a:solidFill>
                <a:latin typeface="Calibri"/>
              </a:rPr>
              <a:t>Sing praises to Him with a harp of ten strings.</a:t>
            </a:r>
            <a:br>
              <a:rPr lang="en-US" sz="2400" dirty="0">
                <a:solidFill>
                  <a:prstClr val="black"/>
                </a:solidFill>
                <a:latin typeface="Calibri"/>
              </a:rPr>
            </a:br>
            <a:r>
              <a:rPr lang="en-US" sz="2400" b="1" baseline="30000" dirty="0">
                <a:solidFill>
                  <a:prstClr val="black"/>
                </a:solidFill>
                <a:latin typeface="Calibri"/>
              </a:rPr>
              <a:t>3 </a:t>
            </a:r>
            <a:r>
              <a:rPr lang="en-US" sz="2400" dirty="0">
                <a:solidFill>
                  <a:prstClr val="black"/>
                </a:solidFill>
                <a:latin typeface="Calibri"/>
              </a:rPr>
              <a:t>Sing to Him a new song;</a:t>
            </a:r>
            <a:br>
              <a:rPr lang="en-US" sz="2400" dirty="0">
                <a:solidFill>
                  <a:prstClr val="black"/>
                </a:solidFill>
                <a:latin typeface="Calibri"/>
              </a:rPr>
            </a:br>
            <a:r>
              <a:rPr lang="en-US" sz="2400" dirty="0">
                <a:solidFill>
                  <a:prstClr val="black"/>
                </a:solidFill>
                <a:latin typeface="Calibri"/>
              </a:rPr>
              <a:t>Play skillfully with a shout of joy.</a:t>
            </a:r>
            <a:endParaRPr lang="en-US" sz="2200" dirty="0">
              <a:solidFill>
                <a:prstClr val="black"/>
              </a:solidFill>
              <a:latin typeface="Calibri"/>
            </a:endParaRPr>
          </a:p>
        </p:txBody>
      </p:sp>
      <p:sp>
        <p:nvSpPr>
          <p:cNvPr id="3" name="Rectangle 2"/>
          <p:cNvSpPr/>
          <p:nvPr/>
        </p:nvSpPr>
        <p:spPr>
          <a:xfrm>
            <a:off x="2726561" y="2743200"/>
            <a:ext cx="3224985"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Instrumental Music?</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9" name="Rectangle 8"/>
          <p:cNvSpPr/>
          <p:nvPr/>
        </p:nvSpPr>
        <p:spPr>
          <a:xfrm>
            <a:off x="4495800" y="4370189"/>
            <a:ext cx="6040582" cy="2123658"/>
          </a:xfrm>
          <a:prstGeom prst="rect">
            <a:avLst/>
          </a:prstGeom>
          <a:solidFill>
            <a:srgbClr val="00B0F0"/>
          </a:solidFill>
          <a:ln>
            <a:solidFill>
              <a:schemeClr val="tx1"/>
            </a:solidFill>
          </a:ln>
          <a:effectLst>
            <a:outerShdw blurRad="50800" dist="190500" dir="13500000" algn="br" rotWithShape="0">
              <a:prstClr val="black">
                <a:alpha val="40000"/>
              </a:prstClr>
            </a:outerShdw>
          </a:effectLst>
        </p:spPr>
        <p:txBody>
          <a:bodyPr wrap="square">
            <a:spAutoFit/>
          </a:bodyPr>
          <a:lstStyle/>
          <a:p>
            <a:pPr>
              <a:defRPr/>
            </a:pPr>
            <a:r>
              <a:rPr lang="en-US" sz="2200" dirty="0">
                <a:solidFill>
                  <a:prstClr val="black"/>
                </a:solidFill>
                <a:latin typeface="Calibri"/>
              </a:rPr>
              <a:t>JOHN CALVIN</a:t>
            </a:r>
          </a:p>
          <a:p>
            <a:pPr>
              <a:defRPr/>
            </a:pPr>
            <a:r>
              <a:rPr lang="en-US" sz="2200" dirty="0">
                <a:solidFill>
                  <a:prstClr val="black"/>
                </a:solidFill>
                <a:latin typeface="Calibri"/>
              </a:rPr>
              <a:t>“I have no doubt that playing upon cymbals, touching the harp and the viol, and all that kind of music, which is so frequently mentioned in the Psalms, was a part of the </a:t>
            </a:r>
            <a:r>
              <a:rPr lang="en-US" sz="2200" u="sng" dirty="0">
                <a:solidFill>
                  <a:prstClr val="black"/>
                </a:solidFill>
                <a:latin typeface="Calibri"/>
              </a:rPr>
              <a:t>education</a:t>
            </a:r>
            <a:r>
              <a:rPr lang="en-US" sz="2200" dirty="0">
                <a:solidFill>
                  <a:prstClr val="black"/>
                </a:solidFill>
                <a:latin typeface="Calibri"/>
              </a:rPr>
              <a:t>; that is to say, the </a:t>
            </a:r>
            <a:r>
              <a:rPr lang="en-US" sz="2200" u="sng" dirty="0">
                <a:solidFill>
                  <a:prstClr val="black"/>
                </a:solidFill>
                <a:latin typeface="Calibri"/>
              </a:rPr>
              <a:t>puerile instruction</a:t>
            </a:r>
            <a:r>
              <a:rPr lang="en-US" sz="2200" dirty="0">
                <a:solidFill>
                  <a:prstClr val="black"/>
                </a:solidFill>
                <a:latin typeface="Calibri"/>
              </a:rPr>
              <a:t> of the law.”</a:t>
            </a:r>
          </a:p>
        </p:txBody>
      </p:sp>
      <p:sp>
        <p:nvSpPr>
          <p:cNvPr id="10" name="Trapezoid 9">
            <a:extLst>
              <a:ext uri="{FF2B5EF4-FFF2-40B4-BE49-F238E27FC236}">
                <a16:creationId xmlns:a16="http://schemas.microsoft.com/office/drawing/2014/main" id="{ECA536A7-2052-41A2-A757-A71F80C4F3E6}"/>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Trapezoid 10">
            <a:extLst>
              <a:ext uri="{FF2B5EF4-FFF2-40B4-BE49-F238E27FC236}">
                <a16:creationId xmlns:a16="http://schemas.microsoft.com/office/drawing/2014/main" id="{4C07EAFC-7465-4276-B855-BCC8EB9A1CD1}"/>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Rectangle 11">
            <a:extLst>
              <a:ext uri="{FF2B5EF4-FFF2-40B4-BE49-F238E27FC236}">
                <a16:creationId xmlns:a16="http://schemas.microsoft.com/office/drawing/2014/main" id="{A337D77A-534C-425F-9C1C-12F90D180D77}"/>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3" name="Rectangle 12">
            <a:extLst>
              <a:ext uri="{FF2B5EF4-FFF2-40B4-BE49-F238E27FC236}">
                <a16:creationId xmlns:a16="http://schemas.microsoft.com/office/drawing/2014/main" id="{B84F9B23-D404-4C3D-A693-1E9F411B7020}"/>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4" name="TextBox 13">
            <a:extLst>
              <a:ext uri="{FF2B5EF4-FFF2-40B4-BE49-F238E27FC236}">
                <a16:creationId xmlns:a16="http://schemas.microsoft.com/office/drawing/2014/main" id="{C4F30A1F-F8D3-456D-BFC0-D9EADED807C7}"/>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5" name="Rectangle 14">
            <a:extLst>
              <a:ext uri="{FF2B5EF4-FFF2-40B4-BE49-F238E27FC236}">
                <a16:creationId xmlns:a16="http://schemas.microsoft.com/office/drawing/2014/main" id="{64A6EA7E-68A1-4773-B142-6A5216D98C88}"/>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Rectangle 15">
            <a:extLst>
              <a:ext uri="{FF2B5EF4-FFF2-40B4-BE49-F238E27FC236}">
                <a16:creationId xmlns:a16="http://schemas.microsoft.com/office/drawing/2014/main" id="{E6864F1B-61B3-401B-A333-F00173B0C7D7}"/>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TextBox 16">
            <a:extLst>
              <a:ext uri="{FF2B5EF4-FFF2-40B4-BE49-F238E27FC236}">
                <a16:creationId xmlns:a16="http://schemas.microsoft.com/office/drawing/2014/main" id="{8953F0AF-9EFC-4787-BE7A-5E77D0E8BD0F}"/>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285882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905001"/>
            <a:ext cx="7924800" cy="769441"/>
          </a:xfrm>
          <a:prstGeom prst="rect">
            <a:avLst/>
          </a:prstGeom>
          <a:noFill/>
        </p:spPr>
        <p:txBody>
          <a:bodyPr wrap="square" rtlCol="0">
            <a:spAutoFit/>
          </a:bodyPr>
          <a:lstStyle/>
          <a:p>
            <a:pPr marL="342900" indent="-342900">
              <a:buFont typeface="Arial" panose="020B0604020202020204" pitchFamily="34" charset="0"/>
              <a:buChar char="•"/>
              <a:defRPr/>
            </a:pPr>
            <a:r>
              <a:rPr lang="en-US" sz="2200" b="1" dirty="0">
                <a:solidFill>
                  <a:prstClr val="black"/>
                </a:solidFill>
                <a:latin typeface="Calibri"/>
              </a:rPr>
              <a:t>OT Worship Teaches about Salvation</a:t>
            </a:r>
          </a:p>
          <a:p>
            <a:pPr marL="342900" indent="-342900">
              <a:buFont typeface="Arial" panose="020B0604020202020204" pitchFamily="34" charset="0"/>
              <a:buChar char="•"/>
              <a:defRPr/>
            </a:pPr>
            <a:r>
              <a:rPr lang="en-US" sz="2200" b="1" dirty="0">
                <a:solidFill>
                  <a:prstClr val="black"/>
                </a:solidFill>
                <a:latin typeface="Calibri"/>
              </a:rPr>
              <a:t>OT Worship Teaches about Worship!</a:t>
            </a:r>
          </a:p>
        </p:txBody>
      </p:sp>
      <p:sp>
        <p:nvSpPr>
          <p:cNvPr id="6" name="Rectangle 5"/>
          <p:cNvSpPr/>
          <p:nvPr/>
        </p:nvSpPr>
        <p:spPr>
          <a:xfrm>
            <a:off x="2749069" y="3242609"/>
            <a:ext cx="6693865" cy="1908215"/>
          </a:xfrm>
          <a:prstGeom prst="rect">
            <a:avLst/>
          </a:prstGeom>
          <a:gradFill>
            <a:gsLst>
              <a:gs pos="0">
                <a:srgbClr val="FFEFD1"/>
              </a:gs>
              <a:gs pos="64999">
                <a:srgbClr val="F0EBD5"/>
              </a:gs>
              <a:gs pos="100000">
                <a:srgbClr val="D1C39F"/>
              </a:gs>
            </a:gsLst>
            <a:lin ang="2700000" scaled="1"/>
          </a:gradFill>
        </p:spPr>
        <p:txBody>
          <a:bodyPr>
            <a:spAutoFit/>
          </a:bodyPr>
          <a:lstStyle/>
          <a:p>
            <a:pPr>
              <a:defRPr/>
            </a:pPr>
            <a:r>
              <a:rPr lang="en-US" sz="2200" b="1" u="sng" dirty="0">
                <a:solidFill>
                  <a:prstClr val="black"/>
                </a:solidFill>
                <a:latin typeface="Calibri"/>
              </a:rPr>
              <a:t>Psalm 33</a:t>
            </a:r>
            <a:r>
              <a:rPr lang="en-US" sz="2200" b="1" dirty="0">
                <a:solidFill>
                  <a:prstClr val="black"/>
                </a:solidFill>
                <a:latin typeface="Calibri"/>
              </a:rPr>
              <a:t> </a:t>
            </a:r>
          </a:p>
          <a:p>
            <a:pPr>
              <a:defRPr/>
            </a:pPr>
            <a:r>
              <a:rPr lang="en-US" sz="2400" b="1" baseline="30000" dirty="0">
                <a:solidFill>
                  <a:prstClr val="black"/>
                </a:solidFill>
                <a:latin typeface="Calibri"/>
              </a:rPr>
              <a:t>2 </a:t>
            </a:r>
            <a:r>
              <a:rPr lang="en-US" sz="2400" dirty="0">
                <a:solidFill>
                  <a:prstClr val="black"/>
                </a:solidFill>
                <a:latin typeface="Calibri"/>
              </a:rPr>
              <a:t>Give thanks to the </a:t>
            </a:r>
            <a:r>
              <a:rPr lang="en-US" sz="2400" cap="small" dirty="0">
                <a:solidFill>
                  <a:prstClr val="black"/>
                </a:solidFill>
                <a:latin typeface="Calibri"/>
              </a:rPr>
              <a:t>Lord</a:t>
            </a:r>
            <a:r>
              <a:rPr lang="en-US" sz="2400" dirty="0">
                <a:solidFill>
                  <a:prstClr val="black"/>
                </a:solidFill>
                <a:latin typeface="Calibri"/>
              </a:rPr>
              <a:t> with the lyre;</a:t>
            </a:r>
            <a:br>
              <a:rPr lang="en-US" sz="2400" dirty="0">
                <a:solidFill>
                  <a:prstClr val="black"/>
                </a:solidFill>
                <a:latin typeface="Calibri"/>
              </a:rPr>
            </a:br>
            <a:r>
              <a:rPr lang="en-US" sz="2400" dirty="0">
                <a:solidFill>
                  <a:prstClr val="black"/>
                </a:solidFill>
                <a:latin typeface="Calibri"/>
              </a:rPr>
              <a:t>Sing praises to Him with a harp of ten strings.</a:t>
            </a:r>
            <a:br>
              <a:rPr lang="en-US" sz="2400" dirty="0">
                <a:solidFill>
                  <a:prstClr val="black"/>
                </a:solidFill>
                <a:latin typeface="Calibri"/>
              </a:rPr>
            </a:br>
            <a:r>
              <a:rPr lang="en-US" sz="2400" b="1" baseline="30000" dirty="0">
                <a:solidFill>
                  <a:prstClr val="black"/>
                </a:solidFill>
                <a:latin typeface="Calibri"/>
              </a:rPr>
              <a:t>3 </a:t>
            </a:r>
            <a:r>
              <a:rPr lang="en-US" sz="2400" dirty="0">
                <a:solidFill>
                  <a:prstClr val="black"/>
                </a:solidFill>
                <a:latin typeface="Calibri"/>
              </a:rPr>
              <a:t>Sing to Him a new song;</a:t>
            </a:r>
            <a:br>
              <a:rPr lang="en-US" sz="2400" dirty="0">
                <a:solidFill>
                  <a:prstClr val="black"/>
                </a:solidFill>
                <a:latin typeface="Calibri"/>
              </a:rPr>
            </a:br>
            <a:r>
              <a:rPr lang="en-US" sz="2400" dirty="0">
                <a:solidFill>
                  <a:prstClr val="black"/>
                </a:solidFill>
                <a:latin typeface="Calibri"/>
              </a:rPr>
              <a:t>Play skillfully with a shout of joy.</a:t>
            </a:r>
            <a:endParaRPr lang="en-US" sz="2200" dirty="0">
              <a:solidFill>
                <a:prstClr val="black"/>
              </a:solidFill>
              <a:latin typeface="Calibri"/>
            </a:endParaRPr>
          </a:p>
        </p:txBody>
      </p:sp>
      <p:sp>
        <p:nvSpPr>
          <p:cNvPr id="3" name="Rectangle 2"/>
          <p:cNvSpPr/>
          <p:nvPr/>
        </p:nvSpPr>
        <p:spPr>
          <a:xfrm>
            <a:off x="2726561" y="2743200"/>
            <a:ext cx="3224985" cy="523220"/>
          </a:xfrm>
          <a:prstGeom prst="rect">
            <a:avLst/>
          </a:prstGeom>
        </p:spPr>
        <p:txBody>
          <a:bodyPr wrap="none">
            <a:spAutoFit/>
          </a:bodyPr>
          <a:lstStyle/>
          <a:p>
            <a:pPr>
              <a:defRPr/>
            </a:pPr>
            <a:r>
              <a:rPr lang="en-US" sz="2800" b="1" i="1" dirty="0">
                <a:solidFill>
                  <a:prstClr val="black"/>
                </a:solidFill>
                <a:effectLst>
                  <a:outerShdw blurRad="38100" dist="38100" dir="2700000" algn="tl">
                    <a:srgbClr val="000000">
                      <a:alpha val="43137"/>
                    </a:srgbClr>
                  </a:outerShdw>
                </a:effectLst>
                <a:latin typeface="Calibri"/>
              </a:rPr>
              <a:t>Instrumental Music?</a:t>
            </a:r>
            <a:endParaRPr lang="en-US" sz="2800" i="1" dirty="0">
              <a:solidFill>
                <a:prstClr val="black"/>
              </a:solidFill>
              <a:effectLst>
                <a:outerShdw blurRad="38100" dist="38100" dir="2700000" algn="tl">
                  <a:srgbClr val="000000">
                    <a:alpha val="43137"/>
                  </a:srgbClr>
                </a:outerShdw>
              </a:effectLst>
              <a:latin typeface="Calibri"/>
            </a:endParaRPr>
          </a:p>
        </p:txBody>
      </p:sp>
      <p:sp>
        <p:nvSpPr>
          <p:cNvPr id="9" name="Rectangle 8"/>
          <p:cNvSpPr/>
          <p:nvPr/>
        </p:nvSpPr>
        <p:spPr>
          <a:xfrm>
            <a:off x="4495800" y="4370189"/>
            <a:ext cx="6040582" cy="2123658"/>
          </a:xfrm>
          <a:prstGeom prst="rect">
            <a:avLst/>
          </a:prstGeom>
          <a:solidFill>
            <a:srgbClr val="00B0F0"/>
          </a:solidFill>
          <a:ln>
            <a:solidFill>
              <a:schemeClr val="tx1"/>
            </a:solidFill>
          </a:ln>
          <a:effectLst>
            <a:outerShdw blurRad="50800" dist="190500" dir="13500000" algn="br" rotWithShape="0">
              <a:prstClr val="black">
                <a:alpha val="40000"/>
              </a:prstClr>
            </a:outerShdw>
          </a:effectLst>
        </p:spPr>
        <p:txBody>
          <a:bodyPr wrap="square">
            <a:spAutoFit/>
          </a:bodyPr>
          <a:lstStyle/>
          <a:p>
            <a:pPr>
              <a:defRPr/>
            </a:pPr>
            <a:r>
              <a:rPr lang="en-US" sz="2200" dirty="0">
                <a:solidFill>
                  <a:prstClr val="black"/>
                </a:solidFill>
                <a:latin typeface="Calibri"/>
              </a:rPr>
              <a:t>JOHN CALVIN</a:t>
            </a:r>
          </a:p>
          <a:p>
            <a:pPr>
              <a:defRPr/>
            </a:pPr>
            <a:r>
              <a:rPr lang="en-US" sz="2200" dirty="0">
                <a:solidFill>
                  <a:prstClr val="black"/>
                </a:solidFill>
                <a:latin typeface="Calibri"/>
              </a:rPr>
              <a:t>“But when they frequent their sacred assemblies, musical instruments in celebrating the praises of God would be no more suitable than the burning of incense, the lighting up of lamps, and the restoration of the other shadows of the law.”</a:t>
            </a:r>
          </a:p>
        </p:txBody>
      </p:sp>
      <p:sp>
        <p:nvSpPr>
          <p:cNvPr id="2" name="TextBox 1"/>
          <p:cNvSpPr txBox="1"/>
          <p:nvPr/>
        </p:nvSpPr>
        <p:spPr>
          <a:xfrm>
            <a:off x="6238494" y="4261248"/>
            <a:ext cx="4886706" cy="615553"/>
          </a:xfrm>
          <a:prstGeom prst="rect">
            <a:avLst/>
          </a:prstGeom>
          <a:noFill/>
        </p:spPr>
        <p:txBody>
          <a:bodyPr wrap="square" rtlCol="0">
            <a:spAutoFit/>
          </a:bodyPr>
          <a:lstStyle/>
          <a:p>
            <a:pPr>
              <a:defRPr/>
            </a:pPr>
            <a:r>
              <a:rPr lang="en-US" sz="3400" b="1" i="1" dirty="0">
                <a:solidFill>
                  <a:srgbClr val="FF0000"/>
                </a:solidFill>
                <a:effectLst>
                  <a:outerShdw blurRad="38100" dist="38100" dir="2700000" algn="tl">
                    <a:srgbClr val="000000">
                      <a:alpha val="43137"/>
                    </a:srgbClr>
                  </a:outerShdw>
                </a:effectLst>
                <a:latin typeface="Calibri"/>
              </a:rPr>
              <a:t>Why would he say this?</a:t>
            </a:r>
          </a:p>
        </p:txBody>
      </p:sp>
      <p:sp>
        <p:nvSpPr>
          <p:cNvPr id="10" name="Trapezoid 9">
            <a:extLst>
              <a:ext uri="{FF2B5EF4-FFF2-40B4-BE49-F238E27FC236}">
                <a16:creationId xmlns:a16="http://schemas.microsoft.com/office/drawing/2014/main" id="{A4797725-9FD8-48C1-83F5-CCFB21AA76C3}"/>
              </a:ext>
            </a:extLst>
          </p:cNvPr>
          <p:cNvSpPr/>
          <p:nvPr/>
        </p:nvSpPr>
        <p:spPr>
          <a:xfrm rot="18791769">
            <a:off x="4308666" y="792712"/>
            <a:ext cx="286251" cy="1106260"/>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1" name="Trapezoid 10">
            <a:extLst>
              <a:ext uri="{FF2B5EF4-FFF2-40B4-BE49-F238E27FC236}">
                <a16:creationId xmlns:a16="http://schemas.microsoft.com/office/drawing/2014/main" id="{0490D3B4-91DE-48DD-80E7-76374DE86F70}"/>
              </a:ext>
            </a:extLst>
          </p:cNvPr>
          <p:cNvSpPr/>
          <p:nvPr/>
        </p:nvSpPr>
        <p:spPr>
          <a:xfrm rot="4868478">
            <a:off x="4947288" y="-186432"/>
            <a:ext cx="381000" cy="2725911"/>
          </a:xfrm>
          <a:custGeom>
            <a:avLst/>
            <a:gdLst>
              <a:gd name="connsiteX0" fmla="*/ 0 w 381000"/>
              <a:gd name="connsiteY0" fmla="*/ 2155787 h 2155787"/>
              <a:gd name="connsiteX1" fmla="*/ 95250 w 381000"/>
              <a:gd name="connsiteY1" fmla="*/ 0 h 2155787"/>
              <a:gd name="connsiteX2" fmla="*/ 285750 w 381000"/>
              <a:gd name="connsiteY2" fmla="*/ 0 h 2155787"/>
              <a:gd name="connsiteX3" fmla="*/ 381000 w 381000"/>
              <a:gd name="connsiteY3" fmla="*/ 2155787 h 2155787"/>
              <a:gd name="connsiteX4" fmla="*/ 0 w 381000"/>
              <a:gd name="connsiteY4" fmla="*/ 2155787 h 2155787"/>
              <a:gd name="connsiteX0" fmla="*/ 0 w 381000"/>
              <a:gd name="connsiteY0" fmla="*/ 2291482 h 2291482"/>
              <a:gd name="connsiteX1" fmla="*/ 95250 w 381000"/>
              <a:gd name="connsiteY1" fmla="*/ 135695 h 2291482"/>
              <a:gd name="connsiteX2" fmla="*/ 277046 w 381000"/>
              <a:gd name="connsiteY2" fmla="*/ 0 h 2291482"/>
              <a:gd name="connsiteX3" fmla="*/ 381000 w 381000"/>
              <a:gd name="connsiteY3" fmla="*/ 2291482 h 2291482"/>
              <a:gd name="connsiteX4" fmla="*/ 0 w 381000"/>
              <a:gd name="connsiteY4" fmla="*/ 2291482 h 229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291482">
                <a:moveTo>
                  <a:pt x="0" y="2291482"/>
                </a:moveTo>
                <a:lnTo>
                  <a:pt x="95250" y="135695"/>
                </a:lnTo>
                <a:lnTo>
                  <a:pt x="277046" y="0"/>
                </a:lnTo>
                <a:lnTo>
                  <a:pt x="381000" y="2291482"/>
                </a:lnTo>
                <a:lnTo>
                  <a:pt x="0" y="22914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Rectangle 11">
            <a:extLst>
              <a:ext uri="{FF2B5EF4-FFF2-40B4-BE49-F238E27FC236}">
                <a16:creationId xmlns:a16="http://schemas.microsoft.com/office/drawing/2014/main" id="{D0BC7F42-0517-4D5B-BBDA-989A2C5470C0}"/>
              </a:ext>
            </a:extLst>
          </p:cNvPr>
          <p:cNvSpPr/>
          <p:nvPr/>
        </p:nvSpPr>
        <p:spPr>
          <a:xfrm>
            <a:off x="1524000" y="0"/>
            <a:ext cx="9144000" cy="1066800"/>
          </a:xfrm>
          <a:prstGeom prst="rect">
            <a:avLst/>
          </a:prstGeom>
          <a:gradFill flip="none" rotWithShape="1">
            <a:gsLst>
              <a:gs pos="0">
                <a:schemeClr val="tx1"/>
              </a:gs>
              <a:gs pos="31000">
                <a:schemeClr val="tx1">
                  <a:lumMod val="50000"/>
                  <a:lumOff val="50000"/>
                </a:schemeClr>
              </a:gs>
              <a:gs pos="52000">
                <a:schemeClr val="bg1">
                  <a:alpha val="5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3" name="Rectangle 12">
            <a:extLst>
              <a:ext uri="{FF2B5EF4-FFF2-40B4-BE49-F238E27FC236}">
                <a16:creationId xmlns:a16="http://schemas.microsoft.com/office/drawing/2014/main" id="{F1AE1E71-D705-481E-876A-AF52D1DF54B0}"/>
              </a:ext>
            </a:extLst>
          </p:cNvPr>
          <p:cNvSpPr/>
          <p:nvPr/>
        </p:nvSpPr>
        <p:spPr>
          <a:xfrm>
            <a:off x="2667001" y="0"/>
            <a:ext cx="2893293"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en-US" sz="5400" b="1" i="1" cap="all" dirty="0">
                <a:ln/>
                <a:solidFill>
                  <a:prstClr val="white">
                    <a:lumMod val="50000"/>
                  </a:prstClr>
                </a:solidFill>
                <a:effectLst>
                  <a:reflection blurRad="10000" stA="55000" endPos="48000" dist="500" dir="5400000" sy="-100000" algn="bl" rotWithShape="0"/>
                </a:effectLst>
                <a:latin typeface="Calibri"/>
              </a:rPr>
              <a:t>Shadow</a:t>
            </a:r>
          </a:p>
        </p:txBody>
      </p:sp>
      <p:sp>
        <p:nvSpPr>
          <p:cNvPr id="14" name="TextBox 13">
            <a:extLst>
              <a:ext uri="{FF2B5EF4-FFF2-40B4-BE49-F238E27FC236}">
                <a16:creationId xmlns:a16="http://schemas.microsoft.com/office/drawing/2014/main" id="{2D479719-0050-417D-90C9-0131B2A29B3D}"/>
              </a:ext>
            </a:extLst>
          </p:cNvPr>
          <p:cNvSpPr txBox="1"/>
          <p:nvPr/>
        </p:nvSpPr>
        <p:spPr>
          <a:xfrm>
            <a:off x="6749876" y="0"/>
            <a:ext cx="2698925" cy="923330"/>
          </a:xfrm>
          <a:prstGeom prst="rect">
            <a:avLst/>
          </a:prstGeom>
          <a:noFill/>
        </p:spPr>
        <p:txBody>
          <a:bodyPr wrap="square" rtlCol="0">
            <a:spAutoFit/>
          </a:bodyPr>
          <a:lstStyle/>
          <a:p>
            <a:pPr>
              <a:defRPr/>
            </a:pPr>
            <a:r>
              <a:rPr lang="en-US" sz="5400" b="1" dirty="0">
                <a:solidFill>
                  <a:srgbClr val="FF0000"/>
                </a:solidFill>
                <a:effectLst>
                  <a:outerShdw blurRad="38100" dist="38100" dir="2700000" algn="tl">
                    <a:srgbClr val="000000">
                      <a:alpha val="43137"/>
                    </a:srgbClr>
                  </a:outerShdw>
                </a:effectLst>
                <a:latin typeface="Calibri"/>
              </a:rPr>
              <a:t>REALITY</a:t>
            </a:r>
          </a:p>
        </p:txBody>
      </p:sp>
      <p:sp>
        <p:nvSpPr>
          <p:cNvPr id="15" name="Rectangle 14">
            <a:extLst>
              <a:ext uri="{FF2B5EF4-FFF2-40B4-BE49-F238E27FC236}">
                <a16:creationId xmlns:a16="http://schemas.microsoft.com/office/drawing/2014/main" id="{395E52CA-3D50-4DE6-862F-B30E9B83638B}"/>
              </a:ext>
            </a:extLst>
          </p:cNvPr>
          <p:cNvSpPr/>
          <p:nvPr/>
        </p:nvSpPr>
        <p:spPr>
          <a:xfrm>
            <a:off x="6335501" y="76201"/>
            <a:ext cx="152400" cy="912801"/>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6" name="Rectangle 15">
            <a:extLst>
              <a:ext uri="{FF2B5EF4-FFF2-40B4-BE49-F238E27FC236}">
                <a16:creationId xmlns:a16="http://schemas.microsoft.com/office/drawing/2014/main" id="{76537735-72F5-4401-9B0C-ED95EA2E4A2E}"/>
              </a:ext>
            </a:extLst>
          </p:cNvPr>
          <p:cNvSpPr/>
          <p:nvPr/>
        </p:nvSpPr>
        <p:spPr>
          <a:xfrm rot="5400000">
            <a:off x="6343867" y="-68661"/>
            <a:ext cx="145677" cy="662399"/>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7" name="TextBox 16">
            <a:extLst>
              <a:ext uri="{FF2B5EF4-FFF2-40B4-BE49-F238E27FC236}">
                <a16:creationId xmlns:a16="http://schemas.microsoft.com/office/drawing/2014/main" id="{63A6CEF6-1DED-4F42-892B-ABA503963288}"/>
              </a:ext>
            </a:extLst>
          </p:cNvPr>
          <p:cNvSpPr txBox="1"/>
          <p:nvPr/>
        </p:nvSpPr>
        <p:spPr>
          <a:xfrm>
            <a:off x="1828800" y="1219201"/>
            <a:ext cx="7924800" cy="461665"/>
          </a:xfrm>
          <a:prstGeom prst="rect">
            <a:avLst/>
          </a:prstGeom>
          <a:noFill/>
        </p:spPr>
        <p:txBody>
          <a:bodyPr wrap="square" rtlCol="0">
            <a:spAutoFit/>
          </a:bodyPr>
          <a:lstStyle/>
          <a:p>
            <a:r>
              <a:rPr lang="en-US" sz="2400" b="1" dirty="0"/>
              <a:t>Old Testament is a Teacher</a:t>
            </a:r>
          </a:p>
        </p:txBody>
      </p:sp>
    </p:spTree>
    <p:extLst>
      <p:ext uri="{BB962C8B-B14F-4D97-AF65-F5344CB8AC3E}">
        <p14:creationId xmlns:p14="http://schemas.microsoft.com/office/powerpoint/2010/main" val="323889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12106</TotalTime>
  <Words>1244</Words>
  <Application>Microsoft Office PowerPoint</Application>
  <PresentationFormat>Widescreen</PresentationFormat>
  <Paragraphs>229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Palatino Linotype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32</cp:revision>
  <dcterms:created xsi:type="dcterms:W3CDTF">2018-07-15T21:54:05Z</dcterms:created>
  <dcterms:modified xsi:type="dcterms:W3CDTF">2018-09-09T21:38:08Z</dcterms:modified>
</cp:coreProperties>
</file>