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3" r:id="rId9"/>
    <p:sldId id="262" r:id="rId10"/>
    <p:sldId id="266" r:id="rId11"/>
    <p:sldId id="277" r:id="rId12"/>
    <p:sldId id="269" r:id="rId13"/>
    <p:sldId id="271" r:id="rId14"/>
    <p:sldId id="272" r:id="rId15"/>
    <p:sldId id="270" r:id="rId16"/>
    <p:sldId id="265" r:id="rId17"/>
    <p:sldId id="273" r:id="rId18"/>
    <p:sldId id="268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9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AB97-4F46-4B2B-B99A-1BD048B967D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C094A-B08E-4997-9F5E-37D0199A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world not of the world, but too often we find we look just like the world, in ways we shouldn't! And we aren't even aware of it!!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"cultural seepage"   but church is made up of people who came out of the world, always were like the culture they grew up in. evangelicals influenced by </a:t>
            </a:r>
            <a:r>
              <a:rPr lang="en-US" dirty="0" err="1" smtClean="0"/>
              <a:t>calvinism</a:t>
            </a:r>
            <a:r>
              <a:rPr lang="en-US" dirty="0" smtClean="0"/>
              <a:t> talk about taint of original sin...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 an example: modesty. Preachers have trouble getting this across because "I don't see anything wrong with it"  Well of course not. You grew up in a culture that doesn't see anything wrong with it! try imagining you had grown up in a different culture: Indian/Amish, then what would you think? Does that suggest our views/attitudes too much influenced by our culture?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C094A-B08E-4997-9F5E-37D0199AD5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5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2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2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1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9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9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38DA7-5F16-48C4-9B52-8F790646A82C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A024-1011-4680-9A96-228C5D6C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3716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Exton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Sunday, 11 am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July 29, 2018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9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909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Dio</a:t>
            </a:r>
            <a:r>
              <a:rPr lang="en-US" sz="2000" b="1" dirty="0" smtClean="0"/>
              <a:t> Chrysostom</a:t>
            </a:r>
            <a:r>
              <a:rPr lang="en-US" sz="2000" dirty="0" smtClean="0"/>
              <a:t>  on Diogenes </a:t>
            </a:r>
            <a:r>
              <a:rPr lang="en-US" sz="2000" b="1" dirty="0" smtClean="0"/>
              <a:t>(but thought to be autobiographical)</a:t>
            </a:r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Antisthenes' death he moved to </a:t>
            </a:r>
            <a:r>
              <a:rPr lang="en-US" sz="2000" dirty="0" smtClean="0"/>
              <a:t>Corinth…</a:t>
            </a:r>
          </a:p>
          <a:p>
            <a:endParaRPr lang="en-US" sz="2000" dirty="0" smtClean="0"/>
          </a:p>
          <a:p>
            <a:r>
              <a:rPr lang="en-US" sz="2000" dirty="0" smtClean="0"/>
              <a:t>For he observed that large numbers gathered at Corinth on account of the </a:t>
            </a:r>
            <a:r>
              <a:rPr lang="en-US" sz="2000" dirty="0" err="1" smtClean="0"/>
              <a:t>harbours</a:t>
            </a:r>
            <a:r>
              <a:rPr lang="en-US" sz="2000" dirty="0" smtClean="0"/>
              <a:t> and the hetaerae, and because the city was situated as it were at the cross-roads of Greece.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148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Dio </a:t>
            </a:r>
            <a:r>
              <a:rPr lang="es-ES" sz="2000" b="1" dirty="0" err="1" smtClean="0"/>
              <a:t>Chrysostom</a:t>
            </a:r>
            <a:r>
              <a:rPr lang="es-ES" sz="2000" dirty="0" smtClean="0"/>
              <a:t> en Diógenes </a:t>
            </a:r>
            <a:r>
              <a:rPr lang="es-ES" sz="2000" b="1" dirty="0" smtClean="0"/>
              <a:t>(pero se cree que es autobiográfico)</a:t>
            </a:r>
          </a:p>
          <a:p>
            <a:endParaRPr lang="es-ES" sz="2000" dirty="0" smtClean="0"/>
          </a:p>
          <a:p>
            <a:r>
              <a:rPr lang="es-ES" sz="2000" dirty="0" smtClean="0"/>
              <a:t>Después de la muerte de </a:t>
            </a:r>
            <a:r>
              <a:rPr lang="es-ES" sz="2000" dirty="0" err="1" smtClean="0"/>
              <a:t>Antisthenes</a:t>
            </a:r>
            <a:r>
              <a:rPr lang="es-ES" sz="2000" dirty="0" smtClean="0"/>
              <a:t> se mudó a Corinto ...</a:t>
            </a:r>
          </a:p>
          <a:p>
            <a:endParaRPr lang="es-ES" sz="2000" dirty="0" smtClean="0"/>
          </a:p>
          <a:p>
            <a:r>
              <a:rPr lang="es-ES" sz="2000" dirty="0" smtClean="0"/>
              <a:t>Porque observó que grandes cantidades se juntaban en Corinto a causa de los puertos y las hetairas, y porque la ciudad estaba situada como en el cruce de Grecia.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267200" y="968276"/>
            <a:ext cx="4572000" cy="230832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1 Corinthians 6 </a:t>
            </a:r>
            <a:r>
              <a:rPr lang="en-US" sz="2400" b="1" baseline="30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15 </a:t>
            </a:r>
            <a:r>
              <a:rPr lang="en-US" sz="24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Do you not know that your bodies are members of Christ? Shall I then take away the members of Christ and make them members of a prostitute?...</a:t>
            </a:r>
            <a:endParaRPr lang="en-US" sz="24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7704" y="4473476"/>
            <a:ext cx="4572000" cy="1938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1 </a:t>
            </a:r>
            <a:r>
              <a:rPr lang="en-US" sz="2400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Corintios</a:t>
            </a:r>
            <a:r>
              <a:rPr lang="en-US" sz="24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6 </a:t>
            </a:r>
            <a:r>
              <a:rPr lang="en-US" sz="2400" b="1" baseline="30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15 </a:t>
            </a:r>
            <a:r>
              <a:rPr lang="es-ES" sz="24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¿</a:t>
            </a:r>
            <a:r>
              <a:rPr lang="es-E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No sabéis que vuestros cuerpos son miembros de Cristo? ¿Quitaré, pues, los miembros de Cristo y los haré miembros de una ramera</a:t>
            </a:r>
            <a:r>
              <a:rPr lang="es-ES" sz="24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?...</a:t>
            </a:r>
            <a:endParaRPr lang="en-US" sz="24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909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Dio</a:t>
            </a:r>
            <a:r>
              <a:rPr lang="en-US" sz="2000" b="1" dirty="0" smtClean="0"/>
              <a:t> Chrysostom</a:t>
            </a:r>
            <a:r>
              <a:rPr lang="en-US" sz="2000" dirty="0" smtClean="0"/>
              <a:t>  on Diogenes </a:t>
            </a:r>
            <a:r>
              <a:rPr lang="en-US" sz="2000" b="1" dirty="0" smtClean="0"/>
              <a:t>(but thought to be autobiographical)</a:t>
            </a:r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Antisthenes' death he moved to </a:t>
            </a:r>
            <a:r>
              <a:rPr lang="en-US" sz="2000" dirty="0" smtClean="0"/>
              <a:t>Corinth…</a:t>
            </a:r>
          </a:p>
          <a:p>
            <a:endParaRPr lang="en-US" sz="2000" dirty="0" smtClean="0"/>
          </a:p>
          <a:p>
            <a:r>
              <a:rPr lang="en-US" sz="2000" dirty="0" smtClean="0"/>
              <a:t>For he observed that large numbers gathered at Corinth on account of the </a:t>
            </a:r>
            <a:r>
              <a:rPr lang="en-US" sz="2000" dirty="0" err="1" smtClean="0"/>
              <a:t>harbours</a:t>
            </a:r>
            <a:r>
              <a:rPr lang="en-US" sz="2000" dirty="0" smtClean="0"/>
              <a:t> and the hetaerae, and because the city was situated as it were at the cross-roads of Greece.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1066800"/>
            <a:ext cx="5029200" cy="1938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1 Corinthians 6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b="1" baseline="30000" dirty="0" smtClean="0">
                <a:latin typeface="Palatino Linotype" panose="02040502050505030304" pitchFamily="18" charset="0"/>
              </a:rPr>
              <a:t>12</a:t>
            </a:r>
            <a:r>
              <a:rPr lang="en-US" sz="24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400" dirty="0">
                <a:latin typeface="Palatino Linotype" panose="02040502050505030304" pitchFamily="18" charset="0"/>
              </a:rPr>
              <a:t>All things are lawful for me, but not all things are profitable. All things are lawful for me, but I will not be mastered by anything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148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Dio </a:t>
            </a:r>
            <a:r>
              <a:rPr lang="es-ES" sz="2000" b="1" dirty="0" err="1" smtClean="0"/>
              <a:t>Chrysostom</a:t>
            </a:r>
            <a:r>
              <a:rPr lang="es-ES" sz="2000" dirty="0" smtClean="0"/>
              <a:t> en Diógenes </a:t>
            </a:r>
            <a:r>
              <a:rPr lang="es-ES" sz="2000" b="1" dirty="0" smtClean="0"/>
              <a:t>(pero se cree que es autobiográfico)</a:t>
            </a:r>
          </a:p>
          <a:p>
            <a:endParaRPr lang="es-ES" sz="2000" dirty="0" smtClean="0"/>
          </a:p>
          <a:p>
            <a:r>
              <a:rPr lang="es-ES" sz="2000" dirty="0" smtClean="0"/>
              <a:t>Después de la muerte de </a:t>
            </a:r>
            <a:r>
              <a:rPr lang="es-ES" sz="2000" dirty="0" err="1" smtClean="0"/>
              <a:t>Antisthenes</a:t>
            </a:r>
            <a:r>
              <a:rPr lang="es-ES" sz="2000" dirty="0" smtClean="0"/>
              <a:t> se mudó a Corinto ...</a:t>
            </a:r>
          </a:p>
          <a:p>
            <a:endParaRPr lang="es-ES" sz="2000" dirty="0" smtClean="0"/>
          </a:p>
          <a:p>
            <a:r>
              <a:rPr lang="es-ES" sz="2000" dirty="0" smtClean="0"/>
              <a:t>Porque observó que grandes cantidades se juntaban en Corinto a causa de los puertos y las hetairas, y porque la ciudad estaba situada como en el cruce de Grecia.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276600" y="4538008"/>
            <a:ext cx="5029200" cy="1938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1 </a:t>
            </a:r>
            <a:r>
              <a:rPr lang="en-US" sz="2400" b="1" dirty="0" err="1" smtClean="0">
                <a:latin typeface="Palatino Linotype" panose="02040502050505030304" pitchFamily="18" charset="0"/>
              </a:rPr>
              <a:t>Corintios</a:t>
            </a:r>
            <a:r>
              <a:rPr lang="en-US" sz="2400" b="1" dirty="0" smtClean="0">
                <a:latin typeface="Palatino Linotype" panose="02040502050505030304" pitchFamily="18" charset="0"/>
              </a:rPr>
              <a:t> 6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b="1" baseline="30000" dirty="0" smtClean="0">
                <a:latin typeface="Palatino Linotype" panose="02040502050505030304" pitchFamily="18" charset="0"/>
              </a:rPr>
              <a:t>12</a:t>
            </a:r>
            <a:r>
              <a:rPr lang="es-ES" sz="24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400" dirty="0">
                <a:latin typeface="Palatino Linotype" panose="02040502050505030304" pitchFamily="18" charset="0"/>
              </a:rPr>
              <a:t>Todas las cosas me son lícitas, pero no todas convienen; todas las cosas me son lícitas, pero yo no me dejaré dominar por ninguna</a:t>
            </a:r>
            <a:r>
              <a:rPr lang="es-ES" sz="2400" dirty="0" smtClean="0">
                <a:latin typeface="Palatino Linotype" panose="02040502050505030304" pitchFamily="18" charset="0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1148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Dio </a:t>
            </a:r>
            <a:r>
              <a:rPr lang="es-ES" sz="2000" b="1" dirty="0" err="1" smtClean="0"/>
              <a:t>Chrysostom</a:t>
            </a:r>
            <a:r>
              <a:rPr lang="es-ES" sz="2000" dirty="0" smtClean="0"/>
              <a:t> en Diógenes </a:t>
            </a:r>
            <a:r>
              <a:rPr lang="es-ES" sz="2000" b="1" dirty="0" smtClean="0"/>
              <a:t>(pero se cree que es autobiográfico)</a:t>
            </a:r>
          </a:p>
          <a:p>
            <a:endParaRPr lang="es-ES" sz="2000" dirty="0" smtClean="0"/>
          </a:p>
          <a:p>
            <a:r>
              <a:rPr lang="es-ES" sz="2000" dirty="0" smtClean="0"/>
              <a:t>Después de la muerte de </a:t>
            </a:r>
            <a:r>
              <a:rPr lang="es-ES" sz="2000" dirty="0" err="1" smtClean="0"/>
              <a:t>Antisthenes</a:t>
            </a:r>
            <a:r>
              <a:rPr lang="es-ES" sz="2000" dirty="0" smtClean="0"/>
              <a:t> se mudó a Corinto ...</a:t>
            </a:r>
          </a:p>
          <a:p>
            <a:endParaRPr lang="es-ES" sz="2000" dirty="0" smtClean="0"/>
          </a:p>
          <a:p>
            <a:r>
              <a:rPr lang="es-ES" sz="2000" dirty="0" smtClean="0"/>
              <a:t>Porque observó que grandes cantidades se juntaban en Corinto a causa de los puertos y las hetairas, y porque la ciudad estaba situada como en el cruce de Grecia.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3909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Dio</a:t>
            </a:r>
            <a:r>
              <a:rPr lang="en-US" sz="2000" b="1" dirty="0" smtClean="0"/>
              <a:t> Chrysostom</a:t>
            </a:r>
            <a:r>
              <a:rPr lang="en-US" sz="2000" dirty="0" smtClean="0"/>
              <a:t>  on Diogenes </a:t>
            </a:r>
            <a:r>
              <a:rPr lang="en-US" sz="2000" b="1" dirty="0" smtClean="0"/>
              <a:t>(but thought to be autobiographical)</a:t>
            </a:r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Antisthenes' death he moved to </a:t>
            </a:r>
            <a:r>
              <a:rPr lang="en-US" sz="2000" dirty="0" smtClean="0"/>
              <a:t>Corinth…</a:t>
            </a:r>
          </a:p>
          <a:p>
            <a:endParaRPr lang="en-US" sz="2000" dirty="0" smtClean="0"/>
          </a:p>
          <a:p>
            <a:r>
              <a:rPr lang="en-US" sz="2000" dirty="0" smtClean="0"/>
              <a:t>For he observed that large numbers gathered at Corinth on account of the </a:t>
            </a:r>
            <a:r>
              <a:rPr lang="en-US" sz="2000" dirty="0" err="1" smtClean="0"/>
              <a:t>harbours</a:t>
            </a:r>
            <a:r>
              <a:rPr lang="en-US" sz="2000" dirty="0" smtClean="0"/>
              <a:t> and the hetaerae, and because the city was situated as it were at the cross-roads of Greece.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798255"/>
            <a:ext cx="5410200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Corinthian Motto:</a:t>
            </a:r>
            <a:r>
              <a:rPr lang="en-US" sz="2000" dirty="0" smtClean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13 </a:t>
            </a:r>
            <a:r>
              <a:rPr lang="en-US" sz="2000" dirty="0" smtClean="0">
                <a:latin typeface="Palatino Linotype" panose="02040502050505030304" pitchFamily="18" charset="0"/>
              </a:rPr>
              <a:t>Food is for the stomach and the stomach is for food, but God will do away with both of them.</a:t>
            </a:r>
          </a:p>
          <a:p>
            <a:r>
              <a:rPr lang="en-US" sz="2000" b="1" dirty="0" smtClean="0">
                <a:latin typeface="Palatino Linotype" panose="02040502050505030304" pitchFamily="18" charset="0"/>
              </a:rPr>
              <a:t>Paul’s Response: </a:t>
            </a:r>
            <a:r>
              <a:rPr lang="en-US" sz="2000" dirty="0" smtClean="0">
                <a:latin typeface="Palatino Linotype" panose="02040502050505030304" pitchFamily="18" charset="0"/>
              </a:rPr>
              <a:t>Yet the body is not for immorality, but for the Lord, and the Lord is for the body.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14 </a:t>
            </a:r>
            <a:r>
              <a:rPr lang="en-US" sz="2000" dirty="0" smtClean="0">
                <a:latin typeface="Palatino Linotype" panose="02040502050505030304" pitchFamily="18" charset="0"/>
              </a:rPr>
              <a:t>Now God has not only raised the Lord, but will also raise us up through His power.</a:t>
            </a:r>
          </a:p>
        </p:txBody>
      </p:sp>
      <p:sp>
        <p:nvSpPr>
          <p:cNvPr id="9" name="Oval 8"/>
          <p:cNvSpPr/>
          <p:nvPr/>
        </p:nvSpPr>
        <p:spPr>
          <a:xfrm>
            <a:off x="5334000" y="685800"/>
            <a:ext cx="381000" cy="4043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553200" y="1043464"/>
            <a:ext cx="381000" cy="4043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4197759"/>
            <a:ext cx="5410200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Palatino Linotype" panose="02040502050505030304" pitchFamily="18" charset="0"/>
              </a:rPr>
              <a:t>Lema</a:t>
            </a:r>
            <a:r>
              <a:rPr lang="en-US" sz="2000" b="1" dirty="0" smtClean="0"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Corinto</a:t>
            </a:r>
            <a:r>
              <a:rPr lang="en-US" sz="2000" b="1" dirty="0" smtClean="0">
                <a:latin typeface="Palatino Linotype" panose="02040502050505030304" pitchFamily="18" charset="0"/>
              </a:rPr>
              <a:t>:</a:t>
            </a:r>
            <a:r>
              <a:rPr lang="en-US" sz="2000" dirty="0" smtClean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13 </a:t>
            </a:r>
            <a:r>
              <a:rPr lang="es-ES" sz="2000" dirty="0" smtClean="0">
                <a:latin typeface="Palatino Linotype" panose="02040502050505030304" pitchFamily="18" charset="0"/>
              </a:rPr>
              <a:t>Los </a:t>
            </a:r>
            <a:r>
              <a:rPr lang="es-ES" sz="2000" dirty="0">
                <a:latin typeface="Palatino Linotype" panose="02040502050505030304" pitchFamily="18" charset="0"/>
              </a:rPr>
              <a:t>alimentos son para el vientre, y el vientre para los alimentos; pero tanto al uno como a los otros destruirá Dios. </a:t>
            </a:r>
            <a:endParaRPr lang="es-ES" sz="2000" dirty="0" smtClean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latin typeface="Palatino Linotype" panose="02040502050505030304" pitchFamily="18" charset="0"/>
              </a:rPr>
              <a:t>La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respuesta</a:t>
            </a:r>
            <a:r>
              <a:rPr lang="en-US" sz="2000" b="1" dirty="0" smtClean="0">
                <a:latin typeface="Palatino Linotype" panose="02040502050505030304" pitchFamily="18" charset="0"/>
              </a:rPr>
              <a:t> de Pablo: </a:t>
            </a:r>
            <a:r>
              <a:rPr lang="es-ES" sz="2000" dirty="0" smtClean="0">
                <a:latin typeface="Palatino Linotype" panose="02040502050505030304" pitchFamily="18" charset="0"/>
              </a:rPr>
              <a:t>Pero el cuerpo no es para la fornicación, sino para el Señor y el Señor para el cuerpo. </a:t>
            </a:r>
            <a:r>
              <a:rPr lang="es-ES" sz="2000" b="1" baseline="30000" dirty="0" smtClean="0">
                <a:latin typeface="Palatino Linotype" panose="02040502050505030304" pitchFamily="18" charset="0"/>
              </a:rPr>
              <a:t>14 </a:t>
            </a:r>
            <a:r>
              <a:rPr lang="es-ES" sz="2000" dirty="0" smtClean="0">
                <a:latin typeface="Palatino Linotype" panose="02040502050505030304" pitchFamily="18" charset="0"/>
              </a:rPr>
              <a:t>Y Dios, que levantó al Señor, también a nosotros nos levantará con su poder.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4953000" y="4085304"/>
            <a:ext cx="381000" cy="4043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0" y="4701064"/>
            <a:ext cx="381000" cy="4043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6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1148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Dio </a:t>
            </a:r>
            <a:r>
              <a:rPr lang="es-ES" sz="2000" b="1" dirty="0" err="1" smtClean="0"/>
              <a:t>Chrysostom</a:t>
            </a:r>
            <a:r>
              <a:rPr lang="es-ES" sz="2000" dirty="0" smtClean="0"/>
              <a:t> en Diógenes </a:t>
            </a:r>
            <a:r>
              <a:rPr lang="es-ES" sz="2000" b="1" dirty="0" smtClean="0"/>
              <a:t>(pero se cree que es autobiográfico)</a:t>
            </a:r>
          </a:p>
          <a:p>
            <a:endParaRPr lang="es-ES" sz="2000" dirty="0" smtClean="0"/>
          </a:p>
          <a:p>
            <a:r>
              <a:rPr lang="es-ES" sz="2000" dirty="0" smtClean="0"/>
              <a:t>Después de la muerte de </a:t>
            </a:r>
            <a:r>
              <a:rPr lang="es-ES" sz="2000" dirty="0" err="1" smtClean="0"/>
              <a:t>Antisthenes</a:t>
            </a:r>
            <a:r>
              <a:rPr lang="es-ES" sz="2000" dirty="0" smtClean="0"/>
              <a:t> se mudó a Corinto ...</a:t>
            </a:r>
          </a:p>
          <a:p>
            <a:endParaRPr lang="es-ES" sz="2000" dirty="0" smtClean="0"/>
          </a:p>
          <a:p>
            <a:r>
              <a:rPr lang="es-ES" sz="2000" dirty="0" smtClean="0"/>
              <a:t>Porque observó que grandes cantidades se juntaban en Corinto a causa de los puertos y las hetairas, y porque la ciudad estaba situada como en el cruce de Grecia.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3909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Dio</a:t>
            </a:r>
            <a:r>
              <a:rPr lang="en-US" sz="2000" b="1" dirty="0" smtClean="0"/>
              <a:t> Chrysostom</a:t>
            </a:r>
            <a:r>
              <a:rPr lang="en-US" sz="2000" dirty="0" smtClean="0"/>
              <a:t>  on Diogenes </a:t>
            </a:r>
            <a:r>
              <a:rPr lang="en-US" sz="2000" b="1" dirty="0" smtClean="0"/>
              <a:t>(but thought to be autobiographical)</a:t>
            </a:r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Antisthenes' death he moved to </a:t>
            </a:r>
            <a:r>
              <a:rPr lang="en-US" sz="2000" dirty="0" smtClean="0"/>
              <a:t>Corinth…</a:t>
            </a:r>
          </a:p>
          <a:p>
            <a:endParaRPr lang="en-US" sz="2000" dirty="0" smtClean="0"/>
          </a:p>
          <a:p>
            <a:r>
              <a:rPr lang="en-US" sz="2000" dirty="0" smtClean="0"/>
              <a:t>For he observed that large numbers gathered at Corinth on account of the </a:t>
            </a:r>
            <a:r>
              <a:rPr lang="en-US" sz="2000" dirty="0" err="1" smtClean="0"/>
              <a:t>harbours</a:t>
            </a:r>
            <a:r>
              <a:rPr lang="en-US" sz="2000" dirty="0" smtClean="0"/>
              <a:t> and the hetaerae, and because the city was situated as it were at the cross-roads of Greece.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798255"/>
            <a:ext cx="5410200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Corinthian Motto:</a:t>
            </a:r>
            <a:r>
              <a:rPr lang="en-US" sz="2000" dirty="0" smtClean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13 </a:t>
            </a:r>
            <a:r>
              <a:rPr lang="en-US" sz="2000" u="sng" dirty="0" smtClean="0">
                <a:latin typeface="Palatino Linotype" panose="02040502050505030304" pitchFamily="18" charset="0"/>
              </a:rPr>
              <a:t>Food is for the stomach and the stomach is for food</a:t>
            </a:r>
            <a:r>
              <a:rPr lang="en-US" sz="2000" dirty="0" smtClean="0">
                <a:latin typeface="Palatino Linotype" panose="02040502050505030304" pitchFamily="18" charset="0"/>
              </a:rPr>
              <a:t>, but God will do away with both of them.</a:t>
            </a:r>
          </a:p>
          <a:p>
            <a:r>
              <a:rPr lang="en-US" sz="2000" b="1" dirty="0" smtClean="0">
                <a:latin typeface="Palatino Linotype" panose="02040502050505030304" pitchFamily="18" charset="0"/>
              </a:rPr>
              <a:t>Paul’s Response: </a:t>
            </a:r>
            <a:r>
              <a:rPr lang="en-US" sz="2000" u="sng" dirty="0" smtClean="0">
                <a:latin typeface="Palatino Linotype" panose="02040502050505030304" pitchFamily="18" charset="0"/>
              </a:rPr>
              <a:t>Yet the body is not for immorality, but for the Lord, and the Lord is for the body</a:t>
            </a:r>
            <a:r>
              <a:rPr lang="en-US" sz="2000" dirty="0" smtClean="0">
                <a:latin typeface="Palatino Linotype" panose="02040502050505030304" pitchFamily="18" charset="0"/>
              </a:rPr>
              <a:t>.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14 </a:t>
            </a:r>
            <a:r>
              <a:rPr lang="en-US" sz="2000" dirty="0" smtClean="0">
                <a:latin typeface="Palatino Linotype" panose="02040502050505030304" pitchFamily="18" charset="0"/>
              </a:rPr>
              <a:t>Now God has not only raised the Lord, but will also raise us up through His power.</a:t>
            </a:r>
          </a:p>
        </p:txBody>
      </p:sp>
      <p:sp>
        <p:nvSpPr>
          <p:cNvPr id="9" name="Oval 8"/>
          <p:cNvSpPr/>
          <p:nvPr/>
        </p:nvSpPr>
        <p:spPr>
          <a:xfrm>
            <a:off x="5334000" y="685800"/>
            <a:ext cx="381000" cy="4043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rved Up Arrow 10"/>
          <p:cNvSpPr/>
          <p:nvPr/>
        </p:nvSpPr>
        <p:spPr>
          <a:xfrm rot="15453288">
            <a:off x="6145770" y="1372573"/>
            <a:ext cx="1272063" cy="609601"/>
          </a:xfrm>
          <a:prstGeom prst="curvedUp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4197759"/>
            <a:ext cx="5410200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Palatino Linotype" panose="02040502050505030304" pitchFamily="18" charset="0"/>
              </a:rPr>
              <a:t>Lema</a:t>
            </a:r>
            <a:r>
              <a:rPr lang="en-US" sz="2000" b="1" dirty="0" smtClean="0"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Corinto</a:t>
            </a:r>
            <a:r>
              <a:rPr lang="en-US" sz="2000" b="1" dirty="0" smtClean="0">
                <a:latin typeface="Palatino Linotype" panose="02040502050505030304" pitchFamily="18" charset="0"/>
              </a:rPr>
              <a:t>:</a:t>
            </a:r>
            <a:r>
              <a:rPr lang="en-US" sz="2000" dirty="0" smtClean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13 </a:t>
            </a:r>
            <a:r>
              <a:rPr lang="es-ES" sz="2000" u="sng" dirty="0" smtClean="0">
                <a:latin typeface="Palatino Linotype" panose="02040502050505030304" pitchFamily="18" charset="0"/>
              </a:rPr>
              <a:t>Los </a:t>
            </a:r>
            <a:r>
              <a:rPr lang="es-ES" sz="2000" u="sng" dirty="0">
                <a:latin typeface="Palatino Linotype" panose="02040502050505030304" pitchFamily="18" charset="0"/>
              </a:rPr>
              <a:t>alimentos son para el vientre, y el vientre para los alimentos</a:t>
            </a:r>
            <a:r>
              <a:rPr lang="es-ES" sz="2000" dirty="0">
                <a:latin typeface="Palatino Linotype" panose="02040502050505030304" pitchFamily="18" charset="0"/>
              </a:rPr>
              <a:t>; pero tanto al uno como a los otros destruirá Dios. </a:t>
            </a:r>
            <a:endParaRPr lang="es-ES" sz="2000" dirty="0" smtClean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latin typeface="Palatino Linotype" panose="02040502050505030304" pitchFamily="18" charset="0"/>
              </a:rPr>
              <a:t>La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respuesta</a:t>
            </a:r>
            <a:r>
              <a:rPr lang="en-US" sz="2000" b="1" dirty="0" smtClean="0">
                <a:latin typeface="Palatino Linotype" panose="02040502050505030304" pitchFamily="18" charset="0"/>
              </a:rPr>
              <a:t> de Pablo: </a:t>
            </a:r>
            <a:r>
              <a:rPr lang="es-ES" sz="2000" u="sng" dirty="0" smtClean="0">
                <a:latin typeface="Palatino Linotype" panose="02040502050505030304" pitchFamily="18" charset="0"/>
              </a:rPr>
              <a:t>Pero el cuerpo no es para la fornicación, sino para el Señor y el Señor para el cuerpo</a:t>
            </a:r>
            <a:r>
              <a:rPr lang="es-ES" sz="2000" dirty="0" smtClean="0">
                <a:latin typeface="Palatino Linotype" panose="02040502050505030304" pitchFamily="18" charset="0"/>
              </a:rPr>
              <a:t>. </a:t>
            </a:r>
            <a:r>
              <a:rPr lang="es-ES" sz="2000" b="1" baseline="30000" dirty="0" smtClean="0">
                <a:latin typeface="Palatino Linotype" panose="02040502050505030304" pitchFamily="18" charset="0"/>
              </a:rPr>
              <a:t>14 </a:t>
            </a:r>
            <a:r>
              <a:rPr lang="es-ES" sz="2000" dirty="0" smtClean="0">
                <a:latin typeface="Palatino Linotype" panose="02040502050505030304" pitchFamily="18" charset="0"/>
              </a:rPr>
              <a:t>Y Dios, que levantó al Señor, también a nosotros nos levantará con su poder.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4953000" y="4085304"/>
            <a:ext cx="381000" cy="4043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rved Up Arrow 15"/>
          <p:cNvSpPr/>
          <p:nvPr/>
        </p:nvSpPr>
        <p:spPr>
          <a:xfrm rot="16476826">
            <a:off x="7324195" y="4856528"/>
            <a:ext cx="1272063" cy="609601"/>
          </a:xfrm>
          <a:prstGeom prst="curvedUp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1148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Dio </a:t>
            </a:r>
            <a:r>
              <a:rPr lang="es-ES" sz="2000" b="1" dirty="0" err="1" smtClean="0"/>
              <a:t>Chrysostom</a:t>
            </a:r>
            <a:r>
              <a:rPr lang="es-ES" sz="2000" dirty="0" smtClean="0"/>
              <a:t> en Diógenes </a:t>
            </a:r>
            <a:r>
              <a:rPr lang="es-ES" sz="2000" b="1" dirty="0" smtClean="0"/>
              <a:t>(pero se cree que es autobiográfico)</a:t>
            </a:r>
          </a:p>
          <a:p>
            <a:endParaRPr lang="es-ES" sz="2000" dirty="0" smtClean="0"/>
          </a:p>
          <a:p>
            <a:r>
              <a:rPr lang="es-ES" sz="2000" dirty="0" smtClean="0"/>
              <a:t>Después de la muerte de </a:t>
            </a:r>
            <a:r>
              <a:rPr lang="es-ES" sz="2000" dirty="0" err="1" smtClean="0"/>
              <a:t>Antisthenes</a:t>
            </a:r>
            <a:r>
              <a:rPr lang="es-ES" sz="2000" dirty="0" smtClean="0"/>
              <a:t> se mudó a Corinto ...</a:t>
            </a:r>
          </a:p>
          <a:p>
            <a:endParaRPr lang="es-ES" sz="2000" dirty="0" smtClean="0"/>
          </a:p>
          <a:p>
            <a:r>
              <a:rPr lang="es-ES" sz="2000" dirty="0" smtClean="0"/>
              <a:t>Porque observó que grandes cantidades se juntaban en Corinto a causa de los puertos y las hetairas, y porque la ciudad estaba situada como en el cruce de Grecia.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3909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Dio</a:t>
            </a:r>
            <a:r>
              <a:rPr lang="en-US" sz="2000" b="1" dirty="0" smtClean="0"/>
              <a:t> Chrysostom</a:t>
            </a:r>
            <a:r>
              <a:rPr lang="en-US" sz="2000" dirty="0" smtClean="0"/>
              <a:t>  on Diogenes </a:t>
            </a:r>
            <a:r>
              <a:rPr lang="en-US" sz="2000" b="1" dirty="0" smtClean="0"/>
              <a:t>(but thought to be autobiographical)</a:t>
            </a:r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Antisthenes' death he moved to </a:t>
            </a:r>
            <a:r>
              <a:rPr lang="en-US" sz="2000" dirty="0" smtClean="0"/>
              <a:t>Corinth…</a:t>
            </a:r>
          </a:p>
          <a:p>
            <a:endParaRPr lang="en-US" sz="2000" dirty="0" smtClean="0"/>
          </a:p>
          <a:p>
            <a:r>
              <a:rPr lang="en-US" sz="2000" dirty="0" smtClean="0"/>
              <a:t>For he observed that large numbers gathered at Corinth on account of the </a:t>
            </a:r>
            <a:r>
              <a:rPr lang="en-US" sz="2000" dirty="0" err="1" smtClean="0"/>
              <a:t>harbours</a:t>
            </a:r>
            <a:r>
              <a:rPr lang="en-US" sz="2000" dirty="0" smtClean="0"/>
              <a:t> and the hetaerae, and because the city was situated as it were at the cross-roads of Greece.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798255"/>
            <a:ext cx="5410200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Corinthian Motto:</a:t>
            </a:r>
            <a:r>
              <a:rPr lang="en-US" sz="2000" dirty="0" smtClean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13 </a:t>
            </a:r>
            <a:r>
              <a:rPr lang="en-US" sz="2000" dirty="0" smtClean="0">
                <a:latin typeface="Palatino Linotype" panose="02040502050505030304" pitchFamily="18" charset="0"/>
              </a:rPr>
              <a:t>Food is for the stomach and the stomach is for food, but </a:t>
            </a:r>
            <a:r>
              <a:rPr lang="en-US" sz="2000" u="sng" dirty="0" smtClean="0">
                <a:latin typeface="Palatino Linotype" panose="02040502050505030304" pitchFamily="18" charset="0"/>
              </a:rPr>
              <a:t>God will do away with both of them</a:t>
            </a:r>
            <a:r>
              <a:rPr lang="en-US" sz="2000" dirty="0" smtClean="0">
                <a:latin typeface="Palatino Linotype" panose="02040502050505030304" pitchFamily="18" charset="0"/>
              </a:rPr>
              <a:t>.</a:t>
            </a:r>
          </a:p>
          <a:p>
            <a:r>
              <a:rPr lang="en-US" sz="2000" b="1" dirty="0" smtClean="0">
                <a:latin typeface="Palatino Linotype" panose="02040502050505030304" pitchFamily="18" charset="0"/>
              </a:rPr>
              <a:t>Paul’s Response: </a:t>
            </a:r>
            <a:r>
              <a:rPr lang="en-US" sz="2000" dirty="0" smtClean="0">
                <a:latin typeface="Palatino Linotype" panose="02040502050505030304" pitchFamily="18" charset="0"/>
              </a:rPr>
              <a:t>Yet the body is not for immorality, but for the Lord, and the Lord is for the body.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14 </a:t>
            </a:r>
            <a:r>
              <a:rPr lang="en-US" sz="2000" dirty="0" smtClean="0">
                <a:latin typeface="Palatino Linotype" panose="02040502050505030304" pitchFamily="18" charset="0"/>
              </a:rPr>
              <a:t>Now </a:t>
            </a:r>
            <a:r>
              <a:rPr lang="en-US" sz="2000" u="sng" dirty="0" smtClean="0">
                <a:latin typeface="Palatino Linotype" panose="02040502050505030304" pitchFamily="18" charset="0"/>
              </a:rPr>
              <a:t>God has not only raised the Lord, but will also raise us up through His power</a:t>
            </a:r>
            <a:r>
              <a:rPr lang="en-US" sz="2000" dirty="0" smtClean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6553200" y="1043464"/>
            <a:ext cx="381000" cy="4043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rved Up Arrow 11"/>
          <p:cNvSpPr/>
          <p:nvPr/>
        </p:nvSpPr>
        <p:spPr>
          <a:xfrm rot="13525367" flipV="1">
            <a:off x="5102518" y="2139697"/>
            <a:ext cx="2033665" cy="843081"/>
          </a:xfrm>
          <a:prstGeom prst="curvedUp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4197759"/>
            <a:ext cx="5410200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Palatino Linotype" panose="02040502050505030304" pitchFamily="18" charset="0"/>
              </a:rPr>
              <a:t>Lema</a:t>
            </a:r>
            <a:r>
              <a:rPr lang="en-US" sz="2000" b="1" dirty="0" smtClean="0"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Corinto</a:t>
            </a:r>
            <a:r>
              <a:rPr lang="en-US" sz="2000" b="1" dirty="0" smtClean="0">
                <a:latin typeface="Palatino Linotype" panose="02040502050505030304" pitchFamily="18" charset="0"/>
              </a:rPr>
              <a:t>:</a:t>
            </a:r>
            <a:r>
              <a:rPr lang="en-US" sz="2000" dirty="0" smtClean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13 </a:t>
            </a:r>
            <a:r>
              <a:rPr lang="es-ES" sz="2000" dirty="0" smtClean="0">
                <a:latin typeface="Palatino Linotype" panose="02040502050505030304" pitchFamily="18" charset="0"/>
              </a:rPr>
              <a:t>Los </a:t>
            </a:r>
            <a:r>
              <a:rPr lang="es-ES" sz="2000" dirty="0">
                <a:latin typeface="Palatino Linotype" panose="02040502050505030304" pitchFamily="18" charset="0"/>
              </a:rPr>
              <a:t>alimentos son para el vientre, y el vientre para los alimentos; pero </a:t>
            </a:r>
            <a:r>
              <a:rPr lang="es-ES" sz="2000" u="sng" dirty="0">
                <a:latin typeface="Palatino Linotype" panose="02040502050505030304" pitchFamily="18" charset="0"/>
              </a:rPr>
              <a:t>tanto al uno como a los otros destruirá Dios</a:t>
            </a:r>
            <a:r>
              <a:rPr lang="es-ES" sz="2000" dirty="0">
                <a:latin typeface="Palatino Linotype" panose="02040502050505030304" pitchFamily="18" charset="0"/>
              </a:rPr>
              <a:t>. </a:t>
            </a:r>
            <a:endParaRPr lang="es-ES" sz="2000" dirty="0" smtClean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latin typeface="Palatino Linotype" panose="02040502050505030304" pitchFamily="18" charset="0"/>
              </a:rPr>
              <a:t>La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respuesta</a:t>
            </a:r>
            <a:r>
              <a:rPr lang="en-US" sz="2000" b="1" dirty="0" smtClean="0">
                <a:latin typeface="Palatino Linotype" panose="02040502050505030304" pitchFamily="18" charset="0"/>
              </a:rPr>
              <a:t> de Pablo: </a:t>
            </a:r>
            <a:r>
              <a:rPr lang="es-ES" sz="2000" dirty="0" smtClean="0">
                <a:latin typeface="Palatino Linotype" panose="02040502050505030304" pitchFamily="18" charset="0"/>
              </a:rPr>
              <a:t>Pero el cuerpo no es para la fornicación, sino para el Señor y el Señor para el cuerpo. </a:t>
            </a:r>
            <a:r>
              <a:rPr lang="es-ES" sz="2000" b="1" baseline="30000" dirty="0" smtClean="0">
                <a:latin typeface="Palatino Linotype" panose="02040502050505030304" pitchFamily="18" charset="0"/>
              </a:rPr>
              <a:t>14 </a:t>
            </a:r>
            <a:r>
              <a:rPr lang="es-ES" sz="2000" dirty="0" smtClean="0">
                <a:latin typeface="Palatino Linotype" panose="02040502050505030304" pitchFamily="18" charset="0"/>
              </a:rPr>
              <a:t>Y </a:t>
            </a:r>
            <a:r>
              <a:rPr lang="es-ES" sz="2000" u="sng" dirty="0" smtClean="0">
                <a:latin typeface="Palatino Linotype" panose="02040502050505030304" pitchFamily="18" charset="0"/>
              </a:rPr>
              <a:t>Dios, que levantó al Señor, también a nosotros nos levantará con su poder</a:t>
            </a:r>
            <a:r>
              <a:rPr lang="es-ES" sz="2000" dirty="0" smtClean="0">
                <a:latin typeface="Palatino Linotype" panose="02040502050505030304" pitchFamily="18" charset="0"/>
              </a:rPr>
              <a:t>.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3048000" y="4701064"/>
            <a:ext cx="381000" cy="4043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rved Up Arrow 15"/>
          <p:cNvSpPr/>
          <p:nvPr/>
        </p:nvSpPr>
        <p:spPr>
          <a:xfrm rot="17236055">
            <a:off x="7597592" y="5408186"/>
            <a:ext cx="1561814" cy="609601"/>
          </a:xfrm>
          <a:prstGeom prst="curvedUp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909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Dio</a:t>
            </a:r>
            <a:r>
              <a:rPr lang="en-US" sz="2000" b="1" dirty="0" smtClean="0"/>
              <a:t> Chrysostom</a:t>
            </a:r>
            <a:r>
              <a:rPr lang="en-US" sz="2000" dirty="0" smtClean="0"/>
              <a:t>  on Diogenes </a:t>
            </a:r>
            <a:r>
              <a:rPr lang="en-US" sz="2000" b="1" dirty="0" smtClean="0"/>
              <a:t>(but thought to be autobiographical)</a:t>
            </a:r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Antisthenes' death he moved to </a:t>
            </a:r>
            <a:r>
              <a:rPr lang="en-US" sz="2000" dirty="0" smtClean="0"/>
              <a:t>Corinth…</a:t>
            </a:r>
          </a:p>
          <a:p>
            <a:endParaRPr lang="en-US" sz="2000" dirty="0" smtClean="0"/>
          </a:p>
          <a:p>
            <a:r>
              <a:rPr lang="en-US" sz="2000" dirty="0" smtClean="0"/>
              <a:t>For he observed that large numbers gathered at Corinth on account of the </a:t>
            </a:r>
            <a:r>
              <a:rPr lang="en-US" sz="2000" dirty="0" err="1" smtClean="0"/>
              <a:t>harbours</a:t>
            </a:r>
            <a:r>
              <a:rPr lang="en-US" sz="2000" dirty="0" smtClean="0"/>
              <a:t> and the hetaerae, and because the city was situated as it were at the cross-roads of Greece.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968276"/>
            <a:ext cx="4572000" cy="230832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1 Corinthians 6 </a:t>
            </a:r>
            <a:r>
              <a:rPr lang="en-US" sz="2400" b="1" baseline="30000" dirty="0" smtClean="0">
                <a:latin typeface="Palatino Linotype" panose="02040502050505030304" pitchFamily="18" charset="0"/>
              </a:rPr>
              <a:t>15 </a:t>
            </a:r>
            <a:r>
              <a:rPr lang="en-US" sz="2400" dirty="0" smtClean="0">
                <a:latin typeface="Palatino Linotype" panose="02040502050505030304" pitchFamily="18" charset="0"/>
              </a:rPr>
              <a:t>Do you not know that your bodies are members of Christ? Shall I then take away the members of Christ and make them members of a prostitute?...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148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Dio </a:t>
            </a:r>
            <a:r>
              <a:rPr lang="es-ES" sz="2000" b="1" dirty="0" err="1" smtClean="0"/>
              <a:t>Chrysostom</a:t>
            </a:r>
            <a:r>
              <a:rPr lang="es-ES" sz="2000" dirty="0" smtClean="0"/>
              <a:t> en Diógenes </a:t>
            </a:r>
            <a:r>
              <a:rPr lang="es-ES" sz="2000" b="1" dirty="0" smtClean="0"/>
              <a:t>(pero se cree que es autobiográfico)</a:t>
            </a:r>
          </a:p>
          <a:p>
            <a:endParaRPr lang="es-ES" sz="2000" dirty="0" smtClean="0"/>
          </a:p>
          <a:p>
            <a:r>
              <a:rPr lang="es-ES" sz="2000" dirty="0" smtClean="0"/>
              <a:t>Después de la muerte de </a:t>
            </a:r>
            <a:r>
              <a:rPr lang="es-ES" sz="2000" dirty="0" err="1" smtClean="0"/>
              <a:t>Antisthenes</a:t>
            </a:r>
            <a:r>
              <a:rPr lang="es-ES" sz="2000" dirty="0" smtClean="0"/>
              <a:t> se mudó a Corinto ...</a:t>
            </a:r>
          </a:p>
          <a:p>
            <a:endParaRPr lang="es-ES" sz="2000" dirty="0" smtClean="0"/>
          </a:p>
          <a:p>
            <a:r>
              <a:rPr lang="es-ES" sz="2000" dirty="0" smtClean="0"/>
              <a:t>Porque observó que grandes cantidades se juntaban en Corinto a causa de los puertos y las hetairas, y porque la ciudad estaba situada como en el cruce de Grecia.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237704" y="4473476"/>
            <a:ext cx="4572000" cy="1938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1 </a:t>
            </a:r>
            <a:r>
              <a:rPr lang="en-US" sz="2400" b="1" dirty="0" err="1" smtClean="0">
                <a:latin typeface="Palatino Linotype" panose="02040502050505030304" pitchFamily="18" charset="0"/>
              </a:rPr>
              <a:t>Corintios</a:t>
            </a:r>
            <a:r>
              <a:rPr lang="en-US" sz="2400" b="1" dirty="0" smtClean="0">
                <a:latin typeface="Palatino Linotype" panose="02040502050505030304" pitchFamily="18" charset="0"/>
              </a:rPr>
              <a:t> 6 </a:t>
            </a:r>
            <a:r>
              <a:rPr lang="en-US" sz="2400" b="1" baseline="30000" dirty="0" smtClean="0">
                <a:latin typeface="Palatino Linotype" panose="02040502050505030304" pitchFamily="18" charset="0"/>
              </a:rPr>
              <a:t>15 </a:t>
            </a:r>
            <a:r>
              <a:rPr lang="es-ES" sz="2400" dirty="0" smtClean="0">
                <a:latin typeface="Palatino Linotype" panose="02040502050505030304" pitchFamily="18" charset="0"/>
              </a:rPr>
              <a:t>¿</a:t>
            </a:r>
            <a:r>
              <a:rPr lang="es-ES" sz="2400" dirty="0">
                <a:latin typeface="Palatino Linotype" panose="02040502050505030304" pitchFamily="18" charset="0"/>
              </a:rPr>
              <a:t>No sabéis que vuestros cuerpos son miembros de Cristo? ¿Quitaré, pues, los miembros de Cristo y los haré miembros de una ramera</a:t>
            </a:r>
            <a:r>
              <a:rPr lang="es-ES" sz="2400" dirty="0" smtClean="0">
                <a:latin typeface="Palatino Linotype" panose="02040502050505030304" pitchFamily="18" charset="0"/>
              </a:rPr>
              <a:t>?...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096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Dio</a:t>
            </a:r>
            <a:r>
              <a:rPr lang="en-US" sz="2000" b="1" dirty="0" smtClean="0"/>
              <a:t> Chrysostom</a:t>
            </a:r>
            <a:r>
              <a:rPr lang="en-US" sz="2000" dirty="0" smtClean="0"/>
              <a:t>  on Diogenes </a:t>
            </a:r>
            <a:r>
              <a:rPr lang="en-US" sz="2000" b="1" dirty="0" smtClean="0"/>
              <a:t>(but thought to be autobiographical)</a:t>
            </a:r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Antisthenes' death he moved to </a:t>
            </a:r>
            <a:r>
              <a:rPr lang="en-US" sz="2000" dirty="0" smtClean="0"/>
              <a:t>Corinth…</a:t>
            </a:r>
          </a:p>
          <a:p>
            <a:endParaRPr lang="en-US" sz="2000" dirty="0" smtClean="0"/>
          </a:p>
          <a:p>
            <a:r>
              <a:rPr lang="en-US" sz="2000" dirty="0" smtClean="0"/>
              <a:t>So</a:t>
            </a:r>
            <a:r>
              <a:rPr lang="en-US" sz="2000" dirty="0"/>
              <a:t>, when the time for the Isthmian games arrived, and everybody was at Isthmus, he went down </a:t>
            </a:r>
            <a:r>
              <a:rPr lang="en-US" sz="2000" dirty="0" smtClean="0"/>
              <a:t>also….</a:t>
            </a:r>
          </a:p>
          <a:p>
            <a:r>
              <a:rPr lang="en-US" sz="2000" dirty="0" smtClean="0"/>
              <a:t>That </a:t>
            </a:r>
            <a:r>
              <a:rPr lang="en-US" sz="2000" dirty="0"/>
              <a:t>was the time, too, when one could hear crowds of </a:t>
            </a:r>
            <a:r>
              <a:rPr lang="en-US" sz="2000" b="1" dirty="0"/>
              <a:t>wretched sophists around Poseidon's temple shouting and reviling one another, and their disciples, as they were called, fighting with one </a:t>
            </a:r>
            <a:r>
              <a:rPr lang="en-US" sz="2000" b="1" dirty="0" smtClean="0"/>
              <a:t>another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52400" y="1000542"/>
            <a:ext cx="5638800" cy="21236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Palatino Linotype" panose="02040502050505030304" pitchFamily="18" charset="0"/>
              </a:rPr>
              <a:t>1 Corinthians 1</a:t>
            </a:r>
            <a:r>
              <a:rPr lang="en-US" sz="2200" dirty="0" smtClean="0">
                <a:latin typeface="Palatino Linotype" panose="02040502050505030304" pitchFamily="18" charset="0"/>
              </a:rPr>
              <a:t> </a:t>
            </a:r>
            <a:r>
              <a:rPr lang="en-US" sz="2200" b="1" baseline="30000" dirty="0">
                <a:latin typeface="Palatino Linotype" panose="02040502050505030304" pitchFamily="18" charset="0"/>
              </a:rPr>
              <a:t>11 </a:t>
            </a:r>
            <a:r>
              <a:rPr lang="en-US" sz="2200" dirty="0">
                <a:latin typeface="Palatino Linotype" panose="02040502050505030304" pitchFamily="18" charset="0"/>
              </a:rPr>
              <a:t>For I have been informed concerning you, my brethren, by </a:t>
            </a:r>
            <a:r>
              <a:rPr lang="en-US" sz="2200" dirty="0" smtClean="0">
                <a:latin typeface="Palatino Linotype" panose="02040502050505030304" pitchFamily="18" charset="0"/>
              </a:rPr>
              <a:t>Chloe’s people</a:t>
            </a:r>
            <a:r>
              <a:rPr lang="en-US" sz="2200" dirty="0">
                <a:latin typeface="Palatino Linotype" panose="02040502050505030304" pitchFamily="18" charset="0"/>
              </a:rPr>
              <a:t>, that there are quarrels among </a:t>
            </a:r>
            <a:r>
              <a:rPr lang="en-US" sz="2200" dirty="0" smtClean="0">
                <a:latin typeface="Palatino Linotype" panose="02040502050505030304" pitchFamily="18" charset="0"/>
              </a:rPr>
              <a:t>you. </a:t>
            </a:r>
            <a:r>
              <a:rPr lang="en-US" sz="2200" b="1" baseline="30000" dirty="0" smtClean="0">
                <a:latin typeface="Palatino Linotype" panose="02040502050505030304" pitchFamily="18" charset="0"/>
              </a:rPr>
              <a:t>12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>
                <a:latin typeface="Palatino Linotype" panose="02040502050505030304" pitchFamily="18" charset="0"/>
              </a:rPr>
              <a:t>Now I mean this, that each one of you is saying, “I am of Paul,” and “I of Apollos,” and “I of Cephas,” and “I of Christ.” 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1148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Dio </a:t>
            </a:r>
            <a:r>
              <a:rPr lang="es-ES" sz="2000" b="1" dirty="0" err="1" smtClean="0"/>
              <a:t>Chrysostom</a:t>
            </a:r>
            <a:r>
              <a:rPr lang="es-ES" sz="2000" dirty="0" smtClean="0"/>
              <a:t> en Diógenes </a:t>
            </a:r>
            <a:r>
              <a:rPr lang="es-ES" sz="2000" b="1" dirty="0" smtClean="0"/>
              <a:t>(pero se cree que es autobiográfico)</a:t>
            </a:r>
          </a:p>
          <a:p>
            <a:endParaRPr lang="es-ES" sz="2000" dirty="0" smtClean="0"/>
          </a:p>
          <a:p>
            <a:r>
              <a:rPr lang="es-ES" sz="2000" dirty="0" smtClean="0"/>
              <a:t>Después de la muerte de </a:t>
            </a:r>
            <a:r>
              <a:rPr lang="es-ES" sz="2000" dirty="0" err="1" smtClean="0"/>
              <a:t>Antisthenes</a:t>
            </a:r>
            <a:r>
              <a:rPr lang="es-ES" sz="2000" dirty="0" smtClean="0"/>
              <a:t> se mudó a Corinto ...</a:t>
            </a:r>
          </a:p>
          <a:p>
            <a:endParaRPr lang="es-ES" sz="2000" dirty="0" smtClean="0"/>
          </a:p>
          <a:p>
            <a:r>
              <a:rPr lang="es-ES" sz="2000" dirty="0" smtClean="0"/>
              <a:t>Entonces, cuando llegó el momento de los juegos ístmicos, y todos estaban en el istmo, él también bajó ...</a:t>
            </a:r>
          </a:p>
          <a:p>
            <a:r>
              <a:rPr lang="es-ES" sz="2000" dirty="0" smtClean="0"/>
              <a:t>Ese era el momento, también, cuando uno podía escuchar multitudes de </a:t>
            </a:r>
            <a:r>
              <a:rPr lang="es-ES" sz="2000" b="1" dirty="0" smtClean="0"/>
              <a:t>sofistas desdichados alrededor del templo de Poseidón gritándose y maldiciéndose unos a otros, y sus discípulos, como se los llamaba, peleándose entre ellos.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652" y="4419600"/>
            <a:ext cx="5638800" cy="21236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Palatino Linotype" panose="02040502050505030304" pitchFamily="18" charset="0"/>
              </a:rPr>
              <a:t>1 </a:t>
            </a:r>
            <a:r>
              <a:rPr lang="en-US" sz="2200" b="1" dirty="0" err="1" smtClean="0">
                <a:latin typeface="Palatino Linotype" panose="02040502050505030304" pitchFamily="18" charset="0"/>
              </a:rPr>
              <a:t>Corintios</a:t>
            </a:r>
            <a:r>
              <a:rPr lang="en-US" sz="2200" b="1" dirty="0" smtClean="0">
                <a:latin typeface="Palatino Linotype" panose="02040502050505030304" pitchFamily="18" charset="0"/>
              </a:rPr>
              <a:t> 1</a:t>
            </a:r>
            <a:r>
              <a:rPr lang="en-US" sz="2200" dirty="0" smtClean="0">
                <a:latin typeface="Palatino Linotype" panose="02040502050505030304" pitchFamily="18" charset="0"/>
              </a:rPr>
              <a:t> </a:t>
            </a:r>
            <a:r>
              <a:rPr lang="en-US" sz="2200" b="1" baseline="30000" dirty="0">
                <a:latin typeface="Palatino Linotype" panose="02040502050505030304" pitchFamily="18" charset="0"/>
              </a:rPr>
              <a:t>11 </a:t>
            </a:r>
            <a:r>
              <a:rPr lang="es-ES" sz="2200" dirty="0" smtClean="0">
                <a:latin typeface="Palatino Linotype" panose="02040502050505030304" pitchFamily="18" charset="0"/>
              </a:rPr>
              <a:t>porque </a:t>
            </a:r>
            <a:r>
              <a:rPr lang="es-ES" sz="2200" dirty="0">
                <a:latin typeface="Palatino Linotype" panose="02040502050505030304" pitchFamily="18" charset="0"/>
              </a:rPr>
              <a:t>he sido informado acerca de vosotros, hermanos míos, por los de </a:t>
            </a:r>
            <a:r>
              <a:rPr lang="es-ES" sz="2200" dirty="0" err="1">
                <a:latin typeface="Palatino Linotype" panose="02040502050505030304" pitchFamily="18" charset="0"/>
              </a:rPr>
              <a:t>Cloé</a:t>
            </a:r>
            <a:r>
              <a:rPr lang="es-ES" sz="2200" dirty="0">
                <a:latin typeface="Palatino Linotype" panose="02040502050505030304" pitchFamily="18" charset="0"/>
              </a:rPr>
              <a:t>, que hay entre </a:t>
            </a:r>
            <a:r>
              <a:rPr lang="es-ES" sz="2200" dirty="0" smtClean="0">
                <a:latin typeface="Palatino Linotype" panose="02040502050505030304" pitchFamily="18" charset="0"/>
              </a:rPr>
              <a:t>vosotros contiendas. </a:t>
            </a:r>
            <a:r>
              <a:rPr lang="es-ES" sz="2200" b="1" baseline="30000" dirty="0" smtClean="0">
                <a:latin typeface="Palatino Linotype" panose="02040502050505030304" pitchFamily="18" charset="0"/>
              </a:rPr>
              <a:t>2</a:t>
            </a:r>
            <a:r>
              <a:rPr lang="es-ES" sz="22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200" dirty="0">
                <a:latin typeface="Palatino Linotype" panose="02040502050505030304" pitchFamily="18" charset="0"/>
              </a:rPr>
              <a:t>Quiero decir, que cada uno de vosotros dice: «Yo soy de Pablo», «Yo, de Apolos», «Yo, de </a:t>
            </a:r>
            <a:r>
              <a:rPr lang="es-ES" sz="2200" dirty="0" err="1">
                <a:latin typeface="Palatino Linotype" panose="02040502050505030304" pitchFamily="18" charset="0"/>
              </a:rPr>
              <a:t>Cefas</a:t>
            </a:r>
            <a:r>
              <a:rPr lang="es-ES" sz="2200" dirty="0">
                <a:latin typeface="Palatino Linotype" panose="02040502050505030304" pitchFamily="18" charset="0"/>
              </a:rPr>
              <a:t>» o «Yo, de Cristo</a:t>
            </a:r>
            <a:r>
              <a:rPr lang="es-ES" sz="2200" dirty="0" smtClean="0">
                <a:latin typeface="Palatino Linotype" panose="02040502050505030304" pitchFamily="18" charset="0"/>
              </a:rPr>
              <a:t>».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096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Dio</a:t>
            </a:r>
            <a:r>
              <a:rPr lang="en-US" sz="2000" b="1" dirty="0" smtClean="0"/>
              <a:t> Chrysostom</a:t>
            </a:r>
            <a:r>
              <a:rPr lang="en-US" sz="2000" dirty="0" smtClean="0"/>
              <a:t>  on Diogenes </a:t>
            </a:r>
            <a:r>
              <a:rPr lang="en-US" sz="2000" b="1" dirty="0" smtClean="0"/>
              <a:t>(but thought to be autobiographical)</a:t>
            </a:r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Antisthenes' death he moved to </a:t>
            </a:r>
            <a:r>
              <a:rPr lang="en-US" sz="2000" dirty="0" smtClean="0"/>
              <a:t>Corinth…</a:t>
            </a:r>
          </a:p>
          <a:p>
            <a:endParaRPr lang="en-US" sz="2000" dirty="0" smtClean="0"/>
          </a:p>
          <a:p>
            <a:r>
              <a:rPr lang="en-US" sz="2000" dirty="0" smtClean="0"/>
              <a:t>So</a:t>
            </a:r>
            <a:r>
              <a:rPr lang="en-US" sz="2000" dirty="0"/>
              <a:t>, when the time for the Isthmian games arrived, and everybody was at Isthmus, he went down </a:t>
            </a:r>
            <a:r>
              <a:rPr lang="en-US" sz="2000" dirty="0" smtClean="0"/>
              <a:t>also….</a:t>
            </a:r>
          </a:p>
          <a:p>
            <a:r>
              <a:rPr lang="en-US" sz="2000" dirty="0" smtClean="0"/>
              <a:t>That </a:t>
            </a:r>
            <a:r>
              <a:rPr lang="en-US" sz="2000" dirty="0"/>
              <a:t>was the time, too, when one could hear crowds of </a:t>
            </a:r>
            <a:r>
              <a:rPr lang="en-US" sz="2000" b="1" dirty="0"/>
              <a:t>wretched sophists around Poseidon's temple shouting and reviling one another, and their disciples, as they were called, fighting with one </a:t>
            </a:r>
            <a:r>
              <a:rPr lang="en-US" sz="2000" b="1" dirty="0" smtClean="0"/>
              <a:t>another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52400" y="1000542"/>
            <a:ext cx="5638800" cy="14465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Palatino Linotype" panose="02040502050505030304" pitchFamily="18" charset="0"/>
              </a:rPr>
              <a:t>1 Corinthians 1</a:t>
            </a:r>
            <a:r>
              <a:rPr lang="en-US" sz="2200" dirty="0" smtClean="0">
                <a:latin typeface="Palatino Linotype" panose="02040502050505030304" pitchFamily="18" charset="0"/>
              </a:rPr>
              <a:t> </a:t>
            </a:r>
            <a:r>
              <a:rPr lang="en-US" sz="2200" b="1" baseline="30000" dirty="0">
                <a:latin typeface="Palatino Linotype" panose="02040502050505030304" pitchFamily="18" charset="0"/>
              </a:rPr>
              <a:t>20 </a:t>
            </a:r>
            <a:r>
              <a:rPr lang="en-US" sz="2200" dirty="0">
                <a:latin typeface="Palatino Linotype" panose="02040502050505030304" pitchFamily="18" charset="0"/>
              </a:rPr>
              <a:t>Where is the wise man? Where is the scribe? Where is the debater of this age? Has not God made foolish the wisdom of the world</a:t>
            </a:r>
            <a:r>
              <a:rPr lang="en-US" sz="2200" dirty="0" smtClean="0">
                <a:latin typeface="Palatino Linotype" panose="02040502050505030304" pitchFamily="18" charset="0"/>
              </a:rPr>
              <a:t>?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Dio </a:t>
            </a:r>
            <a:r>
              <a:rPr lang="es-ES" sz="2000" b="1" dirty="0" err="1" smtClean="0"/>
              <a:t>Chrysostom</a:t>
            </a:r>
            <a:r>
              <a:rPr lang="es-ES" sz="2000" dirty="0" smtClean="0"/>
              <a:t> en Diógenes </a:t>
            </a:r>
            <a:r>
              <a:rPr lang="es-ES" sz="2000" b="1" dirty="0" smtClean="0"/>
              <a:t>(pero se cree que es autobiográfico)</a:t>
            </a:r>
          </a:p>
          <a:p>
            <a:endParaRPr lang="es-ES" sz="2000" dirty="0" smtClean="0"/>
          </a:p>
          <a:p>
            <a:r>
              <a:rPr lang="es-ES" sz="2000" dirty="0" smtClean="0"/>
              <a:t>Después de la muerte de </a:t>
            </a:r>
            <a:r>
              <a:rPr lang="es-ES" sz="2000" dirty="0" err="1" smtClean="0"/>
              <a:t>Antisthenes</a:t>
            </a:r>
            <a:r>
              <a:rPr lang="es-ES" sz="2000" dirty="0" smtClean="0"/>
              <a:t> se mudó a Corinto ...</a:t>
            </a:r>
          </a:p>
          <a:p>
            <a:endParaRPr lang="es-ES" sz="2000" dirty="0" smtClean="0"/>
          </a:p>
          <a:p>
            <a:r>
              <a:rPr lang="es-ES" sz="2000" dirty="0" smtClean="0"/>
              <a:t>Entonces, cuando llegó el momento de los juegos ístmicos, y todos estaban en el istmo, él también bajó ...</a:t>
            </a:r>
          </a:p>
          <a:p>
            <a:r>
              <a:rPr lang="es-ES" sz="2000" dirty="0" smtClean="0"/>
              <a:t>Ese era el momento, también, cuando uno podía escuchar multitudes de </a:t>
            </a:r>
            <a:r>
              <a:rPr lang="es-ES" sz="2000" b="1" dirty="0" smtClean="0"/>
              <a:t>sofistas desdichados alrededor del templo de Poseidón gritándose y maldiciéndose unos a otros, y sus discípulos, como se los llamaba, peleándose entre ellos.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652" y="4497050"/>
            <a:ext cx="5638800" cy="1785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Palatino Linotype" panose="02040502050505030304" pitchFamily="18" charset="0"/>
              </a:rPr>
              <a:t>1 Corinthians 1</a:t>
            </a:r>
            <a:r>
              <a:rPr lang="en-US" sz="2200" dirty="0" smtClean="0">
                <a:latin typeface="Palatino Linotype" panose="02040502050505030304" pitchFamily="18" charset="0"/>
              </a:rPr>
              <a:t> </a:t>
            </a:r>
            <a:r>
              <a:rPr lang="en-US" sz="2200" b="1" baseline="30000" dirty="0" smtClean="0">
                <a:latin typeface="Palatino Linotype" panose="02040502050505030304" pitchFamily="18" charset="0"/>
              </a:rPr>
              <a:t>20</a:t>
            </a:r>
            <a:r>
              <a:rPr lang="es-ES" sz="22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200" dirty="0">
                <a:latin typeface="Palatino Linotype" panose="02040502050505030304" pitchFamily="18" charset="0"/>
              </a:rPr>
              <a:t>¿Dónde está el sabio? ¿Dónde está el escriba? ¿Dónde está el que discute asuntos de este mundo? ¿Acaso no ha enloquecido Dios la sabiduría del mundo</a:t>
            </a:r>
            <a:r>
              <a:rPr lang="es-ES" sz="2200" dirty="0" smtClean="0">
                <a:latin typeface="Palatino Linotype" panose="02040502050505030304" pitchFamily="18" charset="0"/>
              </a:rPr>
              <a:t>?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Taint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Mancha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096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Dio</a:t>
            </a:r>
            <a:r>
              <a:rPr lang="en-US" sz="2000" b="1" dirty="0" smtClean="0"/>
              <a:t> Chrysostom</a:t>
            </a:r>
            <a:r>
              <a:rPr lang="en-US" sz="2000" dirty="0" smtClean="0"/>
              <a:t>  on Diogenes </a:t>
            </a:r>
            <a:r>
              <a:rPr lang="en-US" sz="2000" b="1" dirty="0" smtClean="0"/>
              <a:t>(but thought to be autobiographical)</a:t>
            </a:r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Antisthenes' death he moved to </a:t>
            </a:r>
            <a:r>
              <a:rPr lang="en-US" sz="2000" dirty="0" smtClean="0"/>
              <a:t>Corinth…</a:t>
            </a:r>
          </a:p>
          <a:p>
            <a:endParaRPr lang="en-US" sz="2000" dirty="0" smtClean="0"/>
          </a:p>
          <a:p>
            <a:r>
              <a:rPr lang="en-US" sz="2000" dirty="0" smtClean="0"/>
              <a:t>So</a:t>
            </a:r>
            <a:r>
              <a:rPr lang="en-US" sz="2000" dirty="0"/>
              <a:t>, when the time for the Isthmian games arrived, and everybody was at Isthmus, he went down </a:t>
            </a:r>
            <a:r>
              <a:rPr lang="en-US" sz="2000" dirty="0" smtClean="0"/>
              <a:t>also….</a:t>
            </a:r>
          </a:p>
          <a:p>
            <a:endParaRPr lang="en-US" sz="2000" dirty="0" smtClean="0"/>
          </a:p>
          <a:p>
            <a:r>
              <a:rPr lang="en-US" sz="2000" dirty="0" smtClean="0"/>
              <a:t>…</a:t>
            </a:r>
            <a:r>
              <a:rPr lang="en-US" sz="2000" b="1" dirty="0" smtClean="0"/>
              <a:t>lawyers innumerable</a:t>
            </a:r>
            <a:r>
              <a:rPr lang="en-US" sz="2000" dirty="0" smtClean="0"/>
              <a:t> perverting judgment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914400"/>
            <a:ext cx="6248400" cy="22467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1 Corinthians 6</a:t>
            </a:r>
            <a:r>
              <a:rPr lang="en-US" sz="2000" b="1" dirty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5</a:t>
            </a:r>
            <a:r>
              <a:rPr lang="en-US" sz="20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000" dirty="0">
                <a:latin typeface="Palatino Linotype" panose="02040502050505030304" pitchFamily="18" charset="0"/>
              </a:rPr>
              <a:t>I say this to your shame. Is it </a:t>
            </a:r>
            <a:r>
              <a:rPr lang="en-US" sz="2000" dirty="0" smtClean="0">
                <a:latin typeface="Palatino Linotype" panose="02040502050505030304" pitchFamily="18" charset="0"/>
              </a:rPr>
              <a:t>so, that</a:t>
            </a:r>
            <a:r>
              <a:rPr lang="en-US" sz="2000" dirty="0">
                <a:latin typeface="Palatino Linotype" panose="02040502050505030304" pitchFamily="18" charset="0"/>
              </a:rPr>
              <a:t> there is not among you one wise man who will be able to decide between his brethren, </a:t>
            </a:r>
            <a:r>
              <a:rPr lang="en-US" sz="2000" b="1" baseline="30000" dirty="0">
                <a:latin typeface="Palatino Linotype" panose="02040502050505030304" pitchFamily="18" charset="0"/>
              </a:rPr>
              <a:t>6 </a:t>
            </a:r>
            <a:r>
              <a:rPr lang="en-US" sz="2000" dirty="0">
                <a:latin typeface="Palatino Linotype" panose="02040502050505030304" pitchFamily="18" charset="0"/>
              </a:rPr>
              <a:t>but brother goes to law with brother, and that </a:t>
            </a:r>
            <a:r>
              <a:rPr lang="en-US" sz="2000" dirty="0" smtClean="0">
                <a:latin typeface="Palatino Linotype" panose="02040502050505030304" pitchFamily="18" charset="0"/>
              </a:rPr>
              <a:t>before unbelievers? 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7</a:t>
            </a:r>
            <a:r>
              <a:rPr lang="en-US" sz="20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000" dirty="0">
                <a:latin typeface="Palatino Linotype" panose="02040502050505030304" pitchFamily="18" charset="0"/>
              </a:rPr>
              <a:t>Actually, then, it is already a defeat for you, that you have lawsuits with one </a:t>
            </a:r>
            <a:r>
              <a:rPr lang="en-US" sz="2000" dirty="0" smtClean="0">
                <a:latin typeface="Palatino Linotype" panose="02040502050505030304" pitchFamily="18" charset="0"/>
              </a:rPr>
              <a:t>another. Why </a:t>
            </a:r>
            <a:r>
              <a:rPr lang="en-US" sz="2000" dirty="0">
                <a:latin typeface="Palatino Linotype" panose="02040502050505030304" pitchFamily="18" charset="0"/>
              </a:rPr>
              <a:t>not rather be wronged? Why not rather be defrauded? 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Dio </a:t>
            </a:r>
            <a:r>
              <a:rPr lang="es-ES" sz="2000" b="1" dirty="0" err="1" smtClean="0"/>
              <a:t>Chrysostom</a:t>
            </a:r>
            <a:r>
              <a:rPr lang="es-ES" sz="2000" dirty="0" smtClean="0"/>
              <a:t> en Diógenes </a:t>
            </a:r>
            <a:r>
              <a:rPr lang="es-ES" sz="2000" b="1" dirty="0" smtClean="0"/>
              <a:t>(pero se cree que es autobiográfico)</a:t>
            </a:r>
          </a:p>
          <a:p>
            <a:endParaRPr lang="es-ES" sz="2000" dirty="0" smtClean="0"/>
          </a:p>
          <a:p>
            <a:r>
              <a:rPr lang="es-ES" sz="2000" dirty="0" smtClean="0"/>
              <a:t>Después de la muerte de </a:t>
            </a:r>
            <a:r>
              <a:rPr lang="es-ES" sz="2000" dirty="0" err="1" smtClean="0"/>
              <a:t>Antisthenes</a:t>
            </a:r>
            <a:r>
              <a:rPr lang="es-ES" sz="2000" dirty="0" smtClean="0"/>
              <a:t> se mudó a Corinto ...</a:t>
            </a:r>
          </a:p>
          <a:p>
            <a:endParaRPr lang="es-ES" sz="2000" dirty="0" smtClean="0"/>
          </a:p>
          <a:p>
            <a:r>
              <a:rPr lang="es-ES" sz="2000" dirty="0" smtClean="0"/>
              <a:t>Entonces, cuando llegó el momento de los juegos ístmicos, y todos estaban en el istmo, él también bajó ...</a:t>
            </a:r>
          </a:p>
          <a:p>
            <a:endParaRPr lang="es-ES" sz="2000" dirty="0"/>
          </a:p>
          <a:p>
            <a:r>
              <a:rPr lang="es-ES" sz="2000" dirty="0" smtClean="0"/>
              <a:t>...</a:t>
            </a:r>
            <a:r>
              <a:rPr lang="es-ES" sz="2000" b="1" dirty="0" smtClean="0"/>
              <a:t> abogados innumerables juicios perversos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4191000"/>
            <a:ext cx="6233652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1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Corintios</a:t>
            </a:r>
            <a:r>
              <a:rPr lang="en-US" sz="2000" b="1" dirty="0" smtClean="0">
                <a:latin typeface="Palatino Linotype" panose="02040502050505030304" pitchFamily="18" charset="0"/>
              </a:rPr>
              <a:t> 6</a:t>
            </a:r>
            <a:r>
              <a:rPr lang="en-US" sz="2000" b="1" dirty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5</a:t>
            </a:r>
            <a:r>
              <a:rPr lang="es-ES" sz="20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000" dirty="0">
                <a:latin typeface="Palatino Linotype" panose="02040502050505030304" pitchFamily="18" charset="0"/>
              </a:rPr>
              <a:t>Para avergonzaros lo digo. Pues qué, ¿no hay entre vosotros ni uno solo que sea sabio para poder juzgar entre sus hermanos? </a:t>
            </a:r>
            <a:r>
              <a:rPr lang="es-ES" sz="2000" b="1" baseline="30000" dirty="0">
                <a:latin typeface="Palatino Linotype" panose="02040502050505030304" pitchFamily="18" charset="0"/>
              </a:rPr>
              <a:t>6 </a:t>
            </a:r>
            <a:r>
              <a:rPr lang="es-ES" sz="2000" dirty="0">
                <a:latin typeface="Palatino Linotype" panose="02040502050505030304" pitchFamily="18" charset="0"/>
              </a:rPr>
              <a:t>Un hermano pleitea contra otro hermano, ¡y lo hace ante los </a:t>
            </a:r>
            <a:r>
              <a:rPr lang="es-ES" sz="2000" dirty="0" smtClean="0">
                <a:latin typeface="Palatino Linotype" panose="02040502050505030304" pitchFamily="18" charset="0"/>
              </a:rPr>
              <a:t>incrédulos! </a:t>
            </a:r>
            <a:r>
              <a:rPr lang="es-ES" sz="2000" b="1" baseline="30000" dirty="0" smtClean="0">
                <a:latin typeface="Palatino Linotype" panose="02040502050505030304" pitchFamily="18" charset="0"/>
              </a:rPr>
              <a:t>7</a:t>
            </a:r>
            <a:r>
              <a:rPr lang="es-ES" sz="20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000" dirty="0">
                <a:latin typeface="Palatino Linotype" panose="02040502050505030304" pitchFamily="18" charset="0"/>
              </a:rPr>
              <a:t>Ciertamente, ya es una falta en vosotros que tengáis pleitos entre vosotros mismos. ¿Por qué no sufrís más bien el agravio? ¿Por qué no sufrís más bien el ser defraudados?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Change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448407"/>
            <a:ext cx="55321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latin typeface="Palatino Linotype" panose="02040502050505030304" pitchFamily="18" charset="0"/>
              </a:rPr>
              <a:t>Pero a veces no nos damos cuenta de los cambios que necesitamos hacer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334" y="1112437"/>
            <a:ext cx="608533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But sometimes we’re oblivious to changes we need to make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9470" r="53499" b="7917"/>
          <a:stretch/>
        </p:blipFill>
        <p:spPr bwMode="auto">
          <a:xfrm>
            <a:off x="0" y="685800"/>
            <a:ext cx="9159154" cy="488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References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512126"/>
            <a:ext cx="1295400" cy="6882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216547">
            <a:off x="4165906" y="237611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Aegean Sea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 rot="2866411">
            <a:off x="1739546" y="191823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Adriatic Sea</a:t>
            </a:r>
            <a:endParaRPr lang="en-US" sz="20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48481" b="8333"/>
          <a:stretch/>
        </p:blipFill>
        <p:spPr bwMode="auto">
          <a:xfrm>
            <a:off x="0" y="685800"/>
            <a:ext cx="9144000" cy="42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Isthmian Games</a:t>
            </a:r>
            <a:endParaRPr lang="en-US" sz="2400" b="1" dirty="0"/>
          </a:p>
        </p:txBody>
      </p:sp>
      <p:sp>
        <p:nvSpPr>
          <p:cNvPr id="11" name="Right Arrow 10"/>
          <p:cNvSpPr/>
          <p:nvPr/>
        </p:nvSpPr>
        <p:spPr>
          <a:xfrm>
            <a:off x="7315200" y="3412609"/>
            <a:ext cx="1524000" cy="702191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Agean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12" name="Left Arrow 11"/>
          <p:cNvSpPr/>
          <p:nvPr/>
        </p:nvSpPr>
        <p:spPr>
          <a:xfrm>
            <a:off x="685800" y="1828800"/>
            <a:ext cx="1828800" cy="609600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Adriatic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4941123"/>
            <a:ext cx="24142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Juegos</a:t>
            </a:r>
            <a:r>
              <a:rPr lang="en-US" sz="2400" b="1" dirty="0" smtClean="0"/>
              <a:t> Isthmian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42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5" grpId="0"/>
      <p:bldP spid="11" grpId="0" animBg="1"/>
      <p:bldP spid="12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Change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448407"/>
            <a:ext cx="5532120" cy="23333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1 </a:t>
            </a:r>
            <a:r>
              <a:rPr lang="en-US" sz="2400" b="1" dirty="0" err="1" smtClean="0">
                <a:latin typeface="Palatino Linotype" panose="02040502050505030304" pitchFamily="18" charset="0"/>
              </a:rPr>
              <a:t>Corintios</a:t>
            </a:r>
            <a:r>
              <a:rPr lang="en-US" sz="2400" b="1" dirty="0" smtClean="0">
                <a:latin typeface="Palatino Linotype" panose="02040502050505030304" pitchFamily="18" charset="0"/>
              </a:rPr>
              <a:t> 6 </a:t>
            </a:r>
            <a:r>
              <a:rPr lang="es-ES" sz="2400" b="1" baseline="30000" dirty="0" smtClean="0">
                <a:latin typeface="Palatino Linotype" panose="02040502050505030304" pitchFamily="18" charset="0"/>
              </a:rPr>
              <a:t>11</a:t>
            </a:r>
            <a:r>
              <a:rPr lang="es-ES" sz="24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400" dirty="0">
                <a:latin typeface="Palatino Linotype" panose="02040502050505030304" pitchFamily="18" charset="0"/>
              </a:rPr>
              <a:t>Y esto erais algunos de vosotros, pero ya habéis sido lavados, ya habéis sido santificados, ya habéis sido justificados en el nombre del Señor Jesús y por el Espíritu de nuestro Dios.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334" y="1112437"/>
            <a:ext cx="6085332" cy="2011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1 Corinthians 6 </a:t>
            </a:r>
            <a:r>
              <a:rPr lang="en-US" sz="2400" b="1" baseline="30000" dirty="0" smtClean="0">
                <a:latin typeface="Palatino Linotype" panose="02040502050505030304" pitchFamily="18" charset="0"/>
              </a:rPr>
              <a:t>11</a:t>
            </a:r>
            <a:r>
              <a:rPr lang="en-US" sz="24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400" dirty="0">
                <a:latin typeface="Palatino Linotype" panose="02040502050505030304" pitchFamily="18" charset="0"/>
              </a:rPr>
              <a:t>Such were some of you; but you were washed, but you </a:t>
            </a:r>
            <a:r>
              <a:rPr lang="en-US" sz="2400" dirty="0" smtClean="0">
                <a:latin typeface="Palatino Linotype" panose="02040502050505030304" pitchFamily="18" charset="0"/>
              </a:rPr>
              <a:t>were sanctified, but </a:t>
            </a:r>
            <a:r>
              <a:rPr lang="en-US" sz="2400" dirty="0">
                <a:latin typeface="Palatino Linotype" panose="02040502050505030304" pitchFamily="18" charset="0"/>
              </a:rPr>
              <a:t>you were justified in the name of the Lord Jesus Christ and in the Spirit of our God.</a:t>
            </a:r>
          </a:p>
        </p:txBody>
      </p:sp>
    </p:spTree>
    <p:extLst>
      <p:ext uri="{BB962C8B-B14F-4D97-AF65-F5344CB8AC3E}">
        <p14:creationId xmlns:p14="http://schemas.microsoft.com/office/powerpoint/2010/main" val="38706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Change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Cultural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448407"/>
            <a:ext cx="601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James 1 </a:t>
            </a:r>
            <a:r>
              <a:rPr lang="es-ES" sz="2400" b="1" baseline="30000" dirty="0">
                <a:latin typeface="Palatino Linotype" panose="02040502050505030304" pitchFamily="18" charset="0"/>
              </a:rPr>
              <a:t>27 </a:t>
            </a:r>
            <a:r>
              <a:rPr lang="es-ES" sz="2400" dirty="0">
                <a:latin typeface="Palatino Linotype" panose="02040502050505030304" pitchFamily="18" charset="0"/>
              </a:rPr>
              <a:t>La religión pura y sin mancha delante de Dios el Padre es ésta: visitar a los huérfanos y a las viudas en sus tribulaciones y </a:t>
            </a:r>
            <a:r>
              <a:rPr lang="es-ES" sz="2400" b="1" dirty="0">
                <a:latin typeface="Palatino Linotype" panose="02040502050505030304" pitchFamily="18" charset="0"/>
              </a:rPr>
              <a:t>guardarse sin mancha del mundo</a:t>
            </a:r>
            <a:r>
              <a:rPr lang="es-ES" sz="2400" dirty="0" smtClean="0">
                <a:latin typeface="Palatino Linotype" panose="02040502050505030304" pitchFamily="18" charset="0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112437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Palatino Linotype" panose="02040502050505030304" pitchFamily="18" charset="0"/>
              </a:rPr>
              <a:t>James 1</a:t>
            </a:r>
            <a:r>
              <a:rPr lang="en-US" sz="2400" b="1" baseline="30000" dirty="0" smtClean="0">
                <a:latin typeface="Palatino Linotype" panose="02040502050505030304" pitchFamily="18" charset="0"/>
              </a:rPr>
              <a:t>27</a:t>
            </a:r>
            <a:r>
              <a:rPr lang="en-US" sz="24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400" dirty="0">
                <a:latin typeface="Palatino Linotype" panose="02040502050505030304" pitchFamily="18" charset="0"/>
              </a:rPr>
              <a:t>Pure and undefiled religion in the sight of our God and Father is this: to visit orphans and widows in their distress, and </a:t>
            </a:r>
            <a:r>
              <a:rPr lang="en-US" sz="2400" b="1" dirty="0">
                <a:latin typeface="Palatino Linotype" panose="02040502050505030304" pitchFamily="18" charset="0"/>
              </a:rPr>
              <a:t>to keep </a:t>
            </a:r>
            <a:r>
              <a:rPr lang="en-US" sz="2400" b="1" dirty="0" smtClean="0">
                <a:latin typeface="Palatino Linotype" panose="02040502050505030304" pitchFamily="18" charset="0"/>
              </a:rPr>
              <a:t>oneself unstained by</a:t>
            </a:r>
            <a:r>
              <a:rPr lang="en-US" sz="2400" b="1" dirty="0">
                <a:latin typeface="Palatino Linotype" panose="02040502050505030304" pitchFamily="18" charset="0"/>
              </a:rPr>
              <a:t> the world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48481" b="8333"/>
          <a:stretch/>
        </p:blipFill>
        <p:spPr bwMode="auto">
          <a:xfrm>
            <a:off x="0" y="685800"/>
            <a:ext cx="9144000" cy="42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References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Isthmian Games</a:t>
            </a:r>
            <a:endParaRPr lang="en-US" sz="2400" b="1" dirty="0"/>
          </a:p>
        </p:txBody>
      </p:sp>
      <p:sp>
        <p:nvSpPr>
          <p:cNvPr id="2" name="Right Arrow 1"/>
          <p:cNvSpPr/>
          <p:nvPr/>
        </p:nvSpPr>
        <p:spPr>
          <a:xfrm>
            <a:off x="7315200" y="3412609"/>
            <a:ext cx="1524000" cy="702191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Agean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3" name="Left Arrow 2"/>
          <p:cNvSpPr/>
          <p:nvPr/>
        </p:nvSpPr>
        <p:spPr>
          <a:xfrm>
            <a:off x="685800" y="1828800"/>
            <a:ext cx="1828800" cy="609600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Adriatic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 rot="20425411">
            <a:off x="4943168" y="2333746"/>
            <a:ext cx="2120646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1524000"/>
            <a:ext cx="3167782" cy="1200329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Games every two years, including Spring of 51</a:t>
            </a:r>
          </a:p>
          <a:p>
            <a:pPr algn="ctr"/>
            <a:r>
              <a:rPr lang="en-US" sz="2400" dirty="0" smtClean="0"/>
              <a:t>Paul was there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4876800"/>
            <a:ext cx="4114800" cy="1200329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Juegos cada dos años, incluida la primavera del año 51</a:t>
            </a:r>
          </a:p>
          <a:p>
            <a:pPr algn="ctr"/>
            <a:r>
              <a:rPr lang="es-ES" sz="2400" dirty="0" smtClean="0"/>
              <a:t>Paul estaba allí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4941123"/>
            <a:ext cx="24142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Juegos</a:t>
            </a:r>
            <a:r>
              <a:rPr lang="en-US" sz="2400" b="1" dirty="0" smtClean="0"/>
              <a:t> Isthmian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73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48481" b="8333"/>
          <a:stretch/>
        </p:blipFill>
        <p:spPr bwMode="auto">
          <a:xfrm>
            <a:off x="0" y="685800"/>
            <a:ext cx="9144000" cy="42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Isthmian Games</a:t>
            </a:r>
            <a:endParaRPr lang="en-US" sz="2400" b="1" dirty="0"/>
          </a:p>
        </p:txBody>
      </p:sp>
      <p:sp>
        <p:nvSpPr>
          <p:cNvPr id="2" name="Right Arrow 1"/>
          <p:cNvSpPr/>
          <p:nvPr/>
        </p:nvSpPr>
        <p:spPr>
          <a:xfrm>
            <a:off x="7315200" y="3412609"/>
            <a:ext cx="1524000" cy="702191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Agean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3" name="Left Arrow 2"/>
          <p:cNvSpPr/>
          <p:nvPr/>
        </p:nvSpPr>
        <p:spPr>
          <a:xfrm>
            <a:off x="685800" y="1828800"/>
            <a:ext cx="1828800" cy="609600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Adriatic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 rot="20425411">
            <a:off x="4943168" y="2333746"/>
            <a:ext cx="2120646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143000"/>
            <a:ext cx="5334000" cy="1631216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1 Corinthians 9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24</a:t>
            </a:r>
            <a:r>
              <a:rPr lang="en-US" sz="20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000" dirty="0">
                <a:latin typeface="Palatino Linotype" panose="02040502050505030304" pitchFamily="18" charset="0"/>
              </a:rPr>
              <a:t>Do you not know that </a:t>
            </a:r>
            <a:r>
              <a:rPr lang="en-US" sz="2000" dirty="0" smtClean="0">
                <a:latin typeface="Palatino Linotype" panose="02040502050505030304" pitchFamily="18" charset="0"/>
              </a:rPr>
              <a:t>those who </a:t>
            </a:r>
            <a:r>
              <a:rPr lang="en-US" sz="2000" dirty="0">
                <a:latin typeface="Palatino Linotype" panose="02040502050505030304" pitchFamily="18" charset="0"/>
              </a:rPr>
              <a:t>run in a race all run, </a:t>
            </a:r>
            <a:r>
              <a:rPr lang="en-US" sz="2000" dirty="0" smtClean="0">
                <a:latin typeface="Palatino Linotype" panose="02040502050505030304" pitchFamily="18" charset="0"/>
              </a:rPr>
              <a:t>but only one receives the prize? Run </a:t>
            </a:r>
            <a:r>
              <a:rPr lang="en-US" sz="2000" dirty="0">
                <a:latin typeface="Palatino Linotype" panose="02040502050505030304" pitchFamily="18" charset="0"/>
              </a:rPr>
              <a:t>in such a </a:t>
            </a:r>
            <a:r>
              <a:rPr lang="en-US" sz="2000" dirty="0" smtClean="0">
                <a:latin typeface="Palatino Linotype" panose="02040502050505030304" pitchFamily="18" charset="0"/>
              </a:rPr>
              <a:t>way that </a:t>
            </a:r>
            <a:r>
              <a:rPr lang="en-US" sz="2000" dirty="0">
                <a:latin typeface="Palatino Linotype" panose="02040502050505030304" pitchFamily="18" charset="0"/>
              </a:rPr>
              <a:t>you may </a:t>
            </a:r>
            <a:r>
              <a:rPr lang="en-US" sz="2000" dirty="0" smtClean="0">
                <a:latin typeface="Palatino Linotype" panose="02040502050505030304" pitchFamily="18" charset="0"/>
              </a:rPr>
              <a:t>win. 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25</a:t>
            </a:r>
            <a:r>
              <a:rPr lang="en-US" sz="20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000" dirty="0">
                <a:latin typeface="Palatino Linotype" panose="02040502050505030304" pitchFamily="18" charset="0"/>
              </a:rPr>
              <a:t>Everyone </a:t>
            </a:r>
            <a:r>
              <a:rPr lang="en-US" sz="2000" dirty="0" smtClean="0">
                <a:latin typeface="Palatino Linotype" panose="02040502050505030304" pitchFamily="18" charset="0"/>
              </a:rPr>
              <a:t>who competes </a:t>
            </a:r>
            <a:r>
              <a:rPr lang="en-US" sz="2000" dirty="0">
                <a:latin typeface="Palatino Linotype" panose="02040502050505030304" pitchFamily="18" charset="0"/>
              </a:rPr>
              <a:t>in the games exercises self-control in all </a:t>
            </a:r>
            <a:r>
              <a:rPr lang="en-US" sz="2000" dirty="0" smtClean="0">
                <a:latin typeface="Palatino Linotype" panose="02040502050505030304" pitchFamily="18" charset="0"/>
              </a:rPr>
              <a:t>things...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617184"/>
            <a:ext cx="5334000" cy="1631216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1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Corintios</a:t>
            </a:r>
            <a:r>
              <a:rPr lang="en-US" sz="2000" b="1" dirty="0" smtClean="0">
                <a:latin typeface="Palatino Linotype" panose="02040502050505030304" pitchFamily="18" charset="0"/>
              </a:rPr>
              <a:t> 9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s-ES" sz="2000" b="1" baseline="30000" dirty="0">
                <a:latin typeface="Palatino Linotype" panose="02040502050505030304" pitchFamily="18" charset="0"/>
              </a:rPr>
              <a:t>24 </a:t>
            </a:r>
            <a:r>
              <a:rPr lang="es-ES" sz="2000" dirty="0">
                <a:latin typeface="Palatino Linotype" panose="02040502050505030304" pitchFamily="18" charset="0"/>
              </a:rPr>
              <a:t>¿No sabéis que los que corren en el estadio, todos a la verdad corren, pero uno solo se lleva el premio? Corred de tal manera que lo obtengáis.</a:t>
            </a:r>
            <a:r>
              <a:rPr lang="es-ES" sz="2000" b="1" baseline="30000" dirty="0">
                <a:latin typeface="Palatino Linotype" panose="02040502050505030304" pitchFamily="18" charset="0"/>
              </a:rPr>
              <a:t>25 </a:t>
            </a:r>
            <a:r>
              <a:rPr lang="es-ES" sz="2000" dirty="0">
                <a:latin typeface="Palatino Linotype" panose="02040502050505030304" pitchFamily="18" charset="0"/>
              </a:rPr>
              <a:t>Todo aquel que lucha, de todo se </a:t>
            </a:r>
            <a:r>
              <a:rPr lang="es-ES" sz="2000" dirty="0" smtClean="0">
                <a:latin typeface="Palatino Linotype" panose="02040502050505030304" pitchFamily="18" charset="0"/>
              </a:rPr>
              <a:t>abstiene…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941123"/>
            <a:ext cx="24142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Juegos</a:t>
            </a:r>
            <a:r>
              <a:rPr lang="en-US" sz="2400" b="1" dirty="0" smtClean="0"/>
              <a:t> Isthmian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5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48481" b="8333"/>
          <a:stretch/>
        </p:blipFill>
        <p:spPr bwMode="auto">
          <a:xfrm>
            <a:off x="0" y="685800"/>
            <a:ext cx="9144000" cy="42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Isthmian Games</a:t>
            </a:r>
            <a:endParaRPr lang="en-US" sz="2400" b="1" dirty="0"/>
          </a:p>
        </p:txBody>
      </p:sp>
      <p:sp>
        <p:nvSpPr>
          <p:cNvPr id="2" name="Right Arrow 1"/>
          <p:cNvSpPr/>
          <p:nvPr/>
        </p:nvSpPr>
        <p:spPr>
          <a:xfrm>
            <a:off x="7315200" y="3412609"/>
            <a:ext cx="1524000" cy="702191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Agean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3" name="Left Arrow 2"/>
          <p:cNvSpPr/>
          <p:nvPr/>
        </p:nvSpPr>
        <p:spPr>
          <a:xfrm>
            <a:off x="685800" y="1828800"/>
            <a:ext cx="1828800" cy="609600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Adriatic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 rot="20425411">
            <a:off x="4943168" y="2333746"/>
            <a:ext cx="2120646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143000"/>
            <a:ext cx="4419600" cy="1508105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vast numbers of </a:t>
            </a:r>
            <a:r>
              <a:rPr lang="en-US" sz="2400" dirty="0" smtClean="0"/>
              <a:t>non-Corinthians  </a:t>
            </a:r>
            <a:r>
              <a:rPr lang="en-US" sz="2400" dirty="0"/>
              <a:t>who came for the games were accommodated in tents</a:t>
            </a:r>
            <a:r>
              <a:rPr lang="en-US" sz="2400" dirty="0" smtClean="0"/>
              <a:t>”</a:t>
            </a:r>
          </a:p>
          <a:p>
            <a:pPr algn="r"/>
            <a:r>
              <a:rPr lang="en-US" dirty="0" smtClean="0"/>
              <a:t>Murphy-O’Connor , p 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4664095"/>
            <a:ext cx="4419600" cy="1477328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"Un gran número de no corintios que vinieron a los juegos fueron alojados en tiendas de campaña"</a:t>
            </a:r>
          </a:p>
          <a:p>
            <a:pPr algn="r"/>
            <a:r>
              <a:rPr lang="en-US" dirty="0" smtClean="0"/>
              <a:t>Murphy-O’Connor , p 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4941123"/>
            <a:ext cx="24142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Juegos</a:t>
            </a:r>
            <a:r>
              <a:rPr lang="en-US" sz="2400" b="1" dirty="0" smtClean="0"/>
              <a:t> Isthmian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05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48481" b="8333"/>
          <a:stretch/>
        </p:blipFill>
        <p:spPr bwMode="auto">
          <a:xfrm>
            <a:off x="0" y="685800"/>
            <a:ext cx="9144000" cy="42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Isthmian Games</a:t>
            </a:r>
            <a:endParaRPr lang="en-US" sz="2400" b="1" dirty="0"/>
          </a:p>
        </p:txBody>
      </p:sp>
      <p:sp>
        <p:nvSpPr>
          <p:cNvPr id="2" name="Right Arrow 1"/>
          <p:cNvSpPr/>
          <p:nvPr/>
        </p:nvSpPr>
        <p:spPr>
          <a:xfrm>
            <a:off x="7315200" y="3412609"/>
            <a:ext cx="1524000" cy="702191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Agean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3" name="Left Arrow 2"/>
          <p:cNvSpPr/>
          <p:nvPr/>
        </p:nvSpPr>
        <p:spPr>
          <a:xfrm>
            <a:off x="685800" y="1828800"/>
            <a:ext cx="1828800" cy="609600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Adriatic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 rot="20425411">
            <a:off x="4943168" y="2333746"/>
            <a:ext cx="2120646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188655"/>
            <a:ext cx="4724400" cy="2554545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Acts 18</a:t>
            </a:r>
            <a:r>
              <a:rPr lang="en-US" sz="2000" b="1" dirty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 1 </a:t>
            </a:r>
            <a:r>
              <a:rPr lang="en-US" sz="2000" dirty="0" smtClean="0">
                <a:latin typeface="Palatino Linotype" panose="02040502050505030304" pitchFamily="18" charset="0"/>
              </a:rPr>
              <a:t>After </a:t>
            </a:r>
            <a:r>
              <a:rPr lang="en-US" sz="2000" dirty="0">
                <a:latin typeface="Palatino Linotype" panose="02040502050505030304" pitchFamily="18" charset="0"/>
              </a:rPr>
              <a:t>these things he </a:t>
            </a:r>
            <a:r>
              <a:rPr lang="en-US" sz="2000" dirty="0" smtClean="0">
                <a:latin typeface="Palatino Linotype" panose="02040502050505030304" pitchFamily="18" charset="0"/>
              </a:rPr>
              <a:t>left Athens </a:t>
            </a:r>
            <a:r>
              <a:rPr lang="en-US" sz="2000" dirty="0">
                <a:latin typeface="Palatino Linotype" panose="02040502050505030304" pitchFamily="18" charset="0"/>
              </a:rPr>
              <a:t>and went </a:t>
            </a:r>
            <a:r>
              <a:rPr lang="en-US" sz="2000" dirty="0" smtClean="0">
                <a:latin typeface="Palatino Linotype" panose="02040502050505030304" pitchFamily="18" charset="0"/>
              </a:rPr>
              <a:t>to Corinth. 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2</a:t>
            </a:r>
            <a:r>
              <a:rPr lang="en-US" sz="20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000" dirty="0">
                <a:latin typeface="Palatino Linotype" panose="02040502050505030304" pitchFamily="18" charset="0"/>
              </a:rPr>
              <a:t>And he found a Jew </a:t>
            </a:r>
            <a:r>
              <a:rPr lang="en-US" sz="2000" dirty="0" smtClean="0">
                <a:latin typeface="Palatino Linotype" panose="02040502050505030304" pitchFamily="18" charset="0"/>
              </a:rPr>
              <a:t>named Aquila, a native of Pontus, having recently come from Italy with his wife Priscilla…. 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3</a:t>
            </a:r>
            <a:r>
              <a:rPr lang="en-US" sz="20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000" dirty="0">
                <a:latin typeface="Palatino Linotype" panose="02040502050505030304" pitchFamily="18" charset="0"/>
              </a:rPr>
              <a:t>and because he was of the same trade, he stayed with them and they were </a:t>
            </a:r>
            <a:r>
              <a:rPr lang="en-US" sz="2000" dirty="0" smtClean="0">
                <a:latin typeface="Palatino Linotype" panose="02040502050505030304" pitchFamily="18" charset="0"/>
              </a:rPr>
              <a:t>working, for </a:t>
            </a:r>
            <a:r>
              <a:rPr lang="en-US" sz="2000" dirty="0">
                <a:latin typeface="Palatino Linotype" panose="02040502050505030304" pitchFamily="18" charset="0"/>
              </a:rPr>
              <a:t>by trade </a:t>
            </a:r>
            <a:r>
              <a:rPr lang="en-US" sz="2000" b="1" u="sng" dirty="0">
                <a:latin typeface="Palatino Linotype" panose="02040502050505030304" pitchFamily="18" charset="0"/>
              </a:rPr>
              <a:t>they were tent-makers</a:t>
            </a:r>
            <a:r>
              <a:rPr lang="en-US" sz="2000" dirty="0" smtClean="0">
                <a:latin typeface="Palatino Linotype" panose="02040502050505030304" pitchFamily="18" charset="0"/>
              </a:rPr>
              <a:t>.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191000"/>
            <a:ext cx="4724400" cy="2554545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Palatino Linotype" panose="02040502050505030304" pitchFamily="18" charset="0"/>
              </a:rPr>
              <a:t>Hechos</a:t>
            </a:r>
            <a:r>
              <a:rPr lang="en-US" sz="2000" b="1" dirty="0" smtClean="0">
                <a:latin typeface="Palatino Linotype" panose="02040502050505030304" pitchFamily="18" charset="0"/>
              </a:rPr>
              <a:t> 18</a:t>
            </a:r>
            <a:r>
              <a:rPr lang="en-US" sz="2000" b="1" dirty="0">
                <a:latin typeface="Palatino Linotype" panose="02040502050505030304" pitchFamily="18" charset="0"/>
              </a:rPr>
              <a:t> 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 1 </a:t>
            </a:r>
            <a:r>
              <a:rPr lang="es-ES" sz="2000" dirty="0">
                <a:latin typeface="Palatino Linotype" panose="02040502050505030304" pitchFamily="18" charset="0"/>
              </a:rPr>
              <a:t>Después de estas cosas, Pablo salió de Atenas y fue a </a:t>
            </a:r>
            <a:r>
              <a:rPr lang="es-ES" sz="2000" dirty="0" smtClean="0">
                <a:latin typeface="Palatino Linotype" panose="02040502050505030304" pitchFamily="18" charset="0"/>
              </a:rPr>
              <a:t>Corinto. </a:t>
            </a:r>
            <a:r>
              <a:rPr lang="es-ES" sz="2000" b="1" baseline="30000" dirty="0" smtClean="0">
                <a:latin typeface="Palatino Linotype" panose="02040502050505030304" pitchFamily="18" charset="0"/>
              </a:rPr>
              <a:t>2</a:t>
            </a:r>
            <a:r>
              <a:rPr lang="es-ES" sz="20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000" dirty="0">
                <a:latin typeface="Palatino Linotype" panose="02040502050505030304" pitchFamily="18" charset="0"/>
              </a:rPr>
              <a:t>Y halló a un judío llamado Aquila, natural del Ponto, recién venido de Italia con Priscila, su </a:t>
            </a:r>
            <a:r>
              <a:rPr lang="es-ES" sz="2000" dirty="0" smtClean="0">
                <a:latin typeface="Palatino Linotype" panose="02040502050505030304" pitchFamily="18" charset="0"/>
              </a:rPr>
              <a:t>mujer... </a:t>
            </a:r>
            <a:r>
              <a:rPr lang="es-ES" sz="2000" b="1" baseline="30000" dirty="0" smtClean="0">
                <a:latin typeface="Palatino Linotype" panose="02040502050505030304" pitchFamily="18" charset="0"/>
              </a:rPr>
              <a:t>3 </a:t>
            </a:r>
            <a:r>
              <a:rPr lang="es-ES" sz="20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000" dirty="0">
                <a:latin typeface="Palatino Linotype" panose="02040502050505030304" pitchFamily="18" charset="0"/>
              </a:rPr>
              <a:t>y, como era del mismo oficio, se quedó con ellos y trabajaban juntos, pues el oficio de </a:t>
            </a:r>
            <a:r>
              <a:rPr lang="es-ES" sz="2000" b="1" u="sng" dirty="0">
                <a:latin typeface="Palatino Linotype" panose="02040502050505030304" pitchFamily="18" charset="0"/>
              </a:rPr>
              <a:t>ellos era hacer tiendas</a:t>
            </a:r>
            <a:r>
              <a:rPr lang="es-ES" sz="2000" dirty="0">
                <a:latin typeface="Palatino Linotype" panose="02040502050505030304" pitchFamily="18" charset="0"/>
              </a:rPr>
              <a:t>. 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941123"/>
            <a:ext cx="24142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Juegos</a:t>
            </a:r>
            <a:r>
              <a:rPr lang="en-US" sz="2400" b="1" dirty="0" smtClean="0"/>
              <a:t> Isthmian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07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48481" b="8333"/>
          <a:stretch/>
        </p:blipFill>
        <p:spPr bwMode="auto">
          <a:xfrm>
            <a:off x="0" y="685800"/>
            <a:ext cx="9144000" cy="42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Isthmian Games</a:t>
            </a:r>
            <a:endParaRPr lang="en-US" sz="2400" b="1" dirty="0"/>
          </a:p>
        </p:txBody>
      </p:sp>
      <p:sp>
        <p:nvSpPr>
          <p:cNvPr id="2" name="Right Arrow 1"/>
          <p:cNvSpPr/>
          <p:nvPr/>
        </p:nvSpPr>
        <p:spPr>
          <a:xfrm>
            <a:off x="7315200" y="3412609"/>
            <a:ext cx="1524000" cy="702191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Agean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3" name="Left Arrow 2"/>
          <p:cNvSpPr/>
          <p:nvPr/>
        </p:nvSpPr>
        <p:spPr>
          <a:xfrm>
            <a:off x="685800" y="1828800"/>
            <a:ext cx="1828800" cy="609600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Adriatic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 rot="20425411">
            <a:off x="4943168" y="2333746"/>
            <a:ext cx="2120646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143000"/>
            <a:ext cx="4419600" cy="1569660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Plutarch tells us the victor’s crown was made of pine, and then later (in Paul’s time) of celery, perhaps influenced by the </a:t>
            </a:r>
            <a:r>
              <a:rPr lang="en-US" sz="2400" dirty="0" err="1" smtClean="0"/>
              <a:t>Nemean</a:t>
            </a:r>
            <a:r>
              <a:rPr lang="en-US" sz="2400" dirty="0" smtClean="0"/>
              <a:t> Games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754940"/>
            <a:ext cx="4724400" cy="1938992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Plutarco nos dice que la corona del vencedor estaba hecha de pino, y luego (en tiempos de Pablo) de apio, tal vez influenciado por los juegos de Nemea.</a:t>
            </a: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1000" y="4941123"/>
            <a:ext cx="24142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Juegos</a:t>
            </a:r>
            <a:r>
              <a:rPr lang="en-US" sz="2400" b="1" dirty="0" smtClean="0"/>
              <a:t> Isthmian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48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48481" b="8333"/>
          <a:stretch/>
        </p:blipFill>
        <p:spPr bwMode="auto">
          <a:xfrm>
            <a:off x="0" y="685800"/>
            <a:ext cx="9144000" cy="42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Isthmian Games</a:t>
            </a:r>
            <a:endParaRPr lang="en-US" sz="2400" b="1" dirty="0"/>
          </a:p>
        </p:txBody>
      </p:sp>
      <p:sp>
        <p:nvSpPr>
          <p:cNvPr id="2" name="Right Arrow 1"/>
          <p:cNvSpPr/>
          <p:nvPr/>
        </p:nvSpPr>
        <p:spPr>
          <a:xfrm>
            <a:off x="7315200" y="3412609"/>
            <a:ext cx="1524000" cy="702191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Agean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3" name="Left Arrow 2"/>
          <p:cNvSpPr/>
          <p:nvPr/>
        </p:nvSpPr>
        <p:spPr>
          <a:xfrm>
            <a:off x="685800" y="1828800"/>
            <a:ext cx="1828800" cy="609600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Adriatic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 rot="20425411">
            <a:off x="4943168" y="2333746"/>
            <a:ext cx="2120646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6600" y="1143000"/>
            <a:ext cx="5334000" cy="1323439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1 Corinthians 9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25</a:t>
            </a:r>
            <a:r>
              <a:rPr lang="en-US" sz="20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000" dirty="0">
                <a:latin typeface="Palatino Linotype" panose="02040502050505030304" pitchFamily="18" charset="0"/>
              </a:rPr>
              <a:t>Everyone </a:t>
            </a:r>
            <a:r>
              <a:rPr lang="en-US" sz="2000" dirty="0" smtClean="0">
                <a:latin typeface="Palatino Linotype" panose="02040502050505030304" pitchFamily="18" charset="0"/>
              </a:rPr>
              <a:t>who competes </a:t>
            </a:r>
            <a:r>
              <a:rPr lang="en-US" sz="2000" dirty="0">
                <a:latin typeface="Palatino Linotype" panose="02040502050505030304" pitchFamily="18" charset="0"/>
              </a:rPr>
              <a:t>in the games exercises self-control in all </a:t>
            </a:r>
            <a:r>
              <a:rPr lang="en-US" sz="2000" dirty="0" smtClean="0">
                <a:latin typeface="Palatino Linotype" panose="02040502050505030304" pitchFamily="18" charset="0"/>
              </a:rPr>
              <a:t>things</a:t>
            </a:r>
            <a:r>
              <a:rPr lang="en-US" sz="2000" dirty="0" smtClean="0"/>
              <a:t>. </a:t>
            </a:r>
            <a:r>
              <a:rPr lang="en-US" sz="2000" dirty="0">
                <a:latin typeface="Palatino Linotype" panose="02040502050505030304" pitchFamily="18" charset="0"/>
              </a:rPr>
              <a:t>They then do it </a:t>
            </a:r>
            <a:r>
              <a:rPr lang="en-US" sz="2000" b="1" dirty="0">
                <a:latin typeface="Palatino Linotype" panose="02040502050505030304" pitchFamily="18" charset="0"/>
              </a:rPr>
              <a:t>to receive a </a:t>
            </a:r>
            <a:r>
              <a:rPr lang="en-US" sz="2000" b="1" dirty="0" smtClean="0">
                <a:latin typeface="Palatino Linotype" panose="02040502050505030304" pitchFamily="18" charset="0"/>
              </a:rPr>
              <a:t>perishable wreath</a:t>
            </a:r>
            <a:r>
              <a:rPr lang="en-US" sz="2000" dirty="0">
                <a:latin typeface="Palatino Linotype" panose="02040502050505030304" pitchFamily="18" charset="0"/>
              </a:rPr>
              <a:t>, but we an imperishable.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4772561"/>
            <a:ext cx="5334000" cy="1323439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1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Corintios</a:t>
            </a:r>
            <a:r>
              <a:rPr lang="en-US" sz="2000" b="1" dirty="0" smtClean="0">
                <a:latin typeface="Palatino Linotype" panose="02040502050505030304" pitchFamily="18" charset="0"/>
              </a:rPr>
              <a:t> 9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sz="2000" b="1" baseline="30000" dirty="0" smtClean="0">
                <a:latin typeface="Palatino Linotype" panose="02040502050505030304" pitchFamily="18" charset="0"/>
              </a:rPr>
              <a:t>25</a:t>
            </a:r>
            <a:r>
              <a:rPr lang="es-ES" sz="20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000" dirty="0">
                <a:latin typeface="Palatino Linotype" panose="02040502050505030304" pitchFamily="18" charset="0"/>
              </a:rPr>
              <a:t>Todo aquel que lucha, de todo se abstiene; ellos, a la verdad, </a:t>
            </a:r>
            <a:r>
              <a:rPr lang="es-ES" sz="2000" b="1" dirty="0">
                <a:latin typeface="Palatino Linotype" panose="02040502050505030304" pitchFamily="18" charset="0"/>
              </a:rPr>
              <a:t>para recibir una corona corruptible</a:t>
            </a:r>
            <a:r>
              <a:rPr lang="es-ES" sz="2000" dirty="0">
                <a:latin typeface="Palatino Linotype" panose="02040502050505030304" pitchFamily="18" charset="0"/>
              </a:rPr>
              <a:t>, pero nosotros, una incorruptible</a:t>
            </a:r>
            <a:r>
              <a:rPr lang="es-ES" sz="2000" dirty="0" smtClean="0">
                <a:latin typeface="Palatino Linotype" panose="02040502050505030304" pitchFamily="18" charset="0"/>
              </a:rPr>
              <a:t>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941123"/>
            <a:ext cx="24142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Juegos</a:t>
            </a:r>
            <a:r>
              <a:rPr lang="en-US" sz="2400" b="1" dirty="0" smtClean="0"/>
              <a:t> Isthmian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94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48481" b="8333"/>
          <a:stretch/>
        </p:blipFill>
        <p:spPr bwMode="auto">
          <a:xfrm>
            <a:off x="0" y="685800"/>
            <a:ext cx="9144000" cy="42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927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Isthmian Games</a:t>
            </a:r>
            <a:endParaRPr lang="en-US" sz="2400" b="1" dirty="0"/>
          </a:p>
        </p:txBody>
      </p:sp>
      <p:sp>
        <p:nvSpPr>
          <p:cNvPr id="2" name="Right Arrow 1"/>
          <p:cNvSpPr/>
          <p:nvPr/>
        </p:nvSpPr>
        <p:spPr>
          <a:xfrm>
            <a:off x="7315200" y="3412609"/>
            <a:ext cx="1524000" cy="702191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Agean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3" name="Left Arrow 2"/>
          <p:cNvSpPr/>
          <p:nvPr/>
        </p:nvSpPr>
        <p:spPr>
          <a:xfrm>
            <a:off x="685800" y="1828800"/>
            <a:ext cx="1828800" cy="609600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Adriatic</a:t>
            </a:r>
            <a:r>
              <a:rPr lang="en-US" sz="2000" b="1" dirty="0" smtClean="0"/>
              <a:t> Sea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 rot="20425411">
            <a:off x="4943168" y="2333746"/>
            <a:ext cx="2120646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1422737"/>
            <a:ext cx="4114800" cy="1323439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(an aside)</a:t>
            </a:r>
          </a:p>
          <a:p>
            <a:r>
              <a:rPr lang="en-US" sz="2000" b="1" dirty="0" smtClean="0"/>
              <a:t>Myths about life in ancient times...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Literacy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4772561"/>
            <a:ext cx="4419600" cy="1323439"/>
          </a:xfrm>
          <a:prstGeom prst="rect">
            <a:avLst/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(una digresión)</a:t>
            </a:r>
          </a:p>
          <a:p>
            <a:r>
              <a:rPr lang="es-ES" sz="2000" b="1" dirty="0" smtClean="0"/>
              <a:t>Mitos sobre la vida en la antigüedad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Mujeres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Alfabetismo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81000" y="4941123"/>
            <a:ext cx="24142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Juegos</a:t>
            </a:r>
            <a:r>
              <a:rPr lang="en-US" sz="2400" b="1" dirty="0" smtClean="0"/>
              <a:t> Isthmian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70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1442</Words>
  <Application>Microsoft Office PowerPoint</Application>
  <PresentationFormat>On-screen Show (4:3)</PresentationFormat>
  <Paragraphs>236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Smelser</dc:creator>
  <cp:lastModifiedBy>Jeff Smelser</cp:lastModifiedBy>
  <cp:revision>29</cp:revision>
  <dcterms:created xsi:type="dcterms:W3CDTF">2018-07-29T01:36:12Z</dcterms:created>
  <dcterms:modified xsi:type="dcterms:W3CDTF">2018-07-29T13:43:52Z</dcterms:modified>
</cp:coreProperties>
</file>