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90" r:id="rId3"/>
    <p:sldId id="260" r:id="rId4"/>
    <p:sldId id="291" r:id="rId5"/>
    <p:sldId id="292" r:id="rId6"/>
    <p:sldId id="294" r:id="rId7"/>
    <p:sldId id="288" r:id="rId8"/>
    <p:sldId id="257" r:id="rId9"/>
    <p:sldId id="261" r:id="rId10"/>
    <p:sldId id="262" r:id="rId11"/>
    <p:sldId id="263" r:id="rId12"/>
    <p:sldId id="264" r:id="rId13"/>
    <p:sldId id="259" r:id="rId14"/>
    <p:sldId id="275" r:id="rId15"/>
    <p:sldId id="276" r:id="rId16"/>
    <p:sldId id="277" r:id="rId17"/>
    <p:sldId id="278" r:id="rId18"/>
    <p:sldId id="279" r:id="rId19"/>
    <p:sldId id="280" r:id="rId20"/>
    <p:sldId id="282" r:id="rId21"/>
    <p:sldId id="269" r:id="rId22"/>
    <p:sldId id="285" r:id="rId23"/>
    <p:sldId id="284" r:id="rId24"/>
    <p:sldId id="286" r:id="rId25"/>
    <p:sldId id="287" r:id="rId26"/>
    <p:sldId id="293" r:id="rId27"/>
    <p:sldId id="295" r:id="rId28"/>
    <p:sldId id="299" r:id="rId29"/>
    <p:sldId id="300" r:id="rId30"/>
    <p:sldId id="301" r:id="rId31"/>
    <p:sldId id="302" r:id="rId32"/>
    <p:sldId id="303" r:id="rId33"/>
    <p:sldId id="304" r:id="rId34"/>
    <p:sldId id="30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5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D60781-22AB-4E2E-A57E-9AB2BF3EA2BD}"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382473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60781-22AB-4E2E-A57E-9AB2BF3EA2BD}"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79684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60781-22AB-4E2E-A57E-9AB2BF3EA2BD}"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67565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60781-22AB-4E2E-A57E-9AB2BF3EA2BD}"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247897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60781-22AB-4E2E-A57E-9AB2BF3EA2BD}"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184501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D60781-22AB-4E2E-A57E-9AB2BF3EA2BD}"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263459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D60781-22AB-4E2E-A57E-9AB2BF3EA2BD}" type="datetimeFigureOut">
              <a:rPr lang="en-US" smtClean="0"/>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350916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D60781-22AB-4E2E-A57E-9AB2BF3EA2BD}" type="datetimeFigureOut">
              <a:rPr lang="en-US" smtClean="0"/>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270418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60781-22AB-4E2E-A57E-9AB2BF3EA2BD}" type="datetimeFigureOut">
              <a:rPr lang="en-US" smtClean="0"/>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1222399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60781-22AB-4E2E-A57E-9AB2BF3EA2BD}"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301129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60781-22AB-4E2E-A57E-9AB2BF3EA2BD}"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9B210-A683-419D-ABEF-67DFE48F9C56}" type="slidenum">
              <a:rPr lang="en-US" smtClean="0"/>
              <a:t>‹#›</a:t>
            </a:fld>
            <a:endParaRPr lang="en-US"/>
          </a:p>
        </p:txBody>
      </p:sp>
    </p:spTree>
    <p:extLst>
      <p:ext uri="{BB962C8B-B14F-4D97-AF65-F5344CB8AC3E}">
        <p14:creationId xmlns:p14="http://schemas.microsoft.com/office/powerpoint/2010/main" val="354377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30000">
              <a:schemeClr val="bg1">
                <a:lumMod val="75000"/>
              </a:schemeClr>
            </a:gs>
            <a:gs pos="70000">
              <a:schemeClr val="bg1">
                <a:lumMod val="65000"/>
              </a:schemeClr>
            </a:gs>
            <a:gs pos="100000">
              <a:schemeClr val="bg1">
                <a:lumMod val="5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60781-22AB-4E2E-A57E-9AB2BF3EA2BD}" type="datetimeFigureOut">
              <a:rPr lang="en-US" smtClean="0"/>
              <a:t>7/1/2018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9B210-A683-419D-ABEF-67DFE48F9C56}" type="slidenum">
              <a:rPr lang="en-US" smtClean="0"/>
              <a:t>‹#›</a:t>
            </a:fld>
            <a:endParaRPr lang="en-US"/>
          </a:p>
        </p:txBody>
      </p:sp>
    </p:spTree>
    <p:extLst>
      <p:ext uri="{BB962C8B-B14F-4D97-AF65-F5344CB8AC3E}">
        <p14:creationId xmlns:p14="http://schemas.microsoft.com/office/powerpoint/2010/main" val="102029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EBC636-5F69-40EA-B83A-785D7C752333}"/>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5" name="Rectangle 4">
            <a:extLst>
              <a:ext uri="{FF2B5EF4-FFF2-40B4-BE49-F238E27FC236}">
                <a16:creationId xmlns:a16="http://schemas.microsoft.com/office/drawing/2014/main" id="{910BFBC8-961F-4286-9031-7CD4E54989F5}"/>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2" name="TextBox 1"/>
          <p:cNvSpPr txBox="1"/>
          <p:nvPr/>
        </p:nvSpPr>
        <p:spPr>
          <a:xfrm>
            <a:off x="3048000" y="1466671"/>
            <a:ext cx="2895600" cy="1200329"/>
          </a:xfrm>
          <a:prstGeom prst="rect">
            <a:avLst/>
          </a:prstGeom>
          <a:noFill/>
        </p:spPr>
        <p:txBody>
          <a:bodyPr wrap="square" rtlCol="0">
            <a:spAutoFit/>
          </a:bodyPr>
          <a:lstStyle/>
          <a:p>
            <a:pPr algn="ctr"/>
            <a:r>
              <a:rPr lang="en-US" sz="2400" dirty="0"/>
              <a:t>Sunday, 11 am</a:t>
            </a:r>
          </a:p>
          <a:p>
            <a:pPr algn="ctr"/>
            <a:r>
              <a:rPr lang="en-US" sz="2400" dirty="0"/>
              <a:t>July 1, 2018</a:t>
            </a:r>
          </a:p>
          <a:p>
            <a:pPr algn="ctr"/>
            <a:r>
              <a:rPr lang="en-US" sz="2400" dirty="0"/>
              <a:t>Exton</a:t>
            </a:r>
          </a:p>
        </p:txBody>
      </p:sp>
    </p:spTree>
    <p:extLst>
      <p:ext uri="{BB962C8B-B14F-4D97-AF65-F5344CB8AC3E}">
        <p14:creationId xmlns:p14="http://schemas.microsoft.com/office/powerpoint/2010/main" val="815617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924800" cy="954107"/>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 </a:t>
            </a:r>
          </a:p>
        </p:txBody>
      </p:sp>
      <p:sp>
        <p:nvSpPr>
          <p:cNvPr id="5" name="Rectangle 4"/>
          <p:cNvSpPr/>
          <p:nvPr/>
        </p:nvSpPr>
        <p:spPr>
          <a:xfrm>
            <a:off x="1905000" y="1413808"/>
            <a:ext cx="5410200" cy="1938992"/>
          </a:xfrm>
          <a:prstGeom prst="rect">
            <a:avLst/>
          </a:prstGeom>
          <a:gradFill>
            <a:gsLst>
              <a:gs pos="0">
                <a:srgbClr val="FFEFD1"/>
              </a:gs>
              <a:gs pos="64999">
                <a:srgbClr val="F0EBD5"/>
              </a:gs>
              <a:gs pos="100000">
                <a:srgbClr val="D1C39F"/>
              </a:gs>
            </a:gsLst>
            <a:lin ang="13500000" scaled="0"/>
          </a:gradFill>
          <a:scene3d>
            <a:camera prst="orthographicFront"/>
            <a:lightRig rig="threePt" dir="t"/>
          </a:scene3d>
          <a:sp3d>
            <a:bevelT/>
          </a:sp3d>
        </p:spPr>
        <p:txBody>
          <a:bodyPr wrap="square">
            <a:spAutoFit/>
          </a:bodyPr>
          <a:lstStyle/>
          <a:p>
            <a:r>
              <a:rPr lang="en-US" sz="2000" b="1" u="sng" dirty="0">
                <a:latin typeface="Cambria" pitchFamily="18" charset="0"/>
              </a:rPr>
              <a:t>Genesis 43:32</a:t>
            </a:r>
          </a:p>
          <a:p>
            <a:r>
              <a:rPr lang="en-US" sz="2000" baseline="30000" dirty="0">
                <a:latin typeface="Cambria" pitchFamily="18" charset="0"/>
              </a:rPr>
              <a:t>32 </a:t>
            </a:r>
            <a:r>
              <a:rPr lang="en-US" sz="2000" dirty="0">
                <a:latin typeface="Cambria" pitchFamily="18" charset="0"/>
              </a:rPr>
              <a:t>So they served him by himself, and them by themselves, and the Egyptians who ate with him by themselves, because </a:t>
            </a:r>
            <a:r>
              <a:rPr lang="en-US" sz="2000" u="sng" dirty="0">
                <a:latin typeface="Cambria" pitchFamily="18" charset="0"/>
              </a:rPr>
              <a:t>the Egyptians could not eat bread with the Hebrews</a:t>
            </a:r>
            <a:r>
              <a:rPr lang="en-US" sz="2000" dirty="0">
                <a:latin typeface="Cambria" pitchFamily="18" charset="0"/>
              </a:rPr>
              <a:t>, for that is loathsome to the Egyptians.</a:t>
            </a:r>
          </a:p>
        </p:txBody>
      </p:sp>
      <p:cxnSp>
        <p:nvCxnSpPr>
          <p:cNvPr id="7" name="Straight Connector 6"/>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0" y="3702784"/>
            <a:ext cx="7924800" cy="954107"/>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p:txBody>
      </p:sp>
      <p:sp>
        <p:nvSpPr>
          <p:cNvPr id="8" name="Rectangle 7"/>
          <p:cNvSpPr/>
          <p:nvPr/>
        </p:nvSpPr>
        <p:spPr>
          <a:xfrm>
            <a:off x="1905000" y="4614208"/>
            <a:ext cx="5410200" cy="1938992"/>
          </a:xfrm>
          <a:prstGeom prst="rect">
            <a:avLst/>
          </a:prstGeom>
          <a:gradFill>
            <a:gsLst>
              <a:gs pos="0">
                <a:srgbClr val="FFEFD1"/>
              </a:gs>
              <a:gs pos="64999">
                <a:srgbClr val="F0EBD5"/>
              </a:gs>
              <a:gs pos="100000">
                <a:srgbClr val="D1C39F"/>
              </a:gs>
            </a:gsLst>
            <a:lin ang="13500000" scaled="0"/>
          </a:gradFill>
          <a:scene3d>
            <a:camera prst="orthographicFront"/>
            <a:lightRig rig="threePt" dir="t"/>
          </a:scene3d>
          <a:sp3d>
            <a:bevelT/>
          </a:sp3d>
        </p:spPr>
        <p:txBody>
          <a:bodyPr wrap="square">
            <a:spAutoFit/>
          </a:bodyPr>
          <a:lstStyle/>
          <a:p>
            <a:r>
              <a:rPr lang="en-US" sz="2000" b="1" u="sng" dirty="0" err="1">
                <a:latin typeface="Cambria" pitchFamily="18" charset="0"/>
              </a:rPr>
              <a:t>Génesis</a:t>
            </a:r>
            <a:r>
              <a:rPr lang="en-US" sz="2000" b="1" u="sng" dirty="0">
                <a:latin typeface="Cambria" pitchFamily="18" charset="0"/>
              </a:rPr>
              <a:t> 43:32</a:t>
            </a:r>
          </a:p>
          <a:p>
            <a:r>
              <a:rPr lang="es-ES" sz="2000" baseline="30000" dirty="0">
                <a:latin typeface="Cambria" pitchFamily="18" charset="0"/>
              </a:rPr>
              <a:t>32</a:t>
            </a:r>
            <a:r>
              <a:rPr lang="es-ES" sz="2000" b="1" baseline="30000" dirty="0"/>
              <a:t> </a:t>
            </a:r>
            <a:r>
              <a:rPr lang="es-ES" sz="2000" dirty="0">
                <a:latin typeface="Cambria" pitchFamily="18" charset="0"/>
              </a:rPr>
              <a:t>Sirvieron para él aparte, y separadamente para ellos, y aparte para los egipcios que con él comían, porque </a:t>
            </a:r>
            <a:r>
              <a:rPr lang="es-ES" sz="2000" u="sng" dirty="0">
                <a:latin typeface="Cambria" pitchFamily="18" charset="0"/>
              </a:rPr>
              <a:t>los egipcios no pueden comer pan con los hebreos</a:t>
            </a:r>
            <a:r>
              <a:rPr lang="es-ES" sz="2000" dirty="0">
                <a:latin typeface="Cambria" pitchFamily="18" charset="0"/>
              </a:rPr>
              <a:t>, lo cual es abominación para los egipcios.</a:t>
            </a:r>
            <a:endParaRPr lang="en-US" sz="2000" dirty="0">
              <a:latin typeface="Cambria" pitchFamily="18" charset="0"/>
            </a:endParaRPr>
          </a:p>
        </p:txBody>
      </p:sp>
    </p:spTree>
    <p:extLst>
      <p:ext uri="{BB962C8B-B14F-4D97-AF65-F5344CB8AC3E}">
        <p14:creationId xmlns:p14="http://schemas.microsoft.com/office/powerpoint/2010/main" val="105408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411307"/>
            <a:ext cx="9144000" cy="201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1416784"/>
            <a:ext cx="47244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Mark 2:16</a:t>
            </a:r>
          </a:p>
          <a:p>
            <a:r>
              <a:rPr lang="en-US" sz="2000" dirty="0">
                <a:latin typeface="Cambria" pitchFamily="18" charset="0"/>
              </a:rPr>
              <a:t>When the scribes of the Pharisees saw that He was eating with the sinners and tax collectors, they said to His disciples, “Why is He eating and drinking with tax collectors and sinners?”</a:t>
            </a:r>
          </a:p>
        </p:txBody>
      </p:sp>
      <p:sp>
        <p:nvSpPr>
          <p:cNvPr id="3" name="Rectangle 2"/>
          <p:cNvSpPr/>
          <p:nvPr/>
        </p:nvSpPr>
        <p:spPr>
          <a:xfrm>
            <a:off x="152400" y="1676400"/>
            <a:ext cx="4114800" cy="1061829"/>
          </a:xfrm>
          <a:prstGeom prst="rect">
            <a:avLst/>
          </a:prstGeom>
        </p:spPr>
        <p:txBody>
          <a:bodyPr wrap="square">
            <a:spAutoFit/>
          </a:bodyPr>
          <a:lstStyle/>
          <a:p>
            <a:r>
              <a:rPr lang="en-US" sz="2100" i="1" dirty="0">
                <a:effectLst>
                  <a:outerShdw blurRad="38100" dist="38100" dir="2700000" algn="tl">
                    <a:srgbClr val="000000">
                      <a:alpha val="43137"/>
                    </a:srgbClr>
                  </a:outerShdw>
                </a:effectLst>
              </a:rPr>
              <a:t>The Problem:</a:t>
            </a:r>
          </a:p>
          <a:p>
            <a:r>
              <a:rPr lang="en-US" sz="2100" i="1" dirty="0">
                <a:effectLst>
                  <a:outerShdw blurRad="38100" dist="38100" dir="2700000" algn="tl">
                    <a:srgbClr val="000000">
                      <a:alpha val="43137"/>
                    </a:srgbClr>
                  </a:outerShdw>
                </a:effectLst>
              </a:rPr>
              <a:t>not merely that he was with them,</a:t>
            </a:r>
          </a:p>
          <a:p>
            <a:r>
              <a:rPr lang="en-US" sz="2100" i="1" dirty="0">
                <a:effectLst>
                  <a:outerShdw blurRad="38100" dist="38100" dir="2700000" algn="tl">
                    <a:srgbClr val="000000">
                      <a:alpha val="43137"/>
                    </a:srgbClr>
                  </a:outerShdw>
                </a:effectLst>
              </a:rPr>
              <a:t>but that he was EATING WITH THEM</a:t>
            </a:r>
          </a:p>
        </p:txBody>
      </p:sp>
      <p:sp>
        <p:nvSpPr>
          <p:cNvPr id="8" name="TextBox 7">
            <a:extLst>
              <a:ext uri="{FF2B5EF4-FFF2-40B4-BE49-F238E27FC236}">
                <a16:creationId xmlns:a16="http://schemas.microsoft.com/office/drawing/2014/main" id="{06CFE7EE-72B9-4D5F-B2AA-5F1BF2D6F6D9}"/>
              </a:ext>
            </a:extLst>
          </p:cNvPr>
          <p:cNvSpPr txBox="1"/>
          <p:nvPr/>
        </p:nvSpPr>
        <p:spPr>
          <a:xfrm>
            <a:off x="685800" y="457200"/>
            <a:ext cx="7924800" cy="954107"/>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 </a:t>
            </a:r>
          </a:p>
        </p:txBody>
      </p:sp>
      <p:cxnSp>
        <p:nvCxnSpPr>
          <p:cNvPr id="9" name="Straight Connector 8"/>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840307"/>
            <a:ext cx="9144000" cy="201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43400" y="4845784"/>
            <a:ext cx="47244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Marcos 2:16</a:t>
            </a:r>
          </a:p>
          <a:p>
            <a:r>
              <a:rPr lang="es-ES" sz="2000" dirty="0">
                <a:latin typeface="Cambria" pitchFamily="18" charset="0"/>
              </a:rPr>
              <a:t>Los escribas y los fariseos, viéndolo comer con los publicanos y con los pecadores, dijeron a los discípulos:</a:t>
            </a:r>
          </a:p>
          <a:p>
            <a:r>
              <a:rPr lang="es-ES" sz="2000" dirty="0">
                <a:latin typeface="Cambria" pitchFamily="18" charset="0"/>
              </a:rPr>
              <a:t>—¿Qué es esto, que él come y bebe con los publicanos y pecadores?</a:t>
            </a:r>
          </a:p>
        </p:txBody>
      </p:sp>
      <p:sp>
        <p:nvSpPr>
          <p:cNvPr id="12" name="Rectangle 11"/>
          <p:cNvSpPr/>
          <p:nvPr/>
        </p:nvSpPr>
        <p:spPr>
          <a:xfrm>
            <a:off x="0" y="5105400"/>
            <a:ext cx="4343400" cy="1384995"/>
          </a:xfrm>
          <a:prstGeom prst="rect">
            <a:avLst/>
          </a:prstGeom>
        </p:spPr>
        <p:txBody>
          <a:bodyPr wrap="square">
            <a:spAutoFit/>
          </a:bodyPr>
          <a:lstStyle/>
          <a:p>
            <a:r>
              <a:rPr lang="es-ES" sz="2100" i="1" dirty="0">
                <a:effectLst>
                  <a:outerShdw blurRad="38100" dist="38100" dir="2700000" algn="tl">
                    <a:srgbClr val="000000">
                      <a:alpha val="43137"/>
                    </a:srgbClr>
                  </a:outerShdw>
                </a:effectLst>
              </a:rPr>
              <a:t>El problema:</a:t>
            </a:r>
          </a:p>
          <a:p>
            <a:r>
              <a:rPr lang="es-ES" sz="2100" i="1" dirty="0">
                <a:effectLst>
                  <a:outerShdw blurRad="38100" dist="38100" dir="2700000" algn="tl">
                    <a:srgbClr val="000000">
                      <a:alpha val="43137"/>
                    </a:srgbClr>
                  </a:outerShdw>
                </a:effectLst>
              </a:rPr>
              <a:t>no meramente que él estaba con ellos,</a:t>
            </a:r>
          </a:p>
          <a:p>
            <a:r>
              <a:rPr lang="es-ES" sz="2100" i="1" dirty="0">
                <a:effectLst>
                  <a:outerShdw blurRad="38100" dist="38100" dir="2700000" algn="tl">
                    <a:srgbClr val="000000">
                      <a:alpha val="43137"/>
                    </a:srgbClr>
                  </a:outerShdw>
                </a:effectLst>
              </a:rPr>
              <a:t>pero que estaba COMIENDO CON ELLOS</a:t>
            </a:r>
            <a:endParaRPr lang="en-US" sz="2100" i="1" dirty="0">
              <a:effectLst>
                <a:outerShdw blurRad="38100" dist="38100" dir="2700000" algn="tl">
                  <a:srgbClr val="000000">
                    <a:alpha val="43137"/>
                  </a:srgbClr>
                </a:outerShdw>
              </a:effectLst>
            </a:endParaRPr>
          </a:p>
        </p:txBody>
      </p:sp>
      <p:sp>
        <p:nvSpPr>
          <p:cNvPr id="13" name="TextBox 12"/>
          <p:cNvSpPr txBox="1"/>
          <p:nvPr/>
        </p:nvSpPr>
        <p:spPr>
          <a:xfrm>
            <a:off x="762000" y="3702784"/>
            <a:ext cx="7924800" cy="954107"/>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p:txBody>
      </p:sp>
    </p:spTree>
    <p:extLst>
      <p:ext uri="{BB962C8B-B14F-4D97-AF65-F5344CB8AC3E}">
        <p14:creationId xmlns:p14="http://schemas.microsoft.com/office/powerpoint/2010/main" val="240958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uiExpand="1" build="p"/>
      <p:bldP spid="10" grpId="0" animBg="1"/>
      <p:bldP spid="1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371600"/>
            <a:ext cx="43434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Acts 11:2-3</a:t>
            </a:r>
          </a:p>
          <a:p>
            <a:r>
              <a:rPr lang="en-US" sz="2000" dirty="0">
                <a:latin typeface="Cambria" pitchFamily="18" charset="0"/>
              </a:rPr>
              <a:t>And when Peter came up to Jerusalem, those who were circumcised took issue with him, saying, “You went to uncircumcised men and ate with them.”</a:t>
            </a:r>
          </a:p>
        </p:txBody>
      </p:sp>
      <p:sp>
        <p:nvSpPr>
          <p:cNvPr id="6" name="Rectangle 5"/>
          <p:cNvSpPr/>
          <p:nvPr/>
        </p:nvSpPr>
        <p:spPr>
          <a:xfrm>
            <a:off x="3810000" y="1367104"/>
            <a:ext cx="54102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Galatians 2:12</a:t>
            </a:r>
          </a:p>
          <a:p>
            <a:r>
              <a:rPr lang="en-US" sz="2000" dirty="0">
                <a:latin typeface="Cambria" pitchFamily="18" charset="0"/>
              </a:rPr>
              <a:t>For prior to the coming of certain men from James, he used to eat with the Gentiles; but when they came, he began to withdraw and hold himself aloof, fearing the party of the circumcision.</a:t>
            </a:r>
          </a:p>
        </p:txBody>
      </p:sp>
      <p:sp>
        <p:nvSpPr>
          <p:cNvPr id="9" name="TextBox 8">
            <a:extLst>
              <a:ext uri="{FF2B5EF4-FFF2-40B4-BE49-F238E27FC236}">
                <a16:creationId xmlns:a16="http://schemas.microsoft.com/office/drawing/2014/main" id="{2FA1D5A7-41C9-4744-B3D3-B9A2675A66A7}"/>
              </a:ext>
            </a:extLst>
          </p:cNvPr>
          <p:cNvSpPr txBox="1"/>
          <p:nvPr/>
        </p:nvSpPr>
        <p:spPr>
          <a:xfrm>
            <a:off x="685800" y="457200"/>
            <a:ext cx="7924800" cy="954107"/>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 </a:t>
            </a:r>
          </a:p>
        </p:txBody>
      </p:sp>
      <p:cxnSp>
        <p:nvCxnSpPr>
          <p:cNvPr id="7" name="Straight Connector 6"/>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02784"/>
            <a:ext cx="7924800" cy="954107"/>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p:txBody>
      </p:sp>
      <p:sp>
        <p:nvSpPr>
          <p:cNvPr id="10" name="Rectangle 9"/>
          <p:cNvSpPr/>
          <p:nvPr/>
        </p:nvSpPr>
        <p:spPr>
          <a:xfrm>
            <a:off x="76200" y="4652696"/>
            <a:ext cx="46482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err="1">
                <a:latin typeface="Cambria" pitchFamily="18" charset="0"/>
              </a:rPr>
              <a:t>Hechos</a:t>
            </a:r>
            <a:r>
              <a:rPr lang="en-US" sz="2000" b="1" u="sng" dirty="0">
                <a:latin typeface="Cambria" pitchFamily="18" charset="0"/>
              </a:rPr>
              <a:t> 11:2-3</a:t>
            </a:r>
          </a:p>
          <a:p>
            <a:r>
              <a:rPr lang="es-ES" sz="2000" dirty="0">
                <a:latin typeface="Cambria" pitchFamily="18" charset="0"/>
              </a:rPr>
              <a:t>Por eso, cuando Pedro subió a Jerusalén, discutían con él los que eran de la circuncisión, diciendo:—¿Por qué has entrado en casa de hombres incircuncisos y has comido con ellos?</a:t>
            </a:r>
          </a:p>
        </p:txBody>
      </p:sp>
      <p:sp>
        <p:nvSpPr>
          <p:cNvPr id="11" name="Rectangle 10"/>
          <p:cNvSpPr/>
          <p:nvPr/>
        </p:nvSpPr>
        <p:spPr>
          <a:xfrm>
            <a:off x="4495800" y="4648200"/>
            <a:ext cx="4648200" cy="1938992"/>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Galatians 2:12</a:t>
            </a:r>
          </a:p>
          <a:p>
            <a:r>
              <a:rPr lang="es-ES" sz="2000" dirty="0">
                <a:latin typeface="Cambria" pitchFamily="18" charset="0"/>
              </a:rPr>
              <a:t>pues antes que llegaran algunos de parte de Jacobo, comía con los gentiles; pero después que llegaron, se retraía y se apartaba, porque tenía miedo de los de la circuncisión.</a:t>
            </a:r>
            <a:endParaRPr lang="en-US" sz="2000" dirty="0">
              <a:latin typeface="Cambria" pitchFamily="18" charset="0"/>
            </a:endParaRPr>
          </a:p>
        </p:txBody>
      </p:sp>
    </p:spTree>
    <p:extLst>
      <p:ext uri="{BB962C8B-B14F-4D97-AF65-F5344CB8AC3E}">
        <p14:creationId xmlns:p14="http://schemas.microsoft.com/office/powerpoint/2010/main" val="228231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841"/>
            <a:ext cx="81534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t>9</a:t>
            </a:r>
            <a:r>
              <a:rPr lang="en-US" sz="2000" dirty="0">
                <a:latin typeface="Cambria" pitchFamily="18" charset="0"/>
              </a:rPr>
              <a:t>“For so it was commanded me by the word of the </a:t>
            </a:r>
            <a:r>
              <a:rPr lang="en-US" sz="2000" cap="small" dirty="0">
                <a:effectLst/>
                <a:latin typeface="Cambria" pitchFamily="18" charset="0"/>
              </a:rPr>
              <a:t>Lord</a:t>
            </a:r>
            <a:r>
              <a:rPr lang="en-US" sz="2000" dirty="0">
                <a:latin typeface="Cambria" pitchFamily="18" charset="0"/>
              </a:rPr>
              <a:t>, saying, ‘You shall </a:t>
            </a:r>
            <a:r>
              <a:rPr lang="en-US" sz="2000" b="1" dirty="0">
                <a:latin typeface="Cambria" pitchFamily="18" charset="0"/>
              </a:rPr>
              <a:t>eat no bread, nor drink water</a:t>
            </a:r>
            <a:r>
              <a:rPr lang="en-US" sz="2000" dirty="0">
                <a:latin typeface="Cambria" pitchFamily="18" charset="0"/>
              </a:rPr>
              <a:t>, nor return by the way which you came.’”</a:t>
            </a:r>
          </a:p>
        </p:txBody>
      </p:sp>
      <p:sp>
        <p:nvSpPr>
          <p:cNvPr id="6" name="TextBox 5"/>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8" name="Straight Connector 7"/>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Rectangle 8"/>
          <p:cNvSpPr/>
          <p:nvPr/>
        </p:nvSpPr>
        <p:spPr>
          <a:xfrm>
            <a:off x="533400" y="5537537"/>
            <a:ext cx="81534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s-ES" sz="2000" baseline="30000" dirty="0"/>
              <a:t>9</a:t>
            </a:r>
            <a:r>
              <a:rPr lang="es-ES" sz="2000" b="1" baseline="30000" dirty="0"/>
              <a:t> </a:t>
            </a:r>
            <a:r>
              <a:rPr lang="es-ES" sz="2000" dirty="0">
                <a:latin typeface="Cambria" pitchFamily="18" charset="0"/>
              </a:rPr>
              <a:t>Porque así me está ordenado por mandato de Jehová, que me ha dicho: “</a:t>
            </a:r>
            <a:r>
              <a:rPr lang="es-ES" sz="2000" b="1" dirty="0">
                <a:latin typeface="Cambria" pitchFamily="18" charset="0"/>
              </a:rPr>
              <a:t>No comas pan, ni bebas agua</a:t>
            </a:r>
            <a:r>
              <a:rPr lang="es-ES" sz="2000" dirty="0">
                <a:latin typeface="Cambria" pitchFamily="18" charset="0"/>
              </a:rPr>
              <a:t>, ni regreses por el mismo camino.”</a:t>
            </a:r>
            <a:endParaRPr lang="en-US" sz="2000" dirty="0">
              <a:latin typeface="Cambria" pitchFamily="18" charset="0"/>
            </a:endParaRPr>
          </a:p>
        </p:txBody>
      </p:sp>
    </p:spTree>
    <p:extLst>
      <p:ext uri="{BB962C8B-B14F-4D97-AF65-F5344CB8AC3E}">
        <p14:creationId xmlns:p14="http://schemas.microsoft.com/office/powerpoint/2010/main" val="213678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572"/>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a:t>
            </a:r>
          </a:p>
          <a:p>
            <a:r>
              <a:rPr lang="en-US" sz="2000" baseline="30000" dirty="0">
                <a:latin typeface="Cambria" pitchFamily="18" charset="0"/>
              </a:rPr>
              <a:t>15 </a:t>
            </a:r>
            <a:r>
              <a:rPr lang="en-US" sz="2000" dirty="0">
                <a:latin typeface="Cambria" pitchFamily="18" charset="0"/>
              </a:rPr>
              <a:t>Then he said to him, “</a:t>
            </a:r>
            <a:r>
              <a:rPr lang="en-US" sz="2000" b="1" dirty="0">
                <a:latin typeface="Cambria" pitchFamily="18" charset="0"/>
              </a:rPr>
              <a:t>Come home with me and eat bread</a:t>
            </a:r>
            <a:r>
              <a:rPr lang="en-US" sz="2000" dirty="0">
                <a:latin typeface="Cambria" pitchFamily="18" charset="0"/>
              </a:rPr>
              <a:t>.”</a:t>
            </a:r>
          </a:p>
        </p:txBody>
      </p:sp>
      <p:sp>
        <p:nvSpPr>
          <p:cNvPr id="7" name="TextBox 6">
            <a:extLst>
              <a:ext uri="{FF2B5EF4-FFF2-40B4-BE49-F238E27FC236}">
                <a16:creationId xmlns:a16="http://schemas.microsoft.com/office/drawing/2014/main" id="{1D173735-1A48-4F63-870F-FF7CEFB9F3EB}"/>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Rectangle 8"/>
          <p:cNvSpPr/>
          <p:nvPr/>
        </p:nvSpPr>
        <p:spPr>
          <a:xfrm>
            <a:off x="533400" y="5537537"/>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a:t>
            </a:r>
          </a:p>
          <a:p>
            <a:r>
              <a:rPr lang="es-ES" sz="2000" baseline="30000" dirty="0"/>
              <a:t>15</a:t>
            </a:r>
            <a:r>
              <a:rPr lang="es-ES" sz="2000" b="1" baseline="30000" dirty="0"/>
              <a:t> </a:t>
            </a:r>
            <a:r>
              <a:rPr lang="es-ES" sz="2000" dirty="0">
                <a:latin typeface="Cambria" pitchFamily="18" charset="0"/>
              </a:rPr>
              <a:t>—</a:t>
            </a:r>
            <a:r>
              <a:rPr lang="es-ES" sz="2000" b="1" dirty="0">
                <a:latin typeface="Cambria" pitchFamily="18" charset="0"/>
              </a:rPr>
              <a:t>Ven conmigo a casa y come algo</a:t>
            </a:r>
            <a:r>
              <a:rPr lang="es-ES" sz="2000" dirty="0">
                <a:latin typeface="Cambria" pitchFamily="18" charset="0"/>
              </a:rPr>
              <a:t> —le dijo entonces.</a:t>
            </a:r>
            <a:endParaRPr lang="en-US" sz="2000" dirty="0">
              <a:latin typeface="Cambria" pitchFamily="18" charset="0"/>
            </a:endParaRPr>
          </a:p>
        </p:txBody>
      </p:sp>
    </p:spTree>
    <p:extLst>
      <p:ext uri="{BB962C8B-B14F-4D97-AF65-F5344CB8AC3E}">
        <p14:creationId xmlns:p14="http://schemas.microsoft.com/office/powerpoint/2010/main" val="91078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572"/>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16 </a:t>
            </a:r>
            <a:r>
              <a:rPr lang="en-US" sz="2000" dirty="0">
                <a:latin typeface="Cambria" pitchFamily="18" charset="0"/>
              </a:rPr>
              <a:t>He said, “I cannot return with you, nor go with you, </a:t>
            </a:r>
            <a:r>
              <a:rPr lang="en-US" sz="2000" b="1" dirty="0">
                <a:latin typeface="Cambria" pitchFamily="18" charset="0"/>
              </a:rPr>
              <a:t>nor will I eat bread or drink water with you</a:t>
            </a:r>
            <a:r>
              <a:rPr lang="en-US" sz="2000" dirty="0">
                <a:latin typeface="Cambria" pitchFamily="18" charset="0"/>
              </a:rPr>
              <a:t> in this place.</a:t>
            </a:r>
          </a:p>
        </p:txBody>
      </p:sp>
      <p:sp>
        <p:nvSpPr>
          <p:cNvPr id="7" name="TextBox 6">
            <a:extLst>
              <a:ext uri="{FF2B5EF4-FFF2-40B4-BE49-F238E27FC236}">
                <a16:creationId xmlns:a16="http://schemas.microsoft.com/office/drawing/2014/main" id="{52C2C4A3-CDB8-4454-A07C-16A01F92A0B3}"/>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Rectangle 8"/>
          <p:cNvSpPr/>
          <p:nvPr/>
        </p:nvSpPr>
        <p:spPr>
          <a:xfrm>
            <a:off x="533400" y="5537537"/>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 16 </a:t>
            </a:r>
            <a:r>
              <a:rPr lang="es-ES" sz="2000" dirty="0">
                <a:latin typeface="Cambria" pitchFamily="18" charset="0"/>
              </a:rPr>
              <a:t>Pero él respondió: —No podré volver contigo, ni iré contigo, </a:t>
            </a:r>
            <a:r>
              <a:rPr lang="es-ES" sz="2000" b="1" dirty="0">
                <a:latin typeface="Cambria" pitchFamily="18" charset="0"/>
              </a:rPr>
              <a:t>ni tampoco comeré pan ni beberé agua contigo </a:t>
            </a:r>
            <a:r>
              <a:rPr lang="es-ES" sz="2000" dirty="0">
                <a:latin typeface="Cambria" pitchFamily="18" charset="0"/>
              </a:rPr>
              <a:t>en este lugar.</a:t>
            </a:r>
            <a:endParaRPr lang="en-US" sz="2000" dirty="0">
              <a:latin typeface="Cambria" pitchFamily="18" charset="0"/>
            </a:endParaRPr>
          </a:p>
        </p:txBody>
      </p:sp>
    </p:spTree>
    <p:extLst>
      <p:ext uri="{BB962C8B-B14F-4D97-AF65-F5344CB8AC3E}">
        <p14:creationId xmlns:p14="http://schemas.microsoft.com/office/powerpoint/2010/main" val="155892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572"/>
            <a:ext cx="81534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17 </a:t>
            </a:r>
            <a:r>
              <a:rPr lang="en-US" sz="2000" dirty="0">
                <a:latin typeface="Cambria" pitchFamily="18" charset="0"/>
              </a:rPr>
              <a:t>For a command came to me by the word of the </a:t>
            </a:r>
            <a:r>
              <a:rPr lang="en-US" sz="2000" cap="small" dirty="0">
                <a:effectLst/>
                <a:latin typeface="Cambria" pitchFamily="18" charset="0"/>
              </a:rPr>
              <a:t>Lord</a:t>
            </a:r>
            <a:r>
              <a:rPr lang="en-US" sz="2000" dirty="0">
                <a:latin typeface="Cambria" pitchFamily="18" charset="0"/>
              </a:rPr>
              <a:t>, ‘</a:t>
            </a:r>
            <a:r>
              <a:rPr lang="en-US" sz="2000" b="1" dirty="0">
                <a:latin typeface="Cambria" pitchFamily="18" charset="0"/>
              </a:rPr>
              <a:t>You shall eat no bread, nor drink water there</a:t>
            </a:r>
            <a:r>
              <a:rPr lang="en-US" sz="2000" dirty="0">
                <a:latin typeface="Cambria" pitchFamily="18" charset="0"/>
              </a:rPr>
              <a:t>; do not return by going the way which you came.’”</a:t>
            </a:r>
          </a:p>
        </p:txBody>
      </p:sp>
      <p:sp>
        <p:nvSpPr>
          <p:cNvPr id="7" name="TextBox 6">
            <a:extLst>
              <a:ext uri="{FF2B5EF4-FFF2-40B4-BE49-F238E27FC236}">
                <a16:creationId xmlns:a16="http://schemas.microsoft.com/office/drawing/2014/main" id="{6D1B580B-32D0-4E0C-A957-9713FFF0E587}"/>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Rectangle 8"/>
          <p:cNvSpPr/>
          <p:nvPr/>
        </p:nvSpPr>
        <p:spPr>
          <a:xfrm>
            <a:off x="533400" y="5537537"/>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 17 </a:t>
            </a:r>
            <a:r>
              <a:rPr lang="es-ES" sz="2000" b="1" baseline="30000" dirty="0"/>
              <a:t> </a:t>
            </a:r>
            <a:r>
              <a:rPr lang="es-ES" sz="2000" dirty="0">
                <a:latin typeface="Cambria" pitchFamily="18" charset="0"/>
              </a:rPr>
              <a:t>Porque por mandato de Dios me ha sido dicho:</a:t>
            </a:r>
          </a:p>
          <a:p>
            <a:r>
              <a:rPr lang="es-ES" sz="2000" b="1" dirty="0">
                <a:latin typeface="Cambria" pitchFamily="18" charset="0"/>
              </a:rPr>
              <a:t>“No comas pan ni bebas agua allí</a:t>
            </a:r>
            <a:r>
              <a:rPr lang="es-ES" sz="2000" dirty="0">
                <a:latin typeface="Cambria" pitchFamily="18" charset="0"/>
              </a:rPr>
              <a:t>, ni regreses por el mismo camino.”</a:t>
            </a:r>
            <a:endParaRPr lang="en-US" sz="2000" dirty="0">
              <a:latin typeface="Cambria" pitchFamily="18" charset="0"/>
            </a:endParaRPr>
          </a:p>
        </p:txBody>
      </p:sp>
    </p:spTree>
    <p:extLst>
      <p:ext uri="{BB962C8B-B14F-4D97-AF65-F5344CB8AC3E}">
        <p14:creationId xmlns:p14="http://schemas.microsoft.com/office/powerpoint/2010/main" val="293002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572"/>
            <a:ext cx="81534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18 </a:t>
            </a:r>
            <a:r>
              <a:rPr lang="en-US" sz="2000" dirty="0">
                <a:latin typeface="Cambria" pitchFamily="18" charset="0"/>
              </a:rPr>
              <a:t>He said to him, “I also am a prophet like you, and an angel spoke to me by the word of the </a:t>
            </a:r>
            <a:r>
              <a:rPr lang="en-US" sz="2000" cap="small" dirty="0">
                <a:effectLst/>
                <a:latin typeface="Cambria" pitchFamily="18" charset="0"/>
              </a:rPr>
              <a:t>Lord</a:t>
            </a:r>
            <a:r>
              <a:rPr lang="en-US" sz="2000" dirty="0">
                <a:latin typeface="Cambria" pitchFamily="18" charset="0"/>
              </a:rPr>
              <a:t>, saying, ‘Bring him back with you to your house, </a:t>
            </a:r>
            <a:r>
              <a:rPr lang="en-US" sz="2000" b="1" dirty="0">
                <a:latin typeface="Cambria" pitchFamily="18" charset="0"/>
              </a:rPr>
              <a:t>that he may eat bread and drink water.</a:t>
            </a:r>
            <a:r>
              <a:rPr lang="en-US" sz="2000" dirty="0">
                <a:latin typeface="Cambria" pitchFamily="18" charset="0"/>
              </a:rPr>
              <a:t>’”</a:t>
            </a:r>
          </a:p>
        </p:txBody>
      </p:sp>
      <p:sp>
        <p:nvSpPr>
          <p:cNvPr id="7" name="TextBox 6">
            <a:extLst>
              <a:ext uri="{FF2B5EF4-FFF2-40B4-BE49-F238E27FC236}">
                <a16:creationId xmlns:a16="http://schemas.microsoft.com/office/drawing/2014/main" id="{24FFAAD7-BF43-4644-AE01-5554972AA32D}"/>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582696" y="3045023"/>
            <a:ext cx="2027904" cy="307777"/>
          </a:xfrm>
          <a:prstGeom prst="rect">
            <a:avLst/>
          </a:prstGeom>
          <a:gradFill flip="none" rotWithShape="1">
            <a:gsLst>
              <a:gs pos="0">
                <a:srgbClr val="FFEFD1"/>
              </a:gs>
              <a:gs pos="64999">
                <a:srgbClr val="F0EBD5"/>
              </a:gs>
            </a:gsLst>
            <a:lin ang="13500000" scaled="0"/>
            <a:tileRect/>
          </a:gradFill>
        </p:spPr>
        <p:txBody>
          <a:bodyPr wrap="square" lIns="0" tIns="0" rIns="0" bIns="0">
            <a:spAutoFit/>
          </a:bodyPr>
          <a:lstStyle/>
          <a:p>
            <a:pPr algn="ctr"/>
            <a:r>
              <a:rPr lang="en-US" sz="2000" dirty="0">
                <a:latin typeface="Cambria" pitchFamily="18" charset="0"/>
              </a:rPr>
              <a:t>But he lied to him.</a:t>
            </a:r>
          </a:p>
        </p:txBody>
      </p:sp>
      <p:sp>
        <p:nvSpPr>
          <p:cNvPr id="9" name="TextBox 8"/>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10" name="Rectangle 9"/>
          <p:cNvSpPr/>
          <p:nvPr/>
        </p:nvSpPr>
        <p:spPr>
          <a:xfrm>
            <a:off x="533400" y="5537537"/>
            <a:ext cx="81534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 18 </a:t>
            </a:r>
            <a:r>
              <a:rPr lang="es-ES" sz="2000" dirty="0">
                <a:latin typeface="Cambria" pitchFamily="18" charset="0"/>
              </a:rPr>
              <a:t> El otro le dijo, mintiéndole: —Yo también soy profeta como tú, y un ángel me ha hablado por mandato de Jehová, diciendo: “Tráele contigo a tu casa </a:t>
            </a:r>
            <a:r>
              <a:rPr lang="es-ES" sz="2000" b="1" dirty="0">
                <a:latin typeface="Cambria" pitchFamily="18" charset="0"/>
              </a:rPr>
              <a:t>para que coma pan y beba agua</a:t>
            </a:r>
            <a:r>
              <a:rPr lang="es-ES" sz="2000" dirty="0">
                <a:latin typeface="Cambria" pitchFamily="18" charset="0"/>
              </a:rPr>
              <a:t>.”</a:t>
            </a:r>
            <a:r>
              <a:rPr lang="es-ES" sz="2000" dirty="0"/>
              <a:t>	</a:t>
            </a:r>
          </a:p>
        </p:txBody>
      </p:sp>
    </p:spTree>
    <p:extLst>
      <p:ext uri="{BB962C8B-B14F-4D97-AF65-F5344CB8AC3E}">
        <p14:creationId xmlns:p14="http://schemas.microsoft.com/office/powerpoint/2010/main" val="390811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383572"/>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19 </a:t>
            </a:r>
            <a:r>
              <a:rPr lang="en-US" sz="2000" dirty="0">
                <a:latin typeface="Cambria" pitchFamily="18" charset="0"/>
              </a:rPr>
              <a:t>So </a:t>
            </a:r>
            <a:r>
              <a:rPr lang="en-US" sz="2000" b="1" dirty="0">
                <a:latin typeface="Cambria" pitchFamily="18" charset="0"/>
              </a:rPr>
              <a:t>he went back with him, and ate bread in his house and drank water</a:t>
            </a:r>
            <a:r>
              <a:rPr lang="en-US" sz="2000" dirty="0">
                <a:latin typeface="Cambria" pitchFamily="18" charset="0"/>
              </a:rPr>
              <a:t>.</a:t>
            </a:r>
          </a:p>
        </p:txBody>
      </p:sp>
      <p:sp>
        <p:nvSpPr>
          <p:cNvPr id="7" name="TextBox 6">
            <a:extLst>
              <a:ext uri="{FF2B5EF4-FFF2-40B4-BE49-F238E27FC236}">
                <a16:creationId xmlns:a16="http://schemas.microsoft.com/office/drawing/2014/main" id="{82EA48B6-D358-4A12-B351-19A7036CADD0}"/>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Rectangle 8"/>
          <p:cNvSpPr/>
          <p:nvPr/>
        </p:nvSpPr>
        <p:spPr>
          <a:xfrm>
            <a:off x="533400" y="5537537"/>
            <a:ext cx="81534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 19 </a:t>
            </a:r>
            <a:r>
              <a:rPr lang="es-ES" sz="2000" dirty="0">
                <a:latin typeface="Cambria" pitchFamily="18" charset="0"/>
              </a:rPr>
              <a:t> Entonces </a:t>
            </a:r>
            <a:r>
              <a:rPr lang="es-ES" sz="2000" b="1" dirty="0">
                <a:latin typeface="Cambria" pitchFamily="18" charset="0"/>
              </a:rPr>
              <a:t>regresó con él y comió pan y bebió agua en su casa.</a:t>
            </a:r>
            <a:endParaRPr lang="es-ES" sz="2000" b="1" dirty="0"/>
          </a:p>
        </p:txBody>
      </p:sp>
    </p:spTree>
    <p:extLst>
      <p:ext uri="{BB962C8B-B14F-4D97-AF65-F5344CB8AC3E}">
        <p14:creationId xmlns:p14="http://schemas.microsoft.com/office/powerpoint/2010/main" val="3863100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9BD787-E816-4AEB-87A7-AD7241BF014D}"/>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sp>
        <p:nvSpPr>
          <p:cNvPr id="4" name="Rectangle 3"/>
          <p:cNvSpPr/>
          <p:nvPr/>
        </p:nvSpPr>
        <p:spPr>
          <a:xfrm>
            <a:off x="2971800" y="1066800"/>
            <a:ext cx="6096000" cy="224676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 21 </a:t>
            </a:r>
            <a:r>
              <a:rPr lang="en-US" sz="2000" dirty="0">
                <a:latin typeface="Cambria" pitchFamily="18" charset="0"/>
              </a:rPr>
              <a:t>“Thus says the </a:t>
            </a:r>
            <a:r>
              <a:rPr lang="en-US" sz="2000" cap="small" dirty="0">
                <a:effectLst/>
                <a:latin typeface="Cambria" pitchFamily="18" charset="0"/>
              </a:rPr>
              <a:t>Lord</a:t>
            </a:r>
            <a:r>
              <a:rPr lang="en-US" sz="2000" dirty="0">
                <a:latin typeface="Cambria" pitchFamily="18" charset="0"/>
              </a:rPr>
              <a:t>, ‘Because you have disobeyed the command of the </a:t>
            </a:r>
            <a:r>
              <a:rPr lang="en-US" sz="2000" cap="small" dirty="0">
                <a:effectLst/>
                <a:latin typeface="Cambria" pitchFamily="18" charset="0"/>
              </a:rPr>
              <a:t>Lord</a:t>
            </a:r>
            <a:r>
              <a:rPr lang="en-US" sz="2000" dirty="0">
                <a:latin typeface="Cambria" pitchFamily="18" charset="0"/>
              </a:rPr>
              <a:t>, and have not observed the commandment which the </a:t>
            </a:r>
            <a:r>
              <a:rPr lang="en-US" sz="2000" cap="small" dirty="0">
                <a:effectLst/>
                <a:latin typeface="Cambria" pitchFamily="18" charset="0"/>
              </a:rPr>
              <a:t>Lord</a:t>
            </a:r>
            <a:r>
              <a:rPr lang="en-US" sz="2000" dirty="0">
                <a:latin typeface="Cambria" pitchFamily="18" charset="0"/>
              </a:rPr>
              <a:t> your God commanded you, </a:t>
            </a:r>
            <a:r>
              <a:rPr lang="en-US" sz="2000" baseline="30000" dirty="0">
                <a:latin typeface="Cambria" pitchFamily="18" charset="0"/>
              </a:rPr>
              <a:t>22 </a:t>
            </a:r>
            <a:r>
              <a:rPr lang="en-US" sz="2000" dirty="0">
                <a:latin typeface="Cambria" pitchFamily="18" charset="0"/>
              </a:rPr>
              <a:t>but have returned and</a:t>
            </a:r>
          </a:p>
          <a:p>
            <a:r>
              <a:rPr lang="en-US" sz="2000" b="1" dirty="0">
                <a:latin typeface="Cambria" pitchFamily="18" charset="0"/>
              </a:rPr>
              <a:t>eaten bread and drunk water</a:t>
            </a:r>
            <a:r>
              <a:rPr lang="en-US" sz="2000" dirty="0">
                <a:latin typeface="Cambria" pitchFamily="18" charset="0"/>
              </a:rPr>
              <a:t> </a:t>
            </a:r>
            <a:r>
              <a:rPr lang="en-US" sz="2000" u="sng" dirty="0">
                <a:latin typeface="Cambria" pitchFamily="18" charset="0"/>
              </a:rPr>
              <a:t>in the place</a:t>
            </a:r>
            <a:r>
              <a:rPr lang="en-US" sz="2000" dirty="0">
                <a:latin typeface="Cambria" pitchFamily="18" charset="0"/>
              </a:rPr>
              <a:t> of which</a:t>
            </a:r>
          </a:p>
          <a:p>
            <a:r>
              <a:rPr lang="en-US" sz="2000" dirty="0">
                <a:latin typeface="Cambria" pitchFamily="18" charset="0"/>
              </a:rPr>
              <a:t>He said to you, “</a:t>
            </a:r>
            <a:r>
              <a:rPr lang="en-US" sz="2000" b="1" dirty="0">
                <a:latin typeface="Cambria" pitchFamily="18" charset="0"/>
              </a:rPr>
              <a:t>Eat no bread and drink no water</a:t>
            </a:r>
            <a:r>
              <a:rPr lang="en-US" sz="2000" dirty="0">
                <a:latin typeface="Cambria" pitchFamily="18" charset="0"/>
              </a:rPr>
              <a:t>”; your body shall not come to the grave of your fathers.’”</a:t>
            </a:r>
          </a:p>
        </p:txBody>
      </p:sp>
      <p:cxnSp>
        <p:nvCxnSpPr>
          <p:cNvPr id="7" name="Straight Connector 6"/>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8" name="Rectangle 7"/>
          <p:cNvSpPr/>
          <p:nvPr/>
        </p:nvSpPr>
        <p:spPr>
          <a:xfrm>
            <a:off x="1905000" y="4267200"/>
            <a:ext cx="7010400" cy="224676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Kings 13 </a:t>
            </a:r>
            <a:r>
              <a:rPr lang="en-US" sz="2000" baseline="30000" dirty="0">
                <a:latin typeface="Cambria" pitchFamily="18" charset="0"/>
              </a:rPr>
              <a:t>21 </a:t>
            </a:r>
            <a:r>
              <a:rPr lang="es-ES" sz="2000" dirty="0">
                <a:latin typeface="Cambria" pitchFamily="18" charset="0"/>
              </a:rPr>
              <a:t>el cual clamó al hombre de Dios que había venido de Judá diciendo: «Así dijo Jehová: Por cuanto has sido rebelde al mandato de Jehová, y no guardaste el mandamiento que Jehová, tu Dios, te había prescrito, </a:t>
            </a:r>
            <a:r>
              <a:rPr lang="en-US" sz="2000" baseline="30000" dirty="0">
                <a:latin typeface="Cambria" pitchFamily="18" charset="0"/>
              </a:rPr>
              <a:t>22</a:t>
            </a:r>
            <a:r>
              <a:rPr lang="es-ES" sz="2000" dirty="0">
                <a:latin typeface="Cambria" pitchFamily="18" charset="0"/>
              </a:rPr>
              <a:t> sino que volviste y </a:t>
            </a:r>
          </a:p>
          <a:p>
            <a:r>
              <a:rPr lang="es-ES" sz="2000" b="1" dirty="0">
                <a:latin typeface="Cambria" pitchFamily="18" charset="0"/>
              </a:rPr>
              <a:t>comiste pan y bebiste agua</a:t>
            </a:r>
            <a:r>
              <a:rPr lang="es-ES" sz="2000" dirty="0">
                <a:latin typeface="Cambria" pitchFamily="18" charset="0"/>
              </a:rPr>
              <a:t> </a:t>
            </a:r>
            <a:r>
              <a:rPr lang="es-ES" sz="2000" u="sng" dirty="0">
                <a:latin typeface="Cambria" pitchFamily="18" charset="0"/>
              </a:rPr>
              <a:t>en el lugar</a:t>
            </a:r>
            <a:r>
              <a:rPr lang="es-ES" sz="2000" dirty="0">
                <a:latin typeface="Cambria" pitchFamily="18" charset="0"/>
              </a:rPr>
              <a:t> donde Jehová te había </a:t>
            </a:r>
          </a:p>
          <a:p>
            <a:r>
              <a:rPr lang="es-ES" sz="2000" dirty="0">
                <a:latin typeface="Cambria" pitchFamily="18" charset="0"/>
              </a:rPr>
              <a:t>dicho que </a:t>
            </a:r>
            <a:r>
              <a:rPr lang="es-ES" sz="2000" b="1" dirty="0">
                <a:latin typeface="Cambria" pitchFamily="18" charset="0"/>
              </a:rPr>
              <a:t>no comieras pan ni bebieras agua</a:t>
            </a:r>
            <a:r>
              <a:rPr lang="es-ES" sz="2000" dirty="0">
                <a:latin typeface="Cambria" pitchFamily="18" charset="0"/>
              </a:rPr>
              <a:t>, no entrará tu cuerpo en el sepulcro de tus padres.»</a:t>
            </a:r>
            <a:endParaRPr lang="en-US" sz="2000" dirty="0">
              <a:latin typeface="Cambria" pitchFamily="18" charset="0"/>
            </a:endParaRPr>
          </a:p>
        </p:txBody>
      </p:sp>
    </p:spTree>
    <p:extLst>
      <p:ext uri="{BB962C8B-B14F-4D97-AF65-F5344CB8AC3E}">
        <p14:creationId xmlns:p14="http://schemas.microsoft.com/office/powerpoint/2010/main" val="157300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EBC636-5F69-40EA-B83A-785D7C752333}"/>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5" name="Rectangle 4">
            <a:extLst>
              <a:ext uri="{FF2B5EF4-FFF2-40B4-BE49-F238E27FC236}">
                <a16:creationId xmlns:a16="http://schemas.microsoft.com/office/drawing/2014/main" id="{910BFBC8-961F-4286-9031-7CD4E54989F5}"/>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3D983074-AB00-40F4-869D-468D7A1338C1}"/>
              </a:ext>
            </a:extLst>
          </p:cNvPr>
          <p:cNvSpPr txBox="1"/>
          <p:nvPr/>
        </p:nvSpPr>
        <p:spPr>
          <a:xfrm>
            <a:off x="1447800" y="1066800"/>
            <a:ext cx="6096000" cy="1815882"/>
          </a:xfrm>
          <a:prstGeom prst="rect">
            <a:avLst/>
          </a:prstGeom>
          <a:noFill/>
        </p:spPr>
        <p:txBody>
          <a:bodyPr wrap="square" rtlCol="0">
            <a:spAutoFit/>
          </a:bodyPr>
          <a:lstStyle/>
          <a:p>
            <a:pPr algn="ctr"/>
            <a:r>
              <a:rPr lang="en-US" sz="2800" dirty="0"/>
              <a:t>Inadequate Understanding of Meaning Leads to Improper Observance</a:t>
            </a:r>
          </a:p>
          <a:p>
            <a:pPr algn="ctr"/>
            <a:endParaRPr lang="en-US" sz="2800" dirty="0"/>
          </a:p>
          <a:p>
            <a:pPr algn="ctr"/>
            <a:r>
              <a:rPr lang="en-US" sz="2800" dirty="0"/>
              <a:t>Compare Baptism</a:t>
            </a:r>
          </a:p>
        </p:txBody>
      </p:sp>
      <p:sp>
        <p:nvSpPr>
          <p:cNvPr id="6" name="TextBox 5">
            <a:extLst>
              <a:ext uri="{FF2B5EF4-FFF2-40B4-BE49-F238E27FC236}">
                <a16:creationId xmlns:a16="http://schemas.microsoft.com/office/drawing/2014/main" id="{3D983074-AB00-40F4-869D-468D7A1338C1}"/>
              </a:ext>
            </a:extLst>
          </p:cNvPr>
          <p:cNvSpPr txBox="1"/>
          <p:nvPr/>
        </p:nvSpPr>
        <p:spPr>
          <a:xfrm>
            <a:off x="1143000" y="4508718"/>
            <a:ext cx="6705600" cy="1815882"/>
          </a:xfrm>
          <a:prstGeom prst="rect">
            <a:avLst/>
          </a:prstGeom>
          <a:noFill/>
        </p:spPr>
        <p:txBody>
          <a:bodyPr wrap="square" rtlCol="0">
            <a:spAutoFit/>
          </a:bodyPr>
          <a:lstStyle/>
          <a:p>
            <a:pPr algn="ctr"/>
            <a:r>
              <a:rPr lang="es-ES" sz="2800" dirty="0"/>
              <a:t>La comprensión inadecuada del significado conduce a una observancia inadecuada</a:t>
            </a:r>
          </a:p>
          <a:p>
            <a:pPr algn="ctr"/>
            <a:endParaRPr lang="es-ES" sz="2800" dirty="0"/>
          </a:p>
          <a:p>
            <a:pPr algn="ctr"/>
            <a:r>
              <a:rPr lang="es-ES" sz="2800" dirty="0"/>
              <a:t>Comparar Bautismo</a:t>
            </a:r>
          </a:p>
        </p:txBody>
      </p:sp>
    </p:spTree>
    <p:extLst>
      <p:ext uri="{BB962C8B-B14F-4D97-AF65-F5344CB8AC3E}">
        <p14:creationId xmlns:p14="http://schemas.microsoft.com/office/powerpoint/2010/main" val="350597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negativa ...</a:t>
            </a:r>
          </a:p>
        </p:txBody>
      </p:sp>
      <p:sp>
        <p:nvSpPr>
          <p:cNvPr id="9" name="TextBox 8">
            <a:extLst>
              <a:ext uri="{FF2B5EF4-FFF2-40B4-BE49-F238E27FC236}">
                <a16:creationId xmlns:a16="http://schemas.microsoft.com/office/drawing/2014/main" id="{B2692267-B6BB-458E-9670-04C856A26915}"/>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negative way…</a:t>
            </a:r>
          </a:p>
        </p:txBody>
      </p:sp>
      <p:sp>
        <p:nvSpPr>
          <p:cNvPr id="5" name="Rectangle 4"/>
          <p:cNvSpPr/>
          <p:nvPr/>
        </p:nvSpPr>
        <p:spPr>
          <a:xfrm>
            <a:off x="2362200" y="1447800"/>
            <a:ext cx="67818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751931" y="1447800"/>
            <a:ext cx="2698431" cy="523220"/>
          </a:xfrm>
          <a:prstGeom prst="rect">
            <a:avLst/>
          </a:prstGeom>
        </p:spPr>
        <p:txBody>
          <a:bodyPr wrap="none">
            <a:spAutoFit/>
          </a:bodyPr>
          <a:lstStyle/>
          <a:p>
            <a:pPr algn="ctr"/>
            <a:r>
              <a:rPr lang="en-US" sz="2800" b="1" cap="small" dirty="0">
                <a:effectLst>
                  <a:outerShdw blurRad="38100" dist="38100" dir="2700000" algn="tl">
                    <a:srgbClr val="000000">
                      <a:alpha val="43137"/>
                    </a:srgbClr>
                  </a:outerShdw>
                </a:effectLst>
              </a:rPr>
              <a:t>The Very First Sin</a:t>
            </a:r>
          </a:p>
        </p:txBody>
      </p:sp>
      <p:sp>
        <p:nvSpPr>
          <p:cNvPr id="8" name="Rectangle 7"/>
          <p:cNvSpPr/>
          <p:nvPr/>
        </p:nvSpPr>
        <p:spPr>
          <a:xfrm>
            <a:off x="2667000" y="1905000"/>
            <a:ext cx="64008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Genesis 3:6</a:t>
            </a:r>
          </a:p>
          <a:p>
            <a:r>
              <a:rPr lang="en-US" sz="2000" dirty="0">
                <a:latin typeface="Cambria" pitchFamily="18" charset="0"/>
              </a:rPr>
              <a:t>and she gave also to her husband with her, and he ate.</a:t>
            </a:r>
          </a:p>
        </p:txBody>
      </p:sp>
      <p:sp>
        <p:nvSpPr>
          <p:cNvPr id="3" name="Rectangle 2"/>
          <p:cNvSpPr/>
          <p:nvPr/>
        </p:nvSpPr>
        <p:spPr>
          <a:xfrm>
            <a:off x="2895600" y="2630166"/>
            <a:ext cx="4572000" cy="707886"/>
          </a:xfrm>
          <a:prstGeom prst="rect">
            <a:avLst/>
          </a:prstGeom>
        </p:spPr>
        <p:txBody>
          <a:bodyPr>
            <a:spAutoFit/>
          </a:bodyPr>
          <a:lstStyle/>
          <a:p>
            <a:r>
              <a:rPr lang="en-US" sz="2000" b="1" dirty="0">
                <a:latin typeface="Cambria" pitchFamily="18" charset="0"/>
              </a:rPr>
              <a:t>1 Tim. 5:22 </a:t>
            </a:r>
            <a:r>
              <a:rPr lang="en-US" sz="2000" dirty="0">
                <a:latin typeface="Cambria" pitchFamily="18" charset="0"/>
              </a:rPr>
              <a:t>(ASV)</a:t>
            </a:r>
          </a:p>
          <a:p>
            <a:r>
              <a:rPr lang="en-US" sz="2000" dirty="0">
                <a:latin typeface="Cambria" pitchFamily="18" charset="0"/>
              </a:rPr>
              <a:t>neither be partaker of other men's sins</a:t>
            </a:r>
          </a:p>
        </p:txBody>
      </p:sp>
      <p:cxnSp>
        <p:nvCxnSpPr>
          <p:cNvPr id="10" name="Straight Connector 9"/>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362200" y="4876800"/>
            <a:ext cx="67818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73410" y="4876800"/>
            <a:ext cx="2655471" cy="523220"/>
          </a:xfrm>
          <a:prstGeom prst="rect">
            <a:avLst/>
          </a:prstGeom>
        </p:spPr>
        <p:txBody>
          <a:bodyPr wrap="none">
            <a:spAutoFit/>
          </a:bodyPr>
          <a:lstStyle/>
          <a:p>
            <a:pPr algn="ctr"/>
            <a:r>
              <a:rPr lang="en-US" sz="2800" b="1" cap="small" dirty="0">
                <a:effectLst>
                  <a:outerShdw blurRad="38100" dist="38100" dir="2700000" algn="tl">
                    <a:srgbClr val="000000">
                      <a:alpha val="43137"/>
                    </a:srgbClr>
                  </a:outerShdw>
                </a:effectLst>
              </a:rPr>
              <a:t>El Primer </a:t>
            </a:r>
            <a:r>
              <a:rPr lang="en-US" sz="2800" b="1" cap="small" dirty="0" err="1">
                <a:effectLst>
                  <a:outerShdw blurRad="38100" dist="38100" dir="2700000" algn="tl">
                    <a:srgbClr val="000000">
                      <a:alpha val="43137"/>
                    </a:srgbClr>
                  </a:outerShdw>
                </a:effectLst>
              </a:rPr>
              <a:t>Pecado</a:t>
            </a:r>
            <a:endParaRPr lang="en-US" sz="2800" b="1" cap="small" dirty="0">
              <a:effectLst>
                <a:outerShdw blurRad="38100" dist="38100" dir="2700000" algn="tl">
                  <a:srgbClr val="000000">
                    <a:alpha val="43137"/>
                  </a:srgbClr>
                </a:outerShdw>
              </a:effectLst>
            </a:endParaRPr>
          </a:p>
        </p:txBody>
      </p:sp>
      <p:sp>
        <p:nvSpPr>
          <p:cNvPr id="13" name="Rectangle 12"/>
          <p:cNvSpPr/>
          <p:nvPr/>
        </p:nvSpPr>
        <p:spPr>
          <a:xfrm>
            <a:off x="2391696" y="5334000"/>
            <a:ext cx="6705600" cy="707886"/>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err="1">
                <a:latin typeface="Cambria" pitchFamily="18" charset="0"/>
              </a:rPr>
              <a:t>Génesis</a:t>
            </a:r>
            <a:r>
              <a:rPr lang="en-US" sz="2000" b="1" u="sng" dirty="0">
                <a:latin typeface="Cambria" pitchFamily="18" charset="0"/>
              </a:rPr>
              <a:t> 3:6</a:t>
            </a:r>
          </a:p>
          <a:p>
            <a:r>
              <a:rPr lang="es-ES" sz="2000" dirty="0">
                <a:latin typeface="Palatino Linotype" panose="02040502050505030304" pitchFamily="18" charset="0"/>
              </a:rPr>
              <a:t>y dio también a su marido, el cual comió al igual que ella.</a:t>
            </a:r>
            <a:endParaRPr lang="en-US" sz="2000" dirty="0">
              <a:latin typeface="Palatino Linotype" panose="02040502050505030304" pitchFamily="18" charset="0"/>
            </a:endParaRPr>
          </a:p>
        </p:txBody>
      </p:sp>
      <p:sp>
        <p:nvSpPr>
          <p:cNvPr id="14" name="Rectangle 13"/>
          <p:cNvSpPr/>
          <p:nvPr/>
        </p:nvSpPr>
        <p:spPr>
          <a:xfrm>
            <a:off x="2895600" y="6059166"/>
            <a:ext cx="4572000" cy="707886"/>
          </a:xfrm>
          <a:prstGeom prst="rect">
            <a:avLst/>
          </a:prstGeom>
        </p:spPr>
        <p:txBody>
          <a:bodyPr>
            <a:spAutoFit/>
          </a:bodyPr>
          <a:lstStyle/>
          <a:p>
            <a:r>
              <a:rPr lang="en-US" sz="2000" b="1" dirty="0">
                <a:latin typeface="Cambria" pitchFamily="18" charset="0"/>
              </a:rPr>
              <a:t>1 </a:t>
            </a:r>
            <a:r>
              <a:rPr lang="en-US" sz="2000" b="1" dirty="0" err="1">
                <a:latin typeface="Cambria" pitchFamily="18" charset="0"/>
              </a:rPr>
              <a:t>Timoteo</a:t>
            </a:r>
            <a:r>
              <a:rPr lang="en-US" sz="2000" b="1" dirty="0">
                <a:latin typeface="Cambria" pitchFamily="18" charset="0"/>
              </a:rPr>
              <a:t> 5:22</a:t>
            </a:r>
            <a:endParaRPr lang="en-US" sz="2000" dirty="0">
              <a:latin typeface="Cambria" pitchFamily="18" charset="0"/>
            </a:endParaRPr>
          </a:p>
          <a:p>
            <a:r>
              <a:rPr lang="es-ES" sz="2000" dirty="0">
                <a:latin typeface="Cambria" pitchFamily="18" charset="0"/>
              </a:rPr>
              <a:t>ninguno ni participes en pecados ajenos.</a:t>
            </a:r>
            <a:endParaRPr lang="en-US" sz="2000" dirty="0">
              <a:latin typeface="Cambria" pitchFamily="18" charset="0"/>
            </a:endParaRPr>
          </a:p>
        </p:txBody>
      </p:sp>
    </p:spTree>
    <p:extLst>
      <p:ext uri="{BB962C8B-B14F-4D97-AF65-F5344CB8AC3E}">
        <p14:creationId xmlns:p14="http://schemas.microsoft.com/office/powerpoint/2010/main" val="413561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0200" y="2209800"/>
            <a:ext cx="64008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Corinthians 10:18</a:t>
            </a:r>
          </a:p>
          <a:p>
            <a:r>
              <a:rPr lang="en-US" sz="2000" dirty="0">
                <a:latin typeface="Cambria" pitchFamily="18" charset="0"/>
              </a:rPr>
              <a:t>Look at the nation Israel; are not those who eat the sacrifices sharers in the altar?</a:t>
            </a:r>
          </a:p>
        </p:txBody>
      </p:sp>
      <p:sp>
        <p:nvSpPr>
          <p:cNvPr id="8" name="TextBox 7">
            <a:extLst>
              <a:ext uri="{FF2B5EF4-FFF2-40B4-BE49-F238E27FC236}">
                <a16:creationId xmlns:a16="http://schemas.microsoft.com/office/drawing/2014/main" id="{25110A47-C5B9-44AA-BA02-BAF319D19B2C}"/>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positive way…</a:t>
            </a:r>
          </a:p>
        </p:txBody>
      </p:sp>
      <p:cxnSp>
        <p:nvCxnSpPr>
          <p:cNvPr id="5" name="Straight Connector 4"/>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positiva ...</a:t>
            </a:r>
          </a:p>
        </p:txBody>
      </p:sp>
      <p:sp>
        <p:nvSpPr>
          <p:cNvPr id="9" name="Rectangle 8"/>
          <p:cNvSpPr/>
          <p:nvPr/>
        </p:nvSpPr>
        <p:spPr>
          <a:xfrm>
            <a:off x="1600200" y="5461337"/>
            <a:ext cx="64008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Palatino Linotype" panose="02040502050505030304" pitchFamily="18" charset="0"/>
              </a:rPr>
              <a:t>1 </a:t>
            </a:r>
            <a:r>
              <a:rPr lang="en-US" sz="2000" b="1" u="sng" dirty="0" err="1">
                <a:latin typeface="Palatino Linotype" panose="02040502050505030304" pitchFamily="18" charset="0"/>
              </a:rPr>
              <a:t>Corintios</a:t>
            </a:r>
            <a:r>
              <a:rPr lang="en-US" sz="2000" b="1" u="sng" dirty="0">
                <a:latin typeface="Palatino Linotype" panose="02040502050505030304" pitchFamily="18" charset="0"/>
              </a:rPr>
              <a:t> 10:18</a:t>
            </a:r>
          </a:p>
          <a:p>
            <a:r>
              <a:rPr lang="es-ES" sz="2000" dirty="0">
                <a:latin typeface="Palatino Linotype" panose="02040502050505030304" pitchFamily="18" charset="0"/>
              </a:rPr>
              <a:t>Mirad a Israel según la carne: los que comen de los sacrificios, ¿no son partícipes del altar?</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152717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0200" y="2209800"/>
            <a:ext cx="64008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Corinthians 10:18</a:t>
            </a:r>
          </a:p>
          <a:p>
            <a:r>
              <a:rPr lang="en-US" sz="2000" baseline="30000" dirty="0">
                <a:latin typeface="Cambria" pitchFamily="18" charset="0"/>
              </a:rPr>
              <a:t>18 </a:t>
            </a:r>
            <a:r>
              <a:rPr lang="en-US" sz="2000" dirty="0">
                <a:latin typeface="Cambria" pitchFamily="18" charset="0"/>
              </a:rPr>
              <a:t>Behold Israel after the flesh: have not they that eat the sacrifices </a:t>
            </a:r>
            <a:r>
              <a:rPr lang="en-US" sz="2000" dirty="0">
                <a:solidFill>
                  <a:srgbClr val="FF0000"/>
                </a:solidFill>
                <a:latin typeface="Cambria" pitchFamily="18" charset="0"/>
              </a:rPr>
              <a:t>communion</a:t>
            </a:r>
            <a:r>
              <a:rPr lang="en-US" sz="2000" dirty="0">
                <a:latin typeface="Cambria" pitchFamily="18" charset="0"/>
              </a:rPr>
              <a:t> with the altar?</a:t>
            </a:r>
          </a:p>
        </p:txBody>
      </p:sp>
      <p:sp>
        <p:nvSpPr>
          <p:cNvPr id="8" name="TextBox 7">
            <a:extLst>
              <a:ext uri="{FF2B5EF4-FFF2-40B4-BE49-F238E27FC236}">
                <a16:creationId xmlns:a16="http://schemas.microsoft.com/office/drawing/2014/main" id="{EB4F4CE8-3C3A-4318-9BF2-7AE75CDDE2E6}"/>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positive way…</a:t>
            </a:r>
          </a:p>
        </p:txBody>
      </p:sp>
      <p:cxnSp>
        <p:nvCxnSpPr>
          <p:cNvPr id="5" name="Straight Connector 4"/>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positiva ...</a:t>
            </a:r>
          </a:p>
        </p:txBody>
      </p:sp>
      <p:sp>
        <p:nvSpPr>
          <p:cNvPr id="9" name="Rectangle 8"/>
          <p:cNvSpPr/>
          <p:nvPr/>
        </p:nvSpPr>
        <p:spPr>
          <a:xfrm>
            <a:off x="1600200" y="5461337"/>
            <a:ext cx="64008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Palatino Linotype" panose="02040502050505030304" pitchFamily="18" charset="0"/>
              </a:rPr>
              <a:t>1 </a:t>
            </a:r>
            <a:r>
              <a:rPr lang="en-US" sz="2000" b="1" u="sng" dirty="0" err="1">
                <a:latin typeface="Palatino Linotype" panose="02040502050505030304" pitchFamily="18" charset="0"/>
              </a:rPr>
              <a:t>Corintios</a:t>
            </a:r>
            <a:r>
              <a:rPr lang="en-US" sz="2000" b="1" u="sng" dirty="0">
                <a:latin typeface="Palatino Linotype" panose="02040502050505030304" pitchFamily="18" charset="0"/>
              </a:rPr>
              <a:t> 10:18</a:t>
            </a:r>
          </a:p>
          <a:p>
            <a:r>
              <a:rPr lang="es-ES" sz="2000" dirty="0">
                <a:latin typeface="Palatino Linotype" panose="02040502050505030304" pitchFamily="18" charset="0"/>
              </a:rPr>
              <a:t>Mirad a Israel según la carne: los que comen de los sacrificios, ¿no son partícipes del altar?</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1379453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600200" y="5461782"/>
            <a:ext cx="7162800" cy="132343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a:t>
            </a:r>
            <a:r>
              <a:rPr lang="en-US" sz="2000" b="1" u="sng" dirty="0" err="1">
                <a:latin typeface="Cambria" pitchFamily="18" charset="0"/>
              </a:rPr>
              <a:t>Corintios</a:t>
            </a:r>
            <a:r>
              <a:rPr lang="en-US" sz="2000" b="1" u="sng" dirty="0">
                <a:latin typeface="Cambria" pitchFamily="18" charset="0"/>
              </a:rPr>
              <a:t> 10:21</a:t>
            </a:r>
          </a:p>
          <a:p>
            <a:r>
              <a:rPr lang="es-ES" sz="2000" dirty="0">
                <a:latin typeface="Palatino Linotype" panose="02040502050505030304" pitchFamily="18" charset="0"/>
              </a:rPr>
              <a:t>No podéis beber la copa del Señor y la copa de los demonios; no podéis participar de la mesa del Señor y de la mesa de los demonios.</a:t>
            </a:r>
            <a:endParaRPr lang="en-US" sz="2000" dirty="0">
              <a:latin typeface="Palatino Linotype" panose="02040502050505030304" pitchFamily="18" charset="0"/>
            </a:endParaRPr>
          </a:p>
        </p:txBody>
      </p:sp>
      <p:sp>
        <p:nvSpPr>
          <p:cNvPr id="9" name="TextBox 8">
            <a:extLst>
              <a:ext uri="{FF2B5EF4-FFF2-40B4-BE49-F238E27FC236}">
                <a16:creationId xmlns:a16="http://schemas.microsoft.com/office/drawing/2014/main" id="{0F1C1F7B-0E5D-4A20-B0DC-58A794E2DB8D}"/>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lvl="2"/>
            <a:r>
              <a:rPr lang="en-US" sz="2800" b="1" i="1" dirty="0">
                <a:solidFill>
                  <a:srgbClr val="C00000"/>
                </a:solidFill>
                <a:effectLst>
                  <a:outerShdw blurRad="38100" dist="38100" dir="2700000" algn="tl">
                    <a:srgbClr val="000000">
                      <a:alpha val="43137"/>
                    </a:srgbClr>
                  </a:outerShdw>
                </a:effectLst>
              </a:rPr>
              <a:t>In a positive way…</a:t>
            </a:r>
          </a:p>
        </p:txBody>
      </p:sp>
      <p:sp>
        <p:nvSpPr>
          <p:cNvPr id="6" name="Rectangle 5"/>
          <p:cNvSpPr/>
          <p:nvPr/>
        </p:nvSpPr>
        <p:spPr>
          <a:xfrm>
            <a:off x="1600200" y="2209800"/>
            <a:ext cx="71628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Corinthians 10:21</a:t>
            </a:r>
          </a:p>
          <a:p>
            <a:r>
              <a:rPr lang="en-US" sz="2000" dirty="0">
                <a:latin typeface="Cambria" pitchFamily="18" charset="0"/>
              </a:rPr>
              <a:t>You cannot drink the cup of the Lord and the cup of demons; you cannot partake of the table of the Lord and the table of demons.</a:t>
            </a:r>
          </a:p>
        </p:txBody>
      </p:sp>
      <p:sp>
        <p:nvSpPr>
          <p:cNvPr id="8" name="TextBox 7"/>
          <p:cNvSpPr txBox="1"/>
          <p:nvPr/>
        </p:nvSpPr>
        <p:spPr>
          <a:xfrm>
            <a:off x="3733800" y="2819400"/>
            <a:ext cx="5257800" cy="400110"/>
          </a:xfrm>
          <a:prstGeom prst="rect">
            <a:avLst/>
          </a:prstGeom>
          <a:solidFill>
            <a:schemeClr val="bg1"/>
          </a:solidFill>
          <a:ln>
            <a:solidFill>
              <a:schemeClr val="tx1"/>
            </a:solidFill>
          </a:ln>
        </p:spPr>
        <p:txBody>
          <a:bodyPr wrap="square" rtlCol="0">
            <a:spAutoFit/>
          </a:bodyPr>
          <a:lstStyle/>
          <a:p>
            <a:r>
              <a:rPr lang="en-US" sz="2000" dirty="0"/>
              <a:t>(</a:t>
            </a:r>
            <a:r>
              <a:rPr lang="en-US" sz="2000" dirty="0" err="1"/>
              <a:t>Grk</a:t>
            </a:r>
            <a:r>
              <a:rPr lang="en-US" sz="2000" dirty="0"/>
              <a:t>.   “</a:t>
            </a:r>
            <a:r>
              <a:rPr lang="en-US" sz="2000" i="1" dirty="0"/>
              <a:t>have with”</a:t>
            </a:r>
            <a:r>
              <a:rPr lang="en-US" sz="2000" dirty="0"/>
              <a:t>)</a:t>
            </a:r>
          </a:p>
        </p:txBody>
      </p:sp>
      <p:sp>
        <p:nvSpPr>
          <p:cNvPr id="2" name="Right Arrow Callout 1"/>
          <p:cNvSpPr/>
          <p:nvPr/>
        </p:nvSpPr>
        <p:spPr>
          <a:xfrm>
            <a:off x="2485104" y="2819400"/>
            <a:ext cx="1371600" cy="406063"/>
          </a:xfrm>
          <a:prstGeom prst="rightArrowCallout">
            <a:avLst>
              <a:gd name="adj1" fmla="val 50000"/>
              <a:gd name="adj2" fmla="val 50000"/>
              <a:gd name="adj3" fmla="val 61744"/>
              <a:gd name="adj4" fmla="val 59601"/>
            </a:avLst>
          </a:prstGeom>
          <a:gradFill flip="none" rotWithShape="1">
            <a:gsLst>
              <a:gs pos="66000">
                <a:srgbClr val="FF0000"/>
              </a:gs>
              <a:gs pos="0">
                <a:srgbClr val="FF0000">
                  <a:alpha val="0"/>
                </a:srgbClr>
              </a:gs>
              <a:gs pos="66000">
                <a:srgbClr val="FF0000"/>
              </a:gs>
              <a:gs pos="56000">
                <a:srgbClr val="FF0000">
                  <a:alpha val="0"/>
                </a:srgbClr>
              </a:gs>
              <a:gs pos="100000">
                <a:srgbClr val="FF0000"/>
              </a:gs>
            </a:gsLst>
            <a:lin ang="0" scaled="1"/>
            <a:tileRect/>
          </a:gra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33800" y="2035314"/>
            <a:ext cx="5287296" cy="707886"/>
          </a:xfrm>
          <a:prstGeom prst="rect">
            <a:avLst/>
          </a:prstGeom>
          <a:solidFill>
            <a:schemeClr val="bg1"/>
          </a:solidFill>
          <a:ln>
            <a:solidFill>
              <a:schemeClr val="tx1"/>
            </a:solidFill>
          </a:ln>
        </p:spPr>
        <p:txBody>
          <a:bodyPr wrap="square">
            <a:spAutoFit/>
          </a:bodyPr>
          <a:lstStyle/>
          <a:p>
            <a:r>
              <a:rPr lang="en-US" sz="2000" i="1" dirty="0"/>
              <a:t>The Israelite took part, and the altar took part</a:t>
            </a:r>
          </a:p>
          <a:p>
            <a:r>
              <a:rPr lang="en-US" sz="2000" i="1" dirty="0"/>
              <a:t>Thus the Israelite had communion with the altar</a:t>
            </a:r>
          </a:p>
        </p:txBody>
      </p:sp>
      <p:sp>
        <p:nvSpPr>
          <p:cNvPr id="4" name="Rectangle 3"/>
          <p:cNvSpPr/>
          <p:nvPr/>
        </p:nvSpPr>
        <p:spPr>
          <a:xfrm>
            <a:off x="5958399" y="2819400"/>
            <a:ext cx="2652201" cy="400110"/>
          </a:xfrm>
          <a:prstGeom prst="rect">
            <a:avLst/>
          </a:prstGeom>
        </p:spPr>
        <p:txBody>
          <a:bodyPr wrap="none">
            <a:spAutoFit/>
          </a:bodyPr>
          <a:lstStyle/>
          <a:p>
            <a:r>
              <a:rPr lang="en-US" sz="2000" dirty="0"/>
              <a:t>“partake” =  “take part”</a:t>
            </a:r>
          </a:p>
        </p:txBody>
      </p:sp>
      <p:cxnSp>
        <p:nvCxnSpPr>
          <p:cNvPr id="10" name="Straight Connector 9"/>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lvl="1"/>
            <a:r>
              <a:rPr lang="es-ES" sz="2800" b="1" i="1" dirty="0">
                <a:solidFill>
                  <a:srgbClr val="C00000"/>
                </a:solidFill>
                <a:effectLst>
                  <a:outerShdw blurRad="38100" dist="38100" dir="2700000" algn="tl">
                    <a:srgbClr val="000000">
                      <a:alpha val="43137"/>
                    </a:srgbClr>
                  </a:outerShdw>
                </a:effectLst>
              </a:rPr>
              <a:t>	De manera positiva ...</a:t>
            </a:r>
          </a:p>
        </p:txBody>
      </p:sp>
      <p:sp>
        <p:nvSpPr>
          <p:cNvPr id="13" name="TextBox 12"/>
          <p:cNvSpPr txBox="1"/>
          <p:nvPr/>
        </p:nvSpPr>
        <p:spPr>
          <a:xfrm>
            <a:off x="4495800" y="6071382"/>
            <a:ext cx="4495800" cy="400110"/>
          </a:xfrm>
          <a:prstGeom prst="rect">
            <a:avLst/>
          </a:prstGeom>
          <a:solidFill>
            <a:schemeClr val="bg1"/>
          </a:solidFill>
          <a:ln>
            <a:solidFill>
              <a:schemeClr val="tx1"/>
            </a:solidFill>
          </a:ln>
        </p:spPr>
        <p:txBody>
          <a:bodyPr wrap="square" rtlCol="0">
            <a:spAutoFit/>
          </a:bodyPr>
          <a:lstStyle/>
          <a:p>
            <a:r>
              <a:rPr lang="en-US" sz="2000" dirty="0"/>
              <a:t>(</a:t>
            </a:r>
            <a:r>
              <a:rPr lang="en-US" sz="2000" dirty="0" err="1"/>
              <a:t>Griego</a:t>
            </a:r>
            <a:r>
              <a:rPr lang="en-US" sz="2000" dirty="0"/>
              <a:t>:   “</a:t>
            </a:r>
            <a:r>
              <a:rPr lang="en-US" sz="2000" dirty="0" err="1"/>
              <a:t>tener</a:t>
            </a:r>
            <a:r>
              <a:rPr lang="en-US" sz="2000" dirty="0"/>
              <a:t> con</a:t>
            </a:r>
            <a:r>
              <a:rPr lang="en-US" sz="2000" i="1" dirty="0"/>
              <a:t>”</a:t>
            </a:r>
            <a:r>
              <a:rPr lang="en-US" sz="2000" dirty="0"/>
              <a:t>)</a:t>
            </a:r>
          </a:p>
        </p:txBody>
      </p:sp>
      <p:sp>
        <p:nvSpPr>
          <p:cNvPr id="14" name="Rectangle 13"/>
          <p:cNvSpPr/>
          <p:nvPr/>
        </p:nvSpPr>
        <p:spPr>
          <a:xfrm>
            <a:off x="3733800" y="5287296"/>
            <a:ext cx="5287296" cy="707886"/>
          </a:xfrm>
          <a:prstGeom prst="rect">
            <a:avLst/>
          </a:prstGeom>
          <a:solidFill>
            <a:schemeClr val="bg1"/>
          </a:solidFill>
          <a:ln>
            <a:solidFill>
              <a:schemeClr val="tx1"/>
            </a:solidFill>
          </a:ln>
        </p:spPr>
        <p:txBody>
          <a:bodyPr wrap="square">
            <a:spAutoFit/>
          </a:bodyPr>
          <a:lstStyle/>
          <a:p>
            <a:r>
              <a:rPr lang="es-ES" sz="2000" i="1" dirty="0"/>
              <a:t>El israelita participó, y el altar tomó parte</a:t>
            </a:r>
          </a:p>
          <a:p>
            <a:r>
              <a:rPr lang="es-ES" sz="2000" i="1" dirty="0"/>
              <a:t>Así el israelita tuvo comunión con el altar</a:t>
            </a:r>
            <a:endParaRPr lang="en-US" sz="2000" i="1" dirty="0"/>
          </a:p>
        </p:txBody>
      </p:sp>
      <p:sp>
        <p:nvSpPr>
          <p:cNvPr id="15" name="Right Arrow Callout 14"/>
          <p:cNvSpPr/>
          <p:nvPr/>
        </p:nvSpPr>
        <p:spPr>
          <a:xfrm>
            <a:off x="2836164" y="6070937"/>
            <a:ext cx="1659636" cy="406063"/>
          </a:xfrm>
          <a:prstGeom prst="rightArrowCallout">
            <a:avLst>
              <a:gd name="adj1" fmla="val 50000"/>
              <a:gd name="adj2" fmla="val 50000"/>
              <a:gd name="adj3" fmla="val 61744"/>
              <a:gd name="adj4" fmla="val 59601"/>
            </a:avLst>
          </a:prstGeom>
          <a:gradFill flip="none" rotWithShape="1">
            <a:gsLst>
              <a:gs pos="66000">
                <a:srgbClr val="FF0000"/>
              </a:gs>
              <a:gs pos="0">
                <a:srgbClr val="FF0000">
                  <a:alpha val="0"/>
                </a:srgbClr>
              </a:gs>
              <a:gs pos="66000">
                <a:srgbClr val="FF0000"/>
              </a:gs>
              <a:gs pos="56000">
                <a:srgbClr val="FF0000">
                  <a:alpha val="0"/>
                </a:srgbClr>
              </a:gs>
              <a:gs pos="100000">
                <a:srgbClr val="FF0000"/>
              </a:gs>
            </a:gsLst>
            <a:lin ang="0" scaled="1"/>
            <a:tileRect/>
          </a:gra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86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8">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bg/>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bg/>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4">
                                            <p:bg/>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2" grpId="0" animBg="1"/>
      <p:bldP spid="3" grpId="0" uiExpand="1" build="p" animBg="1"/>
      <p:bldP spid="4" grpId="0"/>
      <p:bldP spid="13" grpId="0" build="p" animBg="1"/>
      <p:bldP spid="14" grpId="0" uiExpand="1" build="p"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8600" y="2286000"/>
            <a:ext cx="8800506"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Corinthians 5</a:t>
            </a:r>
            <a:r>
              <a:rPr lang="en-US" sz="2000" dirty="0">
                <a:latin typeface="Cambria" pitchFamily="18" charset="0"/>
              </a:rPr>
              <a:t> (ASV)	</a:t>
            </a:r>
            <a:r>
              <a:rPr lang="en-US" sz="2000" baseline="30000" dirty="0">
                <a:latin typeface="Cambria" pitchFamily="18" charset="0"/>
              </a:rPr>
              <a:t>11 </a:t>
            </a:r>
            <a:r>
              <a:rPr lang="en-US" sz="2000" dirty="0">
                <a:latin typeface="Cambria" pitchFamily="18" charset="0"/>
              </a:rPr>
              <a:t>…I wrote unto you not to keep company, if any man that is named a brother be a fornicator, or covetous, or an idolater, or a reviler, or a drunkard, or an </a:t>
            </a:r>
            <a:r>
              <a:rPr lang="en-US" sz="2000" dirty="0" err="1">
                <a:latin typeface="Cambria" pitchFamily="18" charset="0"/>
              </a:rPr>
              <a:t>extortioner</a:t>
            </a:r>
            <a:r>
              <a:rPr lang="en-US" sz="2000" dirty="0">
                <a:latin typeface="Cambria" pitchFamily="18" charset="0"/>
              </a:rPr>
              <a:t>; </a:t>
            </a:r>
            <a:r>
              <a:rPr lang="en-US" sz="2000" u="sng" dirty="0">
                <a:latin typeface="Cambria" pitchFamily="18" charset="0"/>
              </a:rPr>
              <a:t>with such a one no, not to eat</a:t>
            </a:r>
            <a:r>
              <a:rPr lang="en-US" sz="2000" dirty="0">
                <a:latin typeface="Cambria" pitchFamily="18" charset="0"/>
              </a:rPr>
              <a:t>.</a:t>
            </a:r>
          </a:p>
        </p:txBody>
      </p:sp>
      <p:sp>
        <p:nvSpPr>
          <p:cNvPr id="6" name="TextBox 5">
            <a:extLst>
              <a:ext uri="{FF2B5EF4-FFF2-40B4-BE49-F238E27FC236}">
                <a16:creationId xmlns:a16="http://schemas.microsoft.com/office/drawing/2014/main" id="{9F816BDC-C436-4571-81D1-92A6BF51A479}"/>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Significance for the church</a:t>
            </a:r>
            <a:endParaRPr lang="en-US" sz="2800" b="1" i="1" dirty="0">
              <a:solidFill>
                <a:srgbClr val="C00000"/>
              </a:solidFill>
              <a:effectLst>
                <a:outerShdw blurRad="38100" dist="38100" dir="2700000" algn="tl">
                  <a:srgbClr val="000000">
                    <a:alpha val="43137"/>
                  </a:srgbClr>
                </a:outerShdw>
              </a:effectLst>
            </a:endParaRPr>
          </a:p>
        </p:txBody>
      </p:sp>
      <p:cxnSp>
        <p:nvCxnSpPr>
          <p:cNvPr id="5" name="Straight Connector 4"/>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Importancia para la iglesia</a:t>
            </a:r>
          </a:p>
        </p:txBody>
      </p:sp>
      <p:sp>
        <p:nvSpPr>
          <p:cNvPr id="8" name="Rectangle 7"/>
          <p:cNvSpPr/>
          <p:nvPr/>
        </p:nvSpPr>
        <p:spPr>
          <a:xfrm>
            <a:off x="228600" y="5537537"/>
            <a:ext cx="8800506"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a:t>
            </a:r>
            <a:r>
              <a:rPr lang="en-US" sz="2000" b="1" u="sng" dirty="0" err="1">
                <a:latin typeface="Cambria" pitchFamily="18" charset="0"/>
              </a:rPr>
              <a:t>Corintios</a:t>
            </a:r>
            <a:r>
              <a:rPr lang="en-US" sz="2000" b="1" u="sng" dirty="0">
                <a:latin typeface="Cambria" pitchFamily="18" charset="0"/>
              </a:rPr>
              <a:t> 5</a:t>
            </a:r>
            <a:r>
              <a:rPr lang="en-US" sz="2000" dirty="0">
                <a:latin typeface="Cambria" pitchFamily="18" charset="0"/>
              </a:rPr>
              <a:t> 	</a:t>
            </a:r>
            <a:r>
              <a:rPr lang="es-ES" sz="2000" b="1" baseline="30000" dirty="0">
                <a:latin typeface="Palatino Linotype" panose="02040502050505030304" pitchFamily="18" charset="0"/>
              </a:rPr>
              <a:t>11 </a:t>
            </a:r>
            <a:r>
              <a:rPr lang="es-ES" sz="2000" dirty="0">
                <a:latin typeface="Palatino Linotype" panose="02040502050505030304" pitchFamily="18" charset="0"/>
              </a:rPr>
              <a:t>…escribí para que no os juntéis con ninguno que, llamándose hermano, sea fornicario, avaro, idólatra, maldiciente, borracho o ladrón; </a:t>
            </a:r>
            <a:r>
              <a:rPr lang="es-ES" sz="2000" u="sng" dirty="0">
                <a:latin typeface="Palatino Linotype" panose="02040502050505030304" pitchFamily="18" charset="0"/>
              </a:rPr>
              <a:t>con el tal ni aun comáis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338120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allAtOnce" animBg="1"/>
      <p:bldP spid="8" grpId="0" uiExpand="1"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14400" y="2209800"/>
            <a:ext cx="40386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Acts 20:7	</a:t>
            </a:r>
            <a:r>
              <a:rPr lang="en-US" sz="2000" dirty="0">
                <a:latin typeface="Cambria" pitchFamily="18" charset="0"/>
              </a:rPr>
              <a:t>On the first day of the week, when we were gathered together to break bread…</a:t>
            </a:r>
          </a:p>
        </p:txBody>
      </p:sp>
      <p:sp>
        <p:nvSpPr>
          <p:cNvPr id="6" name="Rectangle 5"/>
          <p:cNvSpPr/>
          <p:nvPr/>
        </p:nvSpPr>
        <p:spPr>
          <a:xfrm>
            <a:off x="4953000" y="2209800"/>
            <a:ext cx="4126793"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Corinthians 11:33	</a:t>
            </a:r>
            <a:r>
              <a:rPr lang="en-US" sz="2000" dirty="0">
                <a:latin typeface="Cambria" pitchFamily="18" charset="0"/>
              </a:rPr>
              <a:t>So then, my brethren, when you come together to eat, wait for one another. </a:t>
            </a:r>
          </a:p>
        </p:txBody>
      </p:sp>
      <p:sp>
        <p:nvSpPr>
          <p:cNvPr id="9" name="TextBox 8">
            <a:extLst>
              <a:ext uri="{FF2B5EF4-FFF2-40B4-BE49-F238E27FC236}">
                <a16:creationId xmlns:a16="http://schemas.microsoft.com/office/drawing/2014/main" id="{B06CF3EF-F680-4020-B669-777D6BD43D9F}"/>
              </a:ext>
            </a:extLst>
          </p:cNvPr>
          <p:cNvSpPr txBox="1"/>
          <p:nvPr/>
        </p:nvSpPr>
        <p:spPr>
          <a:xfrm>
            <a:off x="685800" y="457200"/>
            <a:ext cx="7924800" cy="1815882"/>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Unwillingness to commune</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God’s use of this concept</a:t>
            </a:r>
          </a:p>
          <a:p>
            <a:pPr marL="914400" lvl="1" indent="-457200">
              <a:buFont typeface="Arial" panose="020B0604020202020204" pitchFamily="34" charset="0"/>
              <a:buChar char="•"/>
            </a:pPr>
            <a:r>
              <a:rPr lang="en-US" sz="2800" b="1" dirty="0">
                <a:solidFill>
                  <a:srgbClr val="C00000"/>
                </a:solidFill>
                <a:effectLst>
                  <a:outerShdw blurRad="38100" dist="38100" dir="2700000" algn="tl">
                    <a:srgbClr val="000000">
                      <a:alpha val="43137"/>
                    </a:srgbClr>
                  </a:outerShdw>
                </a:effectLst>
              </a:rPr>
              <a:t>Significance for the church</a:t>
            </a:r>
            <a:endParaRPr lang="en-US" sz="2800" b="1" i="1" dirty="0">
              <a:solidFill>
                <a:srgbClr val="C00000"/>
              </a:solidFill>
              <a:effectLst>
                <a:outerShdw blurRad="38100" dist="38100" dir="2700000" algn="tl">
                  <a:srgbClr val="000000">
                    <a:alpha val="43137"/>
                  </a:srgbClr>
                </a:outerShdw>
              </a:effectLst>
            </a:endParaRPr>
          </a:p>
        </p:txBody>
      </p:sp>
      <p:cxnSp>
        <p:nvCxnSpPr>
          <p:cNvPr id="10" name="Straight Connector 9"/>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3702784"/>
            <a:ext cx="7924800" cy="1815882"/>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Falta de voluntad de comunión</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El uso de Dios de este concepto</a:t>
            </a:r>
          </a:p>
          <a:p>
            <a:pPr marL="914400" lvl="1" indent="-457200">
              <a:buFont typeface="Arial" panose="020B0604020202020204" pitchFamily="34" charset="0"/>
              <a:buChar char="•"/>
            </a:pPr>
            <a:r>
              <a:rPr lang="es-ES" sz="2800" b="1" dirty="0">
                <a:solidFill>
                  <a:srgbClr val="C00000"/>
                </a:solidFill>
                <a:effectLst>
                  <a:outerShdw blurRad="38100" dist="38100" dir="2700000" algn="tl">
                    <a:srgbClr val="000000">
                      <a:alpha val="43137"/>
                    </a:srgbClr>
                  </a:outerShdw>
                </a:effectLst>
              </a:rPr>
              <a:t>Importancia para la iglesia</a:t>
            </a:r>
          </a:p>
        </p:txBody>
      </p:sp>
      <p:sp>
        <p:nvSpPr>
          <p:cNvPr id="11" name="Rectangle 10"/>
          <p:cNvSpPr/>
          <p:nvPr/>
        </p:nvSpPr>
        <p:spPr>
          <a:xfrm>
            <a:off x="914400" y="5486400"/>
            <a:ext cx="4038600"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err="1">
                <a:latin typeface="Cambria" pitchFamily="18" charset="0"/>
              </a:rPr>
              <a:t>Hechos</a:t>
            </a:r>
            <a:r>
              <a:rPr lang="en-US" sz="2000" b="1" dirty="0">
                <a:latin typeface="Cambria" pitchFamily="18" charset="0"/>
              </a:rPr>
              <a:t> 20:7</a:t>
            </a:r>
            <a:r>
              <a:rPr lang="en-US" sz="2000" b="1" dirty="0">
                <a:latin typeface="Palatino Linotype" panose="02040502050505030304" pitchFamily="18" charset="0"/>
              </a:rPr>
              <a:t>	</a:t>
            </a:r>
            <a:r>
              <a:rPr lang="es-ES" sz="2000" dirty="0">
                <a:latin typeface="Palatino Linotype" panose="02040502050505030304" pitchFamily="18" charset="0"/>
              </a:rPr>
              <a:t>El primer día de la semana, reunidos los discípulos para partir el pan…</a:t>
            </a:r>
            <a:endParaRPr lang="en-US" sz="2000" dirty="0">
              <a:latin typeface="Palatino Linotype" panose="02040502050505030304" pitchFamily="18" charset="0"/>
            </a:endParaRPr>
          </a:p>
        </p:txBody>
      </p:sp>
      <p:sp>
        <p:nvSpPr>
          <p:cNvPr id="12" name="Rectangle 11"/>
          <p:cNvSpPr/>
          <p:nvPr/>
        </p:nvSpPr>
        <p:spPr>
          <a:xfrm>
            <a:off x="4953000" y="5486400"/>
            <a:ext cx="4126793" cy="1015663"/>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dirty="0">
                <a:latin typeface="Cambria" pitchFamily="18" charset="0"/>
              </a:rPr>
              <a:t>1 </a:t>
            </a:r>
            <a:r>
              <a:rPr lang="en-US" sz="2000" b="1" dirty="0" err="1">
                <a:latin typeface="Cambria" pitchFamily="18" charset="0"/>
              </a:rPr>
              <a:t>Corintios</a:t>
            </a:r>
            <a:r>
              <a:rPr lang="en-US" sz="2000" b="1" dirty="0">
                <a:latin typeface="Cambria" pitchFamily="18" charset="0"/>
              </a:rPr>
              <a:t> 11:33	</a:t>
            </a:r>
            <a:r>
              <a:rPr lang="es-ES" sz="2000" dirty="0">
                <a:latin typeface="Palatino Linotype" panose="02040502050505030304" pitchFamily="18" charset="0"/>
              </a:rPr>
              <a:t>Así que, hermanos míos, cuando os reunáis a comer, esperaos unos a otros.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255751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6" grpId="0" build="allAtOnce" animBg="1"/>
      <p:bldP spid="11" grpId="0" build="allAtOnce" animBg="1"/>
      <p:bldP spid="12"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highlight>
                  <a:srgbClr val="FFFF00"/>
                </a:highlight>
                <a:uLnTx/>
                <a:uFillTx/>
                <a:latin typeface="Calibri"/>
                <a:ea typeface="+mn-ea"/>
                <a:cs typeface="+mn-cs"/>
              </a:rPr>
              <a:t>Communion With One Another</a:t>
            </a:r>
          </a:p>
          <a:p>
            <a:pPr marL="1028700" lvl="1" indent="-571500">
              <a:buFont typeface="+mj-lt"/>
              <a:buAutoNum type="alphaLcPeriod"/>
            </a:pPr>
            <a:r>
              <a:rPr lang="en-US" sz="2400" b="1" dirty="0">
                <a:solidFill>
                  <a:srgbClr val="C00000">
                    <a:alpha val="50000"/>
                  </a:srgbClr>
                </a:solidFill>
                <a:effectLst>
                  <a:outerShdw blurRad="38100" dist="38100" dir="2700000" algn="tl">
                    <a:srgbClr val="000000">
                      <a:alpha val="43137"/>
                    </a:srgbClr>
                  </a:outerShdw>
                </a:effectLst>
                <a:latin typeface="Calibri"/>
              </a:rPr>
              <a:t>Communion With Christ</a:t>
            </a: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9" name="Rectangle 8">
            <a:extLst>
              <a:ext uri="{FF2B5EF4-FFF2-40B4-BE49-F238E27FC236}">
                <a16:creationId xmlns:a16="http://schemas.microsoft.com/office/drawing/2014/main" id="{ACB290BA-B09B-4BCB-B18D-FA9799E39192}"/>
              </a:ext>
            </a:extLst>
          </p:cNvPr>
          <p:cNvSpPr/>
          <p:nvPr/>
        </p:nvSpPr>
        <p:spPr>
          <a:xfrm>
            <a:off x="5334000" y="2057400"/>
            <a:ext cx="3751630" cy="132343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1 Corinthians 10:17</a:t>
            </a:r>
            <a:endParaRPr lang="en-US" sz="2000" dirty="0">
              <a:latin typeface="Cambria" pitchFamily="18" charset="0"/>
            </a:endParaRPr>
          </a:p>
          <a:p>
            <a:r>
              <a:rPr lang="en-US" sz="2000" dirty="0">
                <a:latin typeface="Cambria" pitchFamily="18" charset="0"/>
              </a:rPr>
              <a:t>Since there is one bread, we who are many are one body; for we all partake of the one bread. </a:t>
            </a:r>
          </a:p>
        </p:txBody>
      </p:sp>
      <p:sp>
        <p:nvSpPr>
          <p:cNvPr id="2" name="Rectangle 1"/>
          <p:cNvSpPr/>
          <p:nvPr/>
        </p:nvSpPr>
        <p:spPr>
          <a:xfrm>
            <a:off x="5334000" y="810161"/>
            <a:ext cx="3778513" cy="1323439"/>
          </a:xfrm>
          <a:prstGeom prst="rect">
            <a:avLst/>
          </a:prstGeom>
          <a:gradFill>
            <a:gsLst>
              <a:gs pos="0">
                <a:srgbClr val="FFEFD1"/>
              </a:gs>
              <a:gs pos="64999">
                <a:srgbClr val="F0EBD5"/>
              </a:gs>
              <a:gs pos="100000">
                <a:srgbClr val="D1C39F"/>
              </a:gs>
            </a:gsLst>
            <a:lin ang="5400000" scaled="0"/>
          </a:gradFill>
          <a:scene3d>
            <a:camera prst="orthographicFront"/>
            <a:lightRig rig="threePt" dir="t"/>
          </a:scene3d>
          <a:sp3d>
            <a:bevelT/>
          </a:sp3d>
        </p:spPr>
        <p:txBody>
          <a:bodyPr>
            <a:spAutoFit/>
          </a:bodyPr>
          <a:lstStyle/>
          <a:p>
            <a:r>
              <a:rPr lang="en-US" sz="2000" b="1" u="sng" dirty="0">
                <a:latin typeface="Cambria" pitchFamily="18" charset="0"/>
              </a:rPr>
              <a:t>1 Corinthians 11:33</a:t>
            </a:r>
            <a:endParaRPr lang="en-US" b="1" baseline="30000" dirty="0"/>
          </a:p>
          <a:p>
            <a:r>
              <a:rPr lang="en-US" sz="2000" dirty="0">
                <a:latin typeface="Cambria" pitchFamily="18" charset="0"/>
              </a:rPr>
              <a:t>So then, my brethren, when you come together to eat, wait for one another.</a:t>
            </a:r>
          </a:p>
        </p:txBody>
      </p: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8" name="Rectangle 7"/>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alpha val="50000"/>
                  </a:srgbClr>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highlight>
                  <a:srgbClr val="FFFF00"/>
                </a:highlight>
                <a:latin typeface="Calibri"/>
              </a:rPr>
              <a:t>Comunión uno con el otro</a:t>
            </a:r>
          </a:p>
          <a:p>
            <a:pPr marL="1028700" lvl="1" indent="-571500">
              <a:buFont typeface="+mj-lt"/>
              <a:buAutoNum type="alphaLcPeriod"/>
            </a:pPr>
            <a:r>
              <a:rPr lang="es-ES" sz="2400" b="1" dirty="0">
                <a:solidFill>
                  <a:srgbClr val="C00000">
                    <a:alpha val="50000"/>
                  </a:srgbClr>
                </a:solidFill>
                <a:effectLst>
                  <a:outerShdw blurRad="38100" dist="38100" dir="2700000" algn="tl">
                    <a:srgbClr val="000000">
                      <a:alpha val="43137"/>
                    </a:srgbClr>
                  </a:outerShdw>
                </a:effectLst>
                <a:latin typeface="Calibri"/>
              </a:rPr>
              <a:t>Comunión con Cristo</a:t>
            </a:r>
            <a:endParaRPr lang="en-US" sz="2400" b="1" dirty="0">
              <a:solidFill>
                <a:srgbClr val="C00000">
                  <a:alpha val="50000"/>
                </a:srgbClr>
              </a:solidFill>
              <a:effectLst>
                <a:outerShdw blurRad="38100" dist="38100" dir="2700000" algn="tl">
                  <a:srgbClr val="000000">
                    <a:alpha val="43137"/>
                  </a:srgbClr>
                </a:outerShdw>
              </a:effectLst>
              <a:latin typeface="Calibri"/>
            </a:endParaRPr>
          </a:p>
        </p:txBody>
      </p:sp>
    </p:spTree>
    <p:extLst>
      <p:ext uri="{BB962C8B-B14F-4D97-AF65-F5344CB8AC3E}">
        <p14:creationId xmlns:p14="http://schemas.microsoft.com/office/powerpoint/2010/main" val="400621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lang="en-US" sz="2400" b="1" dirty="0">
                <a:solidFill>
                  <a:srgbClr val="C00000">
                    <a:alpha val="50000"/>
                  </a:srgbClr>
                </a:solidFill>
                <a:effectLst>
                  <a:outerShdw blurRad="38100" dist="38100" dir="2700000" algn="tl">
                    <a:srgbClr val="000000">
                      <a:alpha val="43137"/>
                    </a:srgbClr>
                  </a:outerShdw>
                </a:effectLst>
                <a:latin typeface="Calibri"/>
              </a:rPr>
              <a:t>Communion With One Another</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highlight>
                  <a:srgbClr val="FFFF00"/>
                </a:highlight>
                <a:latin typeface="Calibri"/>
              </a:rPr>
              <a:t>Communion With Christ</a:t>
            </a: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8" name="Rectangle 7"/>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alpha val="50000"/>
                  </a:srgbClr>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alpha val="50000"/>
                  </a:srgbClr>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highlight>
                  <a:srgbClr val="FFFF00"/>
                </a:highlight>
                <a:latin typeface="Calibri"/>
              </a:rPr>
              <a:t>Comunión con Cristo</a:t>
            </a:r>
            <a:endParaRPr lang="en-US" sz="2400" b="1" dirty="0">
              <a:solidFill>
                <a:srgbClr val="C00000"/>
              </a:solidFill>
              <a:effectLst>
                <a:outerShdw blurRad="38100" dist="38100" dir="2700000" algn="tl">
                  <a:srgbClr val="000000">
                    <a:alpha val="43137"/>
                  </a:srgbClr>
                </a:outerShdw>
              </a:effectLst>
              <a:highlight>
                <a:srgbClr val="FFFF00"/>
              </a:highlight>
              <a:latin typeface="Calibri"/>
            </a:endParaRPr>
          </a:p>
        </p:txBody>
      </p:sp>
    </p:spTree>
    <p:extLst>
      <p:ext uri="{BB962C8B-B14F-4D97-AF65-F5344CB8AC3E}">
        <p14:creationId xmlns:p14="http://schemas.microsoft.com/office/powerpoint/2010/main" val="2957756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9">
            <a:extLst>
              <a:ext uri="{FF2B5EF4-FFF2-40B4-BE49-F238E27FC236}">
                <a16:creationId xmlns:a16="http://schemas.microsoft.com/office/drawing/2014/main" id="{10BA1EB7-E0F3-4909-9A79-71C73E40F42E}"/>
              </a:ext>
            </a:extLst>
          </p:cNvPr>
          <p:cNvSpPr txBox="1">
            <a:spLocks noChangeArrowheads="1"/>
          </p:cNvSpPr>
          <p:nvPr/>
        </p:nvSpPr>
        <p:spPr bwMode="auto">
          <a:xfrm>
            <a:off x="4718582" y="838200"/>
            <a:ext cx="4349217" cy="1015663"/>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000" b="1" dirty="0">
                <a:solidFill>
                  <a:schemeClr val="bg1"/>
                </a:solidFill>
                <a:effectLst>
                  <a:outerShdw blurRad="38100" dist="38100" dir="2700000" algn="tl">
                    <a:srgbClr val="000000"/>
                  </a:outerShdw>
                </a:effectLst>
                <a:latin typeface="Arial" charset="0"/>
              </a:rPr>
              <a:t>Mt. 26:26</a:t>
            </a:r>
            <a:r>
              <a:rPr lang="en-US" sz="2000" b="1" i="1" dirty="0">
                <a:solidFill>
                  <a:schemeClr val="bg1"/>
                </a:solidFill>
                <a:effectLst>
                  <a:outerShdw blurRad="38100" dist="38100" dir="2700000" algn="tl">
                    <a:srgbClr val="000000"/>
                  </a:outerShdw>
                </a:effectLst>
                <a:latin typeface="Arial" charset="0"/>
              </a:rPr>
              <a:t>ff</a:t>
            </a:r>
            <a:endParaRPr lang="en-US" sz="2000" b="1" dirty="0">
              <a:solidFill>
                <a:schemeClr val="bg1"/>
              </a:solidFill>
              <a:effectLst>
                <a:outerShdw blurRad="38100" dist="38100" dir="2700000" algn="tl">
                  <a:srgbClr val="000000"/>
                </a:outerShdw>
              </a:effectLst>
              <a:latin typeface="Arial" charset="0"/>
            </a:endParaRPr>
          </a:p>
          <a:p>
            <a:r>
              <a:rPr lang="en-US" sz="2000" b="1" dirty="0">
                <a:solidFill>
                  <a:schemeClr val="bg1"/>
                </a:solidFill>
                <a:effectLst>
                  <a:outerShdw blurRad="38100" dist="38100" dir="2700000" algn="tl">
                    <a:srgbClr val="000000"/>
                  </a:outerShdw>
                </a:effectLst>
                <a:latin typeface="Arial" charset="0"/>
              </a:rPr>
              <a:t>	“Eat, this is my body”</a:t>
            </a:r>
          </a:p>
          <a:p>
            <a:r>
              <a:rPr lang="en-US" sz="2000" b="1" dirty="0">
                <a:solidFill>
                  <a:schemeClr val="bg1"/>
                </a:solidFill>
                <a:effectLst>
                  <a:outerShdw blurRad="38100" dist="38100" dir="2700000" algn="tl">
                    <a:srgbClr val="000000"/>
                  </a:outerShdw>
                </a:effectLst>
                <a:latin typeface="Arial" charset="0"/>
              </a:rPr>
              <a:t>	“Drink,...this is my blood”</a:t>
            </a:r>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lang="en-US" sz="2400" b="1" dirty="0">
                <a:solidFill>
                  <a:srgbClr val="C00000">
                    <a:alpha val="50000"/>
                  </a:srgbClr>
                </a:solidFill>
                <a:effectLst>
                  <a:outerShdw blurRad="38100" dist="38100" dir="2700000" algn="tl">
                    <a:srgbClr val="000000">
                      <a:alpha val="43137"/>
                    </a:srgbClr>
                  </a:outerShdw>
                </a:effectLst>
                <a:latin typeface="Calibri"/>
              </a:rPr>
              <a:t>Communion With One Another</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highlight>
                  <a:srgbClr val="FFFF00"/>
                </a:highlight>
                <a:latin typeface="Calibri"/>
              </a:rPr>
              <a:t>Communion With Christ</a:t>
            </a: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9" name="Text Box 8">
            <a:extLst>
              <a:ext uri="{FF2B5EF4-FFF2-40B4-BE49-F238E27FC236}">
                <a16:creationId xmlns:a16="http://schemas.microsoft.com/office/drawing/2014/main" id="{3129BA38-4773-49D1-AFFD-D199733BE34F}"/>
              </a:ext>
            </a:extLst>
          </p:cNvPr>
          <p:cNvSpPr txBox="1">
            <a:spLocks noChangeArrowheads="1"/>
          </p:cNvSpPr>
          <p:nvPr/>
        </p:nvSpPr>
        <p:spPr bwMode="auto">
          <a:xfrm>
            <a:off x="4718582" y="1828800"/>
            <a:ext cx="4349218"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a:spAutoFit/>
          </a:bodyPr>
          <a:lstStyle/>
          <a:p>
            <a:pPr>
              <a:spcBef>
                <a:spcPct val="50000"/>
              </a:spcBef>
            </a:pPr>
            <a:r>
              <a:rPr lang="en-US" sz="2000" b="1" dirty="0">
                <a:latin typeface="Arial" charset="0"/>
              </a:rPr>
              <a:t>Ga 2:20  </a:t>
            </a:r>
            <a:r>
              <a:rPr lang="en-US" sz="2000" b="1" i="1" dirty="0">
                <a:latin typeface="Arial" charset="0"/>
              </a:rPr>
              <a:t>“crucified</a:t>
            </a:r>
            <a:r>
              <a:rPr lang="en-US" sz="2000" i="1" dirty="0">
                <a:latin typeface="Arial" charset="0"/>
              </a:rPr>
              <a:t> </a:t>
            </a:r>
            <a:r>
              <a:rPr lang="en-US" sz="2000" b="1" i="1" dirty="0">
                <a:latin typeface="Arial" charset="0"/>
              </a:rPr>
              <a:t>with Christ”</a:t>
            </a:r>
          </a:p>
        </p:txBody>
      </p:sp>
      <p:sp>
        <p:nvSpPr>
          <p:cNvPr id="10" name="Text Box 5">
            <a:extLst>
              <a:ext uri="{FF2B5EF4-FFF2-40B4-BE49-F238E27FC236}">
                <a16:creationId xmlns:a16="http://schemas.microsoft.com/office/drawing/2014/main" id="{DEC89947-82FC-4EF6-862B-08B5E9C52169}"/>
              </a:ext>
            </a:extLst>
          </p:cNvPr>
          <p:cNvSpPr txBox="1">
            <a:spLocks noChangeArrowheads="1"/>
          </p:cNvSpPr>
          <p:nvPr/>
        </p:nvSpPr>
        <p:spPr bwMode="auto">
          <a:xfrm>
            <a:off x="4722511" y="2209800"/>
            <a:ext cx="4345289"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a:spAutoFit/>
          </a:bodyPr>
          <a:lstStyle/>
          <a:p>
            <a:pPr>
              <a:spcBef>
                <a:spcPct val="50000"/>
              </a:spcBef>
            </a:pPr>
            <a:r>
              <a:rPr lang="en-US" sz="2000" b="1" dirty="0">
                <a:latin typeface="Arial" charset="0"/>
              </a:rPr>
              <a:t>Co 2:20  </a:t>
            </a:r>
            <a:r>
              <a:rPr lang="en-US" sz="2000" b="1" i="1" dirty="0">
                <a:latin typeface="Arial" charset="0"/>
              </a:rPr>
              <a:t>“died with Christ”</a:t>
            </a:r>
            <a:endParaRPr lang="en-US" sz="2000" dirty="0"/>
          </a:p>
        </p:txBody>
      </p:sp>
      <p:sp>
        <p:nvSpPr>
          <p:cNvPr id="11" name="Text Box 7">
            <a:extLst>
              <a:ext uri="{FF2B5EF4-FFF2-40B4-BE49-F238E27FC236}">
                <a16:creationId xmlns:a16="http://schemas.microsoft.com/office/drawing/2014/main" id="{AB300D0F-2DB6-4237-83B2-7A351B7FF915}"/>
              </a:ext>
            </a:extLst>
          </p:cNvPr>
          <p:cNvSpPr txBox="1">
            <a:spLocks noChangeArrowheads="1"/>
          </p:cNvSpPr>
          <p:nvPr/>
        </p:nvSpPr>
        <p:spPr bwMode="auto">
          <a:xfrm>
            <a:off x="4724400" y="2571690"/>
            <a:ext cx="4344345"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a:spAutoFit/>
          </a:bodyPr>
          <a:lstStyle/>
          <a:p>
            <a:pPr>
              <a:spcBef>
                <a:spcPct val="50000"/>
              </a:spcBef>
            </a:pPr>
            <a:r>
              <a:rPr lang="en-US" sz="2000" b="1" dirty="0">
                <a:latin typeface="Arial" charset="0"/>
              </a:rPr>
              <a:t>Ro 6:4	</a:t>
            </a:r>
            <a:r>
              <a:rPr lang="en-US" sz="2000" b="1" i="1" dirty="0">
                <a:latin typeface="Arial" charset="0"/>
              </a:rPr>
              <a:t>“buried with him”</a:t>
            </a:r>
            <a:endParaRPr lang="en-US" sz="2000" dirty="0"/>
          </a:p>
        </p:txBody>
      </p:sp>
      <p:sp>
        <p:nvSpPr>
          <p:cNvPr id="12" name="Text Box 6">
            <a:extLst>
              <a:ext uri="{FF2B5EF4-FFF2-40B4-BE49-F238E27FC236}">
                <a16:creationId xmlns:a16="http://schemas.microsoft.com/office/drawing/2014/main" id="{F00B3449-3B7B-4817-842C-554772ACF3D0}"/>
              </a:ext>
            </a:extLst>
          </p:cNvPr>
          <p:cNvSpPr txBox="1">
            <a:spLocks noChangeArrowheads="1"/>
          </p:cNvSpPr>
          <p:nvPr/>
        </p:nvSpPr>
        <p:spPr bwMode="auto">
          <a:xfrm>
            <a:off x="4724400" y="2971800"/>
            <a:ext cx="4419600"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rIns="0">
            <a:spAutoFit/>
          </a:bodyPr>
          <a:lstStyle/>
          <a:p>
            <a:pPr>
              <a:spcBef>
                <a:spcPct val="50000"/>
              </a:spcBef>
            </a:pPr>
            <a:r>
              <a:rPr lang="en-US" sz="2000" b="1" dirty="0">
                <a:latin typeface="Arial" charset="0"/>
              </a:rPr>
              <a:t>Co 3:1 </a:t>
            </a:r>
            <a:r>
              <a:rPr lang="en-US" sz="2000" b="1" i="1" dirty="0">
                <a:latin typeface="Arial" charset="0"/>
              </a:rPr>
              <a:t>“raised together with Christ”</a:t>
            </a:r>
          </a:p>
        </p:txBody>
      </p:sp>
      <p:sp>
        <p:nvSpPr>
          <p:cNvPr id="14" name="Rectangle 13"/>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alpha val="50000"/>
                  </a:srgbClr>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alpha val="50000"/>
                  </a:srgbClr>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highlight>
                  <a:srgbClr val="FFFF00"/>
                </a:highlight>
                <a:latin typeface="Calibri"/>
              </a:rPr>
              <a:t>Comunión con Cristo</a:t>
            </a:r>
            <a:endParaRPr lang="en-US" sz="2400" b="1" dirty="0">
              <a:solidFill>
                <a:srgbClr val="C00000"/>
              </a:solidFill>
              <a:effectLst>
                <a:outerShdw blurRad="38100" dist="38100" dir="2700000" algn="tl">
                  <a:srgbClr val="000000">
                    <a:alpha val="43137"/>
                  </a:srgbClr>
                </a:outerShdw>
              </a:effectLst>
              <a:highlight>
                <a:srgbClr val="FFFF00"/>
              </a:highlight>
              <a:latin typeface="Calibri"/>
            </a:endParaRPr>
          </a:p>
        </p:txBody>
      </p:sp>
      <p:sp>
        <p:nvSpPr>
          <p:cNvPr id="15" name="Text Box 9">
            <a:extLst>
              <a:ext uri="{FF2B5EF4-FFF2-40B4-BE49-F238E27FC236}">
                <a16:creationId xmlns:a16="http://schemas.microsoft.com/office/drawing/2014/main" id="{10BA1EB7-E0F3-4909-9A79-71C73E40F42E}"/>
              </a:ext>
            </a:extLst>
          </p:cNvPr>
          <p:cNvSpPr txBox="1">
            <a:spLocks noChangeArrowheads="1"/>
          </p:cNvSpPr>
          <p:nvPr/>
        </p:nvSpPr>
        <p:spPr bwMode="auto">
          <a:xfrm>
            <a:off x="4724400" y="4267200"/>
            <a:ext cx="4343399" cy="1015663"/>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000" b="1" dirty="0">
                <a:solidFill>
                  <a:schemeClr val="bg1"/>
                </a:solidFill>
                <a:effectLst>
                  <a:outerShdw blurRad="38100" dist="38100" dir="2700000" algn="tl">
                    <a:srgbClr val="000000"/>
                  </a:outerShdw>
                </a:effectLst>
                <a:latin typeface="Arial" charset="0"/>
              </a:rPr>
              <a:t>Mateo 26:26</a:t>
            </a:r>
            <a:r>
              <a:rPr lang="en-US" sz="2000" b="1" i="1" dirty="0">
                <a:solidFill>
                  <a:schemeClr val="bg1"/>
                </a:solidFill>
                <a:effectLst>
                  <a:outerShdw blurRad="38100" dist="38100" dir="2700000" algn="tl">
                    <a:srgbClr val="000000"/>
                  </a:outerShdw>
                </a:effectLst>
                <a:latin typeface="Arial" charset="0"/>
              </a:rPr>
              <a:t>ff</a:t>
            </a:r>
            <a:endParaRPr lang="en-US" sz="2000" b="1" dirty="0">
              <a:solidFill>
                <a:schemeClr val="bg1"/>
              </a:solidFill>
              <a:effectLst>
                <a:outerShdw blurRad="38100" dist="38100" dir="2700000" algn="tl">
                  <a:srgbClr val="000000"/>
                </a:outerShdw>
              </a:effectLst>
              <a:latin typeface="Arial" charset="0"/>
            </a:endParaRPr>
          </a:p>
          <a:p>
            <a:r>
              <a:rPr lang="en-US" sz="2000" b="1" dirty="0">
                <a:solidFill>
                  <a:schemeClr val="bg1"/>
                </a:solidFill>
                <a:effectLst>
                  <a:outerShdw blurRad="38100" dist="38100" dir="2700000" algn="tl">
                    <a:srgbClr val="000000"/>
                  </a:outerShdw>
                </a:effectLst>
                <a:latin typeface="Arial" charset="0"/>
              </a:rPr>
              <a:t>“</a:t>
            </a:r>
            <a:r>
              <a:rPr lang="es-ES" sz="2000" b="1" dirty="0">
                <a:solidFill>
                  <a:schemeClr val="bg1"/>
                </a:solidFill>
                <a:effectLst>
                  <a:outerShdw blurRad="38100" dist="38100" dir="2700000" algn="tl">
                    <a:srgbClr val="000000"/>
                  </a:outerShdw>
                </a:effectLst>
                <a:latin typeface="Arial" charset="0"/>
              </a:rPr>
              <a:t>comed; esto es mi cuerpo</a:t>
            </a:r>
            <a:r>
              <a:rPr lang="en-US" sz="2000" b="1" dirty="0">
                <a:solidFill>
                  <a:schemeClr val="bg1"/>
                </a:solidFill>
                <a:effectLst>
                  <a:outerShdw blurRad="38100" dist="38100" dir="2700000" algn="tl">
                    <a:srgbClr val="000000"/>
                  </a:outerShdw>
                </a:effectLst>
                <a:latin typeface="Arial" charset="0"/>
              </a:rPr>
              <a:t>”</a:t>
            </a:r>
          </a:p>
          <a:p>
            <a:r>
              <a:rPr lang="en-US" sz="2000" b="1" dirty="0">
                <a:solidFill>
                  <a:schemeClr val="bg1"/>
                </a:solidFill>
                <a:effectLst>
                  <a:outerShdw blurRad="38100" dist="38100" dir="2700000" algn="tl">
                    <a:srgbClr val="000000"/>
                  </a:outerShdw>
                </a:effectLst>
                <a:latin typeface="Arial" charset="0"/>
              </a:rPr>
              <a:t>“</a:t>
            </a:r>
            <a:r>
              <a:rPr lang="es-ES" sz="2000" b="1" dirty="0">
                <a:solidFill>
                  <a:schemeClr val="bg1"/>
                </a:solidFill>
                <a:effectLst>
                  <a:outerShdw blurRad="38100" dist="38100" dir="2700000" algn="tl">
                    <a:srgbClr val="000000"/>
                  </a:outerShdw>
                </a:effectLst>
                <a:latin typeface="Arial" charset="0"/>
              </a:rPr>
              <a:t>Bebed…esto es mi sangre”</a:t>
            </a:r>
            <a:endParaRPr lang="en-US" sz="2000" b="1" dirty="0">
              <a:solidFill>
                <a:schemeClr val="bg1"/>
              </a:solidFill>
              <a:effectLst>
                <a:outerShdw blurRad="38100" dist="38100" dir="2700000" algn="tl">
                  <a:srgbClr val="000000"/>
                </a:outerShdw>
              </a:effectLst>
              <a:latin typeface="Arial" charset="0"/>
            </a:endParaRPr>
          </a:p>
        </p:txBody>
      </p:sp>
      <p:sp>
        <p:nvSpPr>
          <p:cNvPr id="16" name="Text Box 8">
            <a:extLst>
              <a:ext uri="{FF2B5EF4-FFF2-40B4-BE49-F238E27FC236}">
                <a16:creationId xmlns:a16="http://schemas.microsoft.com/office/drawing/2014/main" id="{3129BA38-4773-49D1-AFFD-D199733BE34F}"/>
              </a:ext>
            </a:extLst>
          </p:cNvPr>
          <p:cNvSpPr txBox="1">
            <a:spLocks noChangeArrowheads="1"/>
          </p:cNvSpPr>
          <p:nvPr/>
        </p:nvSpPr>
        <p:spPr bwMode="auto">
          <a:xfrm>
            <a:off x="4724400" y="5257800"/>
            <a:ext cx="4349218"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a:spAutoFit/>
          </a:bodyPr>
          <a:lstStyle/>
          <a:p>
            <a:pPr>
              <a:spcBef>
                <a:spcPct val="50000"/>
              </a:spcBef>
            </a:pPr>
            <a:r>
              <a:rPr lang="es-ES" sz="2000" b="1" i="1" dirty="0">
                <a:latin typeface="Arial" charset="0"/>
              </a:rPr>
              <a:t>Con Cristo juntamente crucificado</a:t>
            </a:r>
            <a:endParaRPr lang="en-US" sz="2000" b="1" i="1" dirty="0">
              <a:latin typeface="Arial" charset="0"/>
            </a:endParaRPr>
          </a:p>
        </p:txBody>
      </p:sp>
      <p:sp>
        <p:nvSpPr>
          <p:cNvPr id="17" name="Text Box 5">
            <a:extLst>
              <a:ext uri="{FF2B5EF4-FFF2-40B4-BE49-F238E27FC236}">
                <a16:creationId xmlns:a16="http://schemas.microsoft.com/office/drawing/2014/main" id="{DEC89947-82FC-4EF6-862B-08B5E9C52169}"/>
              </a:ext>
            </a:extLst>
          </p:cNvPr>
          <p:cNvSpPr txBox="1">
            <a:spLocks noChangeArrowheads="1"/>
          </p:cNvSpPr>
          <p:nvPr/>
        </p:nvSpPr>
        <p:spPr bwMode="auto">
          <a:xfrm>
            <a:off x="4728329" y="5638800"/>
            <a:ext cx="4345289"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a:spAutoFit/>
          </a:bodyPr>
          <a:lstStyle/>
          <a:p>
            <a:pPr>
              <a:spcBef>
                <a:spcPct val="50000"/>
              </a:spcBef>
            </a:pPr>
            <a:r>
              <a:rPr lang="en-US" sz="2000" b="1" i="1" dirty="0" err="1">
                <a:latin typeface="Arial" charset="0"/>
              </a:rPr>
              <a:t>muerto</a:t>
            </a:r>
            <a:r>
              <a:rPr lang="en-US" sz="2000" b="1" i="1" dirty="0">
                <a:latin typeface="Arial" charset="0"/>
              </a:rPr>
              <a:t> con Cristo</a:t>
            </a:r>
            <a:endParaRPr lang="en-US" sz="2000" dirty="0"/>
          </a:p>
        </p:txBody>
      </p:sp>
      <p:sp>
        <p:nvSpPr>
          <p:cNvPr id="18" name="Text Box 7">
            <a:extLst>
              <a:ext uri="{FF2B5EF4-FFF2-40B4-BE49-F238E27FC236}">
                <a16:creationId xmlns:a16="http://schemas.microsoft.com/office/drawing/2014/main" id="{AB300D0F-2DB6-4237-83B2-7A351B7FF915}"/>
              </a:ext>
            </a:extLst>
          </p:cNvPr>
          <p:cNvSpPr txBox="1">
            <a:spLocks noChangeArrowheads="1"/>
          </p:cNvSpPr>
          <p:nvPr/>
        </p:nvSpPr>
        <p:spPr bwMode="auto">
          <a:xfrm>
            <a:off x="4730218" y="6000690"/>
            <a:ext cx="4344345" cy="707886"/>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a:spAutoFit/>
          </a:bodyPr>
          <a:lstStyle/>
          <a:p>
            <a:pPr>
              <a:spcBef>
                <a:spcPct val="50000"/>
              </a:spcBef>
            </a:pPr>
            <a:r>
              <a:rPr lang="es-ES" sz="2000" b="1" i="1" dirty="0">
                <a:latin typeface="Arial" charset="0"/>
              </a:rPr>
              <a:t>somos sepultados juntamente con él </a:t>
            </a:r>
            <a:endParaRPr lang="en-US" sz="2000" b="1" i="1" dirty="0">
              <a:latin typeface="Arial" charset="0"/>
            </a:endParaRPr>
          </a:p>
        </p:txBody>
      </p:sp>
      <p:sp>
        <p:nvSpPr>
          <p:cNvPr id="19" name="Text Box 6">
            <a:extLst>
              <a:ext uri="{FF2B5EF4-FFF2-40B4-BE49-F238E27FC236}">
                <a16:creationId xmlns:a16="http://schemas.microsoft.com/office/drawing/2014/main" id="{F00B3449-3B7B-4817-842C-554772ACF3D0}"/>
              </a:ext>
            </a:extLst>
          </p:cNvPr>
          <p:cNvSpPr txBox="1">
            <a:spLocks noChangeArrowheads="1"/>
          </p:cNvSpPr>
          <p:nvPr/>
        </p:nvSpPr>
        <p:spPr bwMode="auto">
          <a:xfrm>
            <a:off x="4730218" y="6400800"/>
            <a:ext cx="4419600" cy="400110"/>
          </a:xfrm>
          <a:prstGeom prst="rect">
            <a:avLst/>
          </a:prstGeom>
          <a:gradFill>
            <a:gsLst>
              <a:gs pos="0">
                <a:schemeClr val="bg1">
                  <a:lumMod val="95000"/>
                </a:schemeClr>
              </a:gs>
              <a:gs pos="52000">
                <a:schemeClr val="bg1">
                  <a:lumMod val="85000"/>
                </a:schemeClr>
              </a:gs>
              <a:gs pos="100000">
                <a:schemeClr val="bg1">
                  <a:lumMod val="75000"/>
                </a:schemeClr>
              </a:gs>
            </a:gsLst>
            <a:lin ang="5400000" scaled="0"/>
          </a:gradFill>
          <a:ln w="9525">
            <a:solidFill>
              <a:schemeClr val="tx1"/>
            </a:solidFill>
            <a:miter lim="800000"/>
            <a:headEnd/>
            <a:tailEnd/>
          </a:ln>
          <a:effectLst/>
        </p:spPr>
        <p:txBody>
          <a:bodyPr wrap="square" rIns="0">
            <a:spAutoFit/>
          </a:bodyPr>
          <a:lstStyle/>
          <a:p>
            <a:pPr>
              <a:spcBef>
                <a:spcPct val="50000"/>
              </a:spcBef>
            </a:pPr>
            <a:r>
              <a:rPr lang="en-US" sz="2000" b="1" i="1" dirty="0" err="1">
                <a:latin typeface="Arial" charset="0"/>
              </a:rPr>
              <a:t>resucitado</a:t>
            </a:r>
            <a:r>
              <a:rPr lang="en-US" sz="2000" b="1" i="1" dirty="0">
                <a:latin typeface="Arial" charset="0"/>
              </a:rPr>
              <a:t> con Cristo</a:t>
            </a:r>
          </a:p>
        </p:txBody>
      </p:sp>
    </p:spTree>
    <p:extLst>
      <p:ext uri="{BB962C8B-B14F-4D97-AF65-F5344CB8AC3E}">
        <p14:creationId xmlns:p14="http://schemas.microsoft.com/office/powerpoint/2010/main" val="126890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autoUpdateAnimBg="0"/>
      <p:bldP spid="9" grpId="0" animBg="1" autoUpdateAnimBg="0"/>
      <p:bldP spid="10" grpId="0" animBg="1" autoUpdateAnimBg="0"/>
      <p:bldP spid="11" grpId="0" animBg="1" autoUpdateAnimBg="0"/>
      <p:bldP spid="12" grpId="0" animBg="1" autoUpdateAnimBg="0"/>
      <p:bldP spid="15" grpId="0" animBg="1" autoUpdateAnimBg="0"/>
      <p:bldP spid="16" grpId="0" animBg="1" autoUpdateAnimBg="0"/>
      <p:bldP spid="17" grpId="0" animBg="1" autoUpdateAnimBg="0"/>
      <p:bldP spid="18" grpId="0" animBg="1" autoUpdateAnimBg="0"/>
      <p:bldP spid="1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2">
            <a:extLst>
              <a:ext uri="{FF2B5EF4-FFF2-40B4-BE49-F238E27FC236}">
                <a16:creationId xmlns:a16="http://schemas.microsoft.com/office/drawing/2014/main" id="{BEB4CDF9-F859-452F-8FBC-800EB05D9778}"/>
              </a:ext>
            </a:extLst>
          </p:cNvPr>
          <p:cNvSpPr/>
          <p:nvPr/>
        </p:nvSpPr>
        <p:spPr>
          <a:xfrm>
            <a:off x="1371600" y="5791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BEB4CDF9-F859-452F-8FBC-800EB05D9778}"/>
              </a:ext>
            </a:extLst>
          </p:cNvPr>
          <p:cNvSpPr/>
          <p:nvPr/>
        </p:nvSpPr>
        <p:spPr>
          <a:xfrm>
            <a:off x="1447800" y="2362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One Another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Christ</a:t>
            </a:r>
            <a:endParaRPr kumimoji="0" lang="en-US" sz="2400" b="0" i="0" u="none" strike="noStrike" kern="1200" cap="none" spc="0" normalizeH="0" baseline="0" noProof="0" dirty="0">
              <a:ln>
                <a:noFill/>
              </a:ln>
              <a:solidFill>
                <a:srgbClr val="C00000"/>
              </a:solidFill>
              <a:effectLst/>
              <a:uLnTx/>
              <a:uFillTx/>
              <a:latin typeface="Calibri"/>
              <a:ea typeface="+mn-ea"/>
              <a:cs typeface="+mn-cs"/>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 name="Right Brace 1">
            <a:extLst>
              <a:ext uri="{FF2B5EF4-FFF2-40B4-BE49-F238E27FC236}">
                <a16:creationId xmlns:a16="http://schemas.microsoft.com/office/drawing/2014/main" id="{99423BDE-1A1D-47C2-B297-BE1E2234EBEF}"/>
              </a:ext>
            </a:extLst>
          </p:cNvPr>
          <p:cNvSpPr/>
          <p:nvPr/>
        </p:nvSpPr>
        <p:spPr>
          <a:xfrm>
            <a:off x="5570416" y="2367021"/>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a:extLst>
              <a:ext uri="{FF2B5EF4-FFF2-40B4-BE49-F238E27FC236}">
                <a16:creationId xmlns:a16="http://schemas.microsoft.com/office/drawing/2014/main" id="{925B2BD5-452F-4730-8969-BDDEE00928B1}"/>
              </a:ext>
            </a:extLst>
          </p:cNvPr>
          <p:cNvSpPr/>
          <p:nvPr/>
        </p:nvSpPr>
        <p:spPr>
          <a:xfrm>
            <a:off x="5855525" y="2374075"/>
            <a:ext cx="3122738" cy="769441"/>
          </a:xfrm>
          <a:prstGeom prst="rect">
            <a:avLst/>
          </a:prstGeom>
        </p:spPr>
        <p:txBody>
          <a:bodyPr>
            <a:spAutoFit/>
          </a:bodyPr>
          <a:lstStyle/>
          <a:p>
            <a:pPr algn="ctr"/>
            <a:r>
              <a:rPr lang="en-US" sz="2200" b="1" dirty="0">
                <a:solidFill>
                  <a:schemeClr val="bg1"/>
                </a:solidFill>
                <a:effectLst>
                  <a:outerShdw blurRad="38100" dist="38100" dir="2700000" algn="tl">
                    <a:srgbClr val="000000"/>
                  </a:outerShdw>
                </a:effectLst>
                <a:latin typeface="Arial" charset="0"/>
              </a:rPr>
              <a:t>The church at Corinth was failing in both</a:t>
            </a:r>
          </a:p>
        </p:txBody>
      </p:sp>
      <p:sp>
        <p:nvSpPr>
          <p:cNvPr id="10" name="Rectangle 9"/>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latin typeface="Calibri"/>
              </a:rPr>
              <a:t>Comunión con Cristo</a:t>
            </a:r>
            <a:endParaRPr lang="en-US" sz="2400" b="1" dirty="0">
              <a:solidFill>
                <a:srgbClr val="C00000"/>
              </a:solidFill>
              <a:effectLst>
                <a:outerShdw blurRad="38100" dist="38100" dir="2700000" algn="tl">
                  <a:srgbClr val="000000">
                    <a:alpha val="43137"/>
                  </a:srgbClr>
                </a:outerShdw>
              </a:effectLst>
              <a:latin typeface="Calibri"/>
            </a:endParaRPr>
          </a:p>
        </p:txBody>
      </p:sp>
      <p:sp>
        <p:nvSpPr>
          <p:cNvPr id="12" name="Right Brace 11">
            <a:extLst>
              <a:ext uri="{FF2B5EF4-FFF2-40B4-BE49-F238E27FC236}">
                <a16:creationId xmlns:a16="http://schemas.microsoft.com/office/drawing/2014/main" id="{99423BDE-1A1D-47C2-B297-BE1E2234EBEF}"/>
              </a:ext>
            </a:extLst>
          </p:cNvPr>
          <p:cNvSpPr/>
          <p:nvPr/>
        </p:nvSpPr>
        <p:spPr>
          <a:xfrm>
            <a:off x="5486400" y="5790982"/>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a:extLst>
              <a:ext uri="{FF2B5EF4-FFF2-40B4-BE49-F238E27FC236}">
                <a16:creationId xmlns:a16="http://schemas.microsoft.com/office/drawing/2014/main" id="{925B2BD5-452F-4730-8969-BDDEE00928B1}"/>
              </a:ext>
            </a:extLst>
          </p:cNvPr>
          <p:cNvSpPr/>
          <p:nvPr/>
        </p:nvSpPr>
        <p:spPr>
          <a:xfrm>
            <a:off x="5867400" y="5783759"/>
            <a:ext cx="3122738" cy="1107996"/>
          </a:xfrm>
          <a:prstGeom prst="rect">
            <a:avLst/>
          </a:prstGeom>
        </p:spPr>
        <p:txBody>
          <a:bodyPr>
            <a:spAutoFit/>
          </a:bodyPr>
          <a:lstStyle/>
          <a:p>
            <a:pPr algn="ctr"/>
            <a:r>
              <a:rPr lang="es-ES" sz="2200" b="1" dirty="0">
                <a:solidFill>
                  <a:schemeClr val="bg1"/>
                </a:solidFill>
                <a:effectLst>
                  <a:outerShdw blurRad="38100" dist="38100" dir="2700000" algn="tl">
                    <a:srgbClr val="000000"/>
                  </a:outerShdw>
                </a:effectLst>
                <a:latin typeface="Arial" charset="0"/>
              </a:rPr>
              <a:t>La iglesia en Corinto estaba fallando en ambos</a:t>
            </a:r>
            <a:endParaRPr lang="en-US" sz="2200" b="1"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46234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2"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1077218"/>
          </a:xfrm>
          <a:prstGeom prst="rect">
            <a:avLst/>
          </a:prstGeom>
          <a:noFill/>
        </p:spPr>
        <p:txBody>
          <a:bodyPr wrap="square" rtlCol="0">
            <a:spAutoFit/>
          </a:bodyPr>
          <a:lstStyle/>
          <a:p>
            <a:pPr marL="571500" indent="-571500">
              <a:buAutoNum type="romanUcPeriod"/>
            </a:pPr>
            <a:r>
              <a:rPr lang="en-US" sz="3200" b="1" dirty="0">
                <a:solidFill>
                  <a:srgbClr val="C00000"/>
                </a:solidFill>
                <a:effectLst>
                  <a:outerShdw blurRad="38100" dist="38100" dir="2700000" algn="tl">
                    <a:srgbClr val="000000">
                      <a:alpha val="43137"/>
                    </a:srgbClr>
                  </a:outerShdw>
                </a:effectLst>
              </a:rPr>
              <a:t>Memorial</a:t>
            </a:r>
          </a:p>
          <a:p>
            <a:pPr marL="571500" indent="-571500">
              <a:buAutoNum type="romanUcPeriod"/>
            </a:pPr>
            <a:r>
              <a:rPr lang="en-US" sz="3200" b="1" dirty="0">
                <a:solidFill>
                  <a:srgbClr val="C00000"/>
                </a:solidFill>
                <a:effectLst>
                  <a:outerShdw blurRad="38100" dist="38100" dir="2700000" algn="tl">
                    <a:srgbClr val="000000">
                      <a:alpha val="43137"/>
                    </a:srgbClr>
                  </a:outerShdw>
                </a:effectLst>
              </a:rPr>
              <a:t>Communion</a:t>
            </a:r>
            <a:endParaRPr lang="en-US" sz="2000" dirty="0">
              <a:solidFill>
                <a:srgbClr val="C00000"/>
              </a:solidFill>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2" name="Rectangle 1"/>
          <p:cNvSpPr/>
          <p:nvPr/>
        </p:nvSpPr>
        <p:spPr>
          <a:xfrm>
            <a:off x="533400" y="4419600"/>
            <a:ext cx="4572000" cy="1077218"/>
          </a:xfrm>
          <a:prstGeom prst="rect">
            <a:avLst/>
          </a:prstGeom>
        </p:spPr>
        <p:txBody>
          <a:bodyPr>
            <a:spAutoFit/>
          </a:bodyPr>
          <a:lstStyle/>
          <a:p>
            <a:pPr marL="571500" indent="-571500">
              <a:buAutoNum type="romanUcPeriod"/>
            </a:pPr>
            <a:r>
              <a:rPr lang="en-US" sz="3200" b="1" dirty="0">
                <a:solidFill>
                  <a:srgbClr val="C00000"/>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6290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5B2BD5-452F-4730-8969-BDDEE00928B1}"/>
              </a:ext>
            </a:extLst>
          </p:cNvPr>
          <p:cNvSpPr/>
          <p:nvPr/>
        </p:nvSpPr>
        <p:spPr>
          <a:xfrm>
            <a:off x="5997918" y="2057400"/>
            <a:ext cx="3146082" cy="1384995"/>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Corinthians 11:20 </a:t>
            </a:r>
            <a:r>
              <a:rPr lang="en-US" sz="2100" dirty="0">
                <a:solidFill>
                  <a:schemeClr val="bg1"/>
                </a:solidFill>
                <a:effectLst>
                  <a:outerShdw blurRad="38100" dist="38100" dir="2700000" algn="tl">
                    <a:srgbClr val="000000"/>
                  </a:outerShdw>
                </a:effectLst>
                <a:latin typeface="Palatino Linotype" panose="02040502050505030304" pitchFamily="18" charset="0"/>
              </a:rPr>
              <a:t>Therefore when you meet together, it is not to eat the Lord’s Supper</a:t>
            </a:r>
          </a:p>
        </p:txBody>
      </p:sp>
      <p:sp>
        <p:nvSpPr>
          <p:cNvPr id="3" name="Rectangle: Rounded Corners 2">
            <a:extLst>
              <a:ext uri="{FF2B5EF4-FFF2-40B4-BE49-F238E27FC236}">
                <a16:creationId xmlns:a16="http://schemas.microsoft.com/office/drawing/2014/main" id="{BEB4CDF9-F859-452F-8FBC-800EB05D9778}"/>
              </a:ext>
            </a:extLst>
          </p:cNvPr>
          <p:cNvSpPr/>
          <p:nvPr/>
        </p:nvSpPr>
        <p:spPr>
          <a:xfrm>
            <a:off x="1447800" y="2362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One Another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kern="1200" cap="none" spc="0" normalizeH="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Christ</a:t>
            </a:r>
            <a:endParaRPr kumimoji="0" lang="en-US" sz="2400" b="0" i="0" u="none" kern="1200" cap="none" spc="0" normalizeH="0" noProof="0" dirty="0">
              <a:ln>
                <a:noFill/>
              </a:ln>
              <a:solidFill>
                <a:srgbClr val="C00000"/>
              </a:solidFill>
              <a:effectLst/>
              <a:uLnTx/>
              <a:uFillTx/>
              <a:latin typeface="Calibri"/>
              <a:ea typeface="+mn-ea"/>
              <a:cs typeface="+mn-cs"/>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 name="Right Brace 1">
            <a:extLst>
              <a:ext uri="{FF2B5EF4-FFF2-40B4-BE49-F238E27FC236}">
                <a16:creationId xmlns:a16="http://schemas.microsoft.com/office/drawing/2014/main" id="{99423BDE-1A1D-47C2-B297-BE1E2234EBEF}"/>
              </a:ext>
            </a:extLst>
          </p:cNvPr>
          <p:cNvSpPr/>
          <p:nvPr/>
        </p:nvSpPr>
        <p:spPr>
          <a:xfrm>
            <a:off x="5570416" y="2367021"/>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1E646E3E-763F-4C28-ACAF-BD02CB074FDD}"/>
              </a:ext>
            </a:extLst>
          </p:cNvPr>
          <p:cNvSpPr/>
          <p:nvPr/>
        </p:nvSpPr>
        <p:spPr>
          <a:xfrm>
            <a:off x="457200" y="2796540"/>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2">
            <a:extLst>
              <a:ext uri="{FF2B5EF4-FFF2-40B4-BE49-F238E27FC236}">
                <a16:creationId xmlns:a16="http://schemas.microsoft.com/office/drawing/2014/main" id="{BEB4CDF9-F859-452F-8FBC-800EB05D9778}"/>
              </a:ext>
            </a:extLst>
          </p:cNvPr>
          <p:cNvSpPr/>
          <p:nvPr/>
        </p:nvSpPr>
        <p:spPr>
          <a:xfrm>
            <a:off x="1371600" y="5791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latin typeface="Calibri"/>
              </a:rPr>
              <a:t>Comunión con Cristo</a:t>
            </a:r>
            <a:endParaRPr lang="en-US" sz="2400" b="1" dirty="0">
              <a:solidFill>
                <a:srgbClr val="C00000"/>
              </a:solidFill>
              <a:effectLst>
                <a:outerShdw blurRad="38100" dist="38100" dir="2700000" algn="tl">
                  <a:srgbClr val="000000">
                    <a:alpha val="43137"/>
                  </a:srgbClr>
                </a:outerShdw>
              </a:effectLst>
              <a:latin typeface="Calibri"/>
            </a:endParaRPr>
          </a:p>
        </p:txBody>
      </p:sp>
      <p:sp>
        <p:nvSpPr>
          <p:cNvPr id="12" name="Right Brace 11">
            <a:extLst>
              <a:ext uri="{FF2B5EF4-FFF2-40B4-BE49-F238E27FC236}">
                <a16:creationId xmlns:a16="http://schemas.microsoft.com/office/drawing/2014/main" id="{99423BDE-1A1D-47C2-B297-BE1E2234EBEF}"/>
              </a:ext>
            </a:extLst>
          </p:cNvPr>
          <p:cNvSpPr/>
          <p:nvPr/>
        </p:nvSpPr>
        <p:spPr>
          <a:xfrm>
            <a:off x="5486400" y="5790982"/>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Multiplication Sign 7">
            <a:extLst>
              <a:ext uri="{FF2B5EF4-FFF2-40B4-BE49-F238E27FC236}">
                <a16:creationId xmlns:a16="http://schemas.microsoft.com/office/drawing/2014/main" id="{1E646E3E-763F-4C28-ACAF-BD02CB074FDD}"/>
              </a:ext>
            </a:extLst>
          </p:cNvPr>
          <p:cNvSpPr/>
          <p:nvPr/>
        </p:nvSpPr>
        <p:spPr>
          <a:xfrm>
            <a:off x="709407" y="6229084"/>
            <a:ext cx="4579105"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5B2BD5-452F-4730-8969-BDDEE00928B1}"/>
              </a:ext>
            </a:extLst>
          </p:cNvPr>
          <p:cNvSpPr/>
          <p:nvPr/>
        </p:nvSpPr>
        <p:spPr>
          <a:xfrm>
            <a:off x="6019800" y="5473005"/>
            <a:ext cx="3146082" cy="1338828"/>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a:t>
            </a:r>
            <a:r>
              <a:rPr lang="en-US" sz="2100" b="1" dirty="0" err="1">
                <a:solidFill>
                  <a:schemeClr val="bg1"/>
                </a:solidFill>
                <a:effectLst>
                  <a:outerShdw blurRad="38100" dist="38100" dir="2700000" algn="tl">
                    <a:srgbClr val="000000"/>
                  </a:outerShdw>
                </a:effectLst>
                <a:latin typeface="Arial" charset="0"/>
              </a:rPr>
              <a:t>Corintios</a:t>
            </a:r>
            <a:r>
              <a:rPr lang="en-US" sz="2100" b="1" dirty="0">
                <a:solidFill>
                  <a:schemeClr val="bg1"/>
                </a:solidFill>
                <a:effectLst>
                  <a:outerShdw blurRad="38100" dist="38100" dir="2700000" algn="tl">
                    <a:srgbClr val="000000"/>
                  </a:outerShdw>
                </a:effectLst>
                <a:latin typeface="Arial" charset="0"/>
              </a:rPr>
              <a:t> 11:20 </a:t>
            </a:r>
            <a:r>
              <a:rPr lang="es-ES" sz="2000" baseline="30000" dirty="0">
                <a:solidFill>
                  <a:schemeClr val="bg1"/>
                </a:solidFill>
                <a:effectLst>
                  <a:outerShdw blurRad="38100" dist="38100" dir="2700000" algn="tl">
                    <a:srgbClr val="000000">
                      <a:alpha val="43137"/>
                    </a:srgbClr>
                  </a:outerShdw>
                </a:effectLst>
                <a:latin typeface="Palatino Linotype" panose="02040502050505030304" pitchFamily="18" charset="0"/>
              </a:rPr>
              <a:t>20 </a:t>
            </a:r>
            <a:r>
              <a:rPr lang="es-ES" sz="2000" dirty="0">
                <a:solidFill>
                  <a:schemeClr val="bg1"/>
                </a:solidFill>
                <a:effectLst>
                  <a:outerShdw blurRad="38100" dist="38100" dir="2700000" algn="tl">
                    <a:srgbClr val="000000">
                      <a:alpha val="43137"/>
                    </a:srgbClr>
                  </a:outerShdw>
                </a:effectLst>
                <a:latin typeface="Palatino Linotype" panose="02040502050505030304" pitchFamily="18" charset="0"/>
              </a:rPr>
              <a:t>Cuando, pues, os reunís vosotros, eso no es comer la cena del Señor.</a:t>
            </a:r>
            <a:endParaRPr lang="en-US" sz="2100"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97236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5B2BD5-452F-4730-8969-BDDEE00928B1}"/>
              </a:ext>
            </a:extLst>
          </p:cNvPr>
          <p:cNvSpPr/>
          <p:nvPr/>
        </p:nvSpPr>
        <p:spPr>
          <a:xfrm>
            <a:off x="5769318" y="1182231"/>
            <a:ext cx="3374682" cy="2246769"/>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000" b="1" dirty="0">
                <a:solidFill>
                  <a:schemeClr val="bg1"/>
                </a:solidFill>
                <a:effectLst>
                  <a:outerShdw blurRad="38100" dist="38100" dir="2700000" algn="tl">
                    <a:srgbClr val="000000"/>
                  </a:outerShdw>
                </a:effectLst>
                <a:latin typeface="Arial" charset="0"/>
              </a:rPr>
              <a:t>No Surprise:</a:t>
            </a:r>
          </a:p>
          <a:p>
            <a:pPr lvl="1"/>
            <a:r>
              <a:rPr lang="en-US" sz="2000" b="1" u="sng" dirty="0">
                <a:solidFill>
                  <a:schemeClr val="bg1"/>
                </a:solidFill>
                <a:effectLst>
                  <a:outerShdw blurRad="38100" dist="38100" dir="2700000" algn="tl">
                    <a:srgbClr val="000000"/>
                  </a:outerShdw>
                </a:effectLst>
                <a:latin typeface="Arial" charset="0"/>
              </a:rPr>
              <a:t>justifying fornication</a:t>
            </a:r>
          </a:p>
          <a:p>
            <a:pPr lvl="1"/>
            <a:r>
              <a:rPr lang="en-US" sz="2000" b="1" dirty="0">
                <a:solidFill>
                  <a:schemeClr val="bg1"/>
                </a:solidFill>
                <a:effectLst>
                  <a:outerShdw blurRad="38100" dist="38100" dir="2700000" algn="tl">
                    <a:srgbClr val="000000"/>
                  </a:outerShdw>
                </a:effectLst>
                <a:latin typeface="Arial" charset="0"/>
              </a:rPr>
              <a:t>1 Cor 6:15</a:t>
            </a:r>
          </a:p>
          <a:p>
            <a:pPr lvl="1"/>
            <a:r>
              <a:rPr lang="en-US" sz="2000" b="1" u="sng" dirty="0">
                <a:solidFill>
                  <a:schemeClr val="bg1"/>
                </a:solidFill>
                <a:effectLst>
                  <a:outerShdw blurRad="38100" dist="38100" dir="2700000" algn="tl">
                    <a:srgbClr val="000000"/>
                  </a:outerShdw>
                </a:effectLst>
                <a:latin typeface="Arial" charset="0"/>
              </a:rPr>
              <a:t>justifying idolatry</a:t>
            </a:r>
          </a:p>
          <a:p>
            <a:pPr lvl="1"/>
            <a:r>
              <a:rPr lang="en-US" sz="2000" b="1" dirty="0">
                <a:solidFill>
                  <a:schemeClr val="bg1"/>
                </a:solidFill>
                <a:effectLst>
                  <a:outerShdw blurRad="38100" dist="38100" dir="2700000" algn="tl">
                    <a:srgbClr val="000000"/>
                  </a:outerShdw>
                </a:effectLst>
                <a:latin typeface="Arial" charset="0"/>
              </a:rPr>
              <a:t>1 Cor 10:21</a:t>
            </a:r>
          </a:p>
          <a:p>
            <a:pPr lvl="1"/>
            <a:r>
              <a:rPr lang="en-US" sz="2000" dirty="0">
                <a:solidFill>
                  <a:schemeClr val="bg1"/>
                </a:solidFill>
                <a:effectLst>
                  <a:outerShdw blurRad="38100" dist="38100" dir="2700000" algn="tl">
                    <a:srgbClr val="000000"/>
                  </a:outerShdw>
                </a:effectLst>
                <a:latin typeface="Arial" charset="0"/>
              </a:rPr>
              <a:t> ritual won’t assure communion with Christ</a:t>
            </a:r>
            <a:endParaRPr lang="en-US" sz="2000" i="1" dirty="0">
              <a:solidFill>
                <a:schemeClr val="bg1"/>
              </a:solidFill>
              <a:effectLst>
                <a:outerShdw blurRad="38100" dist="38100" dir="2700000" algn="tl">
                  <a:srgbClr val="000000"/>
                </a:outerShdw>
              </a:effectLst>
            </a:endParaRPr>
          </a:p>
        </p:txBody>
      </p:sp>
      <p:sp>
        <p:nvSpPr>
          <p:cNvPr id="3" name="Rectangle: Rounded Corners 2">
            <a:extLst>
              <a:ext uri="{FF2B5EF4-FFF2-40B4-BE49-F238E27FC236}">
                <a16:creationId xmlns:a16="http://schemas.microsoft.com/office/drawing/2014/main" id="{BEB4CDF9-F859-452F-8FBC-800EB05D9778}"/>
              </a:ext>
            </a:extLst>
          </p:cNvPr>
          <p:cNvSpPr/>
          <p:nvPr/>
        </p:nvSpPr>
        <p:spPr>
          <a:xfrm>
            <a:off x="1447800" y="2362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One Another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kern="1200" cap="none" spc="0" normalizeH="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Christ</a:t>
            </a:r>
            <a:endParaRPr kumimoji="0" lang="en-US" sz="2400" b="0" i="0" u="none" kern="1200" cap="none" spc="0" normalizeH="0" noProof="0" dirty="0">
              <a:ln>
                <a:noFill/>
              </a:ln>
              <a:solidFill>
                <a:srgbClr val="C00000"/>
              </a:solidFill>
              <a:effectLst/>
              <a:uLnTx/>
              <a:uFillTx/>
              <a:latin typeface="Calibri"/>
              <a:ea typeface="+mn-ea"/>
              <a:cs typeface="+mn-cs"/>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 name="Right Brace 1">
            <a:extLst>
              <a:ext uri="{FF2B5EF4-FFF2-40B4-BE49-F238E27FC236}">
                <a16:creationId xmlns:a16="http://schemas.microsoft.com/office/drawing/2014/main" id="{99423BDE-1A1D-47C2-B297-BE1E2234EBEF}"/>
              </a:ext>
            </a:extLst>
          </p:cNvPr>
          <p:cNvSpPr/>
          <p:nvPr/>
        </p:nvSpPr>
        <p:spPr>
          <a:xfrm>
            <a:off x="5570416" y="2367021"/>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1E646E3E-763F-4C28-ACAF-BD02CB074FDD}"/>
              </a:ext>
            </a:extLst>
          </p:cNvPr>
          <p:cNvSpPr/>
          <p:nvPr/>
        </p:nvSpPr>
        <p:spPr>
          <a:xfrm>
            <a:off x="457200" y="2796540"/>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2">
            <a:extLst>
              <a:ext uri="{FF2B5EF4-FFF2-40B4-BE49-F238E27FC236}">
                <a16:creationId xmlns:a16="http://schemas.microsoft.com/office/drawing/2014/main" id="{BEB4CDF9-F859-452F-8FBC-800EB05D9778}"/>
              </a:ext>
            </a:extLst>
          </p:cNvPr>
          <p:cNvSpPr/>
          <p:nvPr/>
        </p:nvSpPr>
        <p:spPr>
          <a:xfrm>
            <a:off x="1371600" y="5791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latin typeface="Calibri"/>
              </a:rPr>
              <a:t>Comunión con Cristo</a:t>
            </a:r>
            <a:endParaRPr lang="en-US" sz="2400" b="1" dirty="0">
              <a:solidFill>
                <a:srgbClr val="C00000"/>
              </a:solidFill>
              <a:effectLst>
                <a:outerShdw blurRad="38100" dist="38100" dir="2700000" algn="tl">
                  <a:srgbClr val="000000">
                    <a:alpha val="43137"/>
                  </a:srgbClr>
                </a:outerShdw>
              </a:effectLst>
              <a:latin typeface="Calibri"/>
            </a:endParaRPr>
          </a:p>
        </p:txBody>
      </p:sp>
      <p:sp>
        <p:nvSpPr>
          <p:cNvPr id="12" name="Right Brace 11">
            <a:extLst>
              <a:ext uri="{FF2B5EF4-FFF2-40B4-BE49-F238E27FC236}">
                <a16:creationId xmlns:a16="http://schemas.microsoft.com/office/drawing/2014/main" id="{99423BDE-1A1D-47C2-B297-BE1E2234EBEF}"/>
              </a:ext>
            </a:extLst>
          </p:cNvPr>
          <p:cNvSpPr/>
          <p:nvPr/>
        </p:nvSpPr>
        <p:spPr>
          <a:xfrm>
            <a:off x="5486400" y="5790982"/>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Multiplication Sign 7">
            <a:extLst>
              <a:ext uri="{FF2B5EF4-FFF2-40B4-BE49-F238E27FC236}">
                <a16:creationId xmlns:a16="http://schemas.microsoft.com/office/drawing/2014/main" id="{1E646E3E-763F-4C28-ACAF-BD02CB074FDD}"/>
              </a:ext>
            </a:extLst>
          </p:cNvPr>
          <p:cNvSpPr/>
          <p:nvPr/>
        </p:nvSpPr>
        <p:spPr>
          <a:xfrm>
            <a:off x="709407" y="6229084"/>
            <a:ext cx="4579105"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5B2BD5-452F-4730-8969-BDDEE00928B1}"/>
              </a:ext>
            </a:extLst>
          </p:cNvPr>
          <p:cNvSpPr/>
          <p:nvPr/>
        </p:nvSpPr>
        <p:spPr>
          <a:xfrm>
            <a:off x="5791200" y="4611231"/>
            <a:ext cx="3374682" cy="2246769"/>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s-ES" sz="2000" b="1" dirty="0">
                <a:solidFill>
                  <a:schemeClr val="bg1"/>
                </a:solidFill>
                <a:effectLst>
                  <a:outerShdw blurRad="38100" dist="38100" dir="2700000" algn="tl">
                    <a:srgbClr val="000000"/>
                  </a:outerShdw>
                </a:effectLst>
                <a:latin typeface="Arial" charset="0"/>
              </a:rPr>
              <a:t>No sorpresa:</a:t>
            </a:r>
          </a:p>
          <a:p>
            <a:r>
              <a:rPr lang="es-ES" sz="2000" b="1" u="sng" dirty="0">
                <a:solidFill>
                  <a:schemeClr val="bg1"/>
                </a:solidFill>
                <a:effectLst>
                  <a:outerShdw blurRad="38100" dist="38100" dir="2700000" algn="tl">
                    <a:srgbClr val="000000"/>
                  </a:outerShdw>
                </a:effectLst>
                <a:latin typeface="Arial" charset="0"/>
              </a:rPr>
              <a:t>justificando la fornicación</a:t>
            </a:r>
          </a:p>
          <a:p>
            <a:r>
              <a:rPr lang="es-ES" sz="2000" b="1" dirty="0">
                <a:solidFill>
                  <a:schemeClr val="bg1"/>
                </a:solidFill>
                <a:effectLst>
                  <a:outerShdw blurRad="38100" dist="38100" dir="2700000" algn="tl">
                    <a:srgbClr val="000000"/>
                  </a:outerShdw>
                </a:effectLst>
                <a:latin typeface="Arial" charset="0"/>
              </a:rPr>
              <a:t>1 </a:t>
            </a:r>
            <a:r>
              <a:rPr lang="es-ES" sz="2000" b="1" dirty="0" err="1">
                <a:solidFill>
                  <a:schemeClr val="bg1"/>
                </a:solidFill>
                <a:effectLst>
                  <a:outerShdw blurRad="38100" dist="38100" dir="2700000" algn="tl">
                    <a:srgbClr val="000000"/>
                  </a:outerShdw>
                </a:effectLst>
                <a:latin typeface="Arial" charset="0"/>
              </a:rPr>
              <a:t>Cor</a:t>
            </a:r>
            <a:r>
              <a:rPr lang="es-ES" sz="2000" b="1" dirty="0">
                <a:solidFill>
                  <a:schemeClr val="bg1"/>
                </a:solidFill>
                <a:effectLst>
                  <a:outerShdw blurRad="38100" dist="38100" dir="2700000" algn="tl">
                    <a:srgbClr val="000000"/>
                  </a:outerShdw>
                </a:effectLst>
                <a:latin typeface="Arial" charset="0"/>
              </a:rPr>
              <a:t> 6:15</a:t>
            </a:r>
          </a:p>
          <a:p>
            <a:r>
              <a:rPr lang="es-ES" sz="2000" b="1" u="sng" dirty="0">
                <a:solidFill>
                  <a:schemeClr val="bg1"/>
                </a:solidFill>
                <a:effectLst>
                  <a:outerShdw blurRad="38100" dist="38100" dir="2700000" algn="tl">
                    <a:srgbClr val="000000"/>
                  </a:outerShdw>
                </a:effectLst>
                <a:latin typeface="Arial" charset="0"/>
              </a:rPr>
              <a:t>justificando la idolatría</a:t>
            </a:r>
          </a:p>
          <a:p>
            <a:r>
              <a:rPr lang="es-ES" sz="2000" b="1" dirty="0">
                <a:solidFill>
                  <a:schemeClr val="bg1"/>
                </a:solidFill>
                <a:effectLst>
                  <a:outerShdw blurRad="38100" dist="38100" dir="2700000" algn="tl">
                    <a:srgbClr val="000000"/>
                  </a:outerShdw>
                </a:effectLst>
                <a:latin typeface="Arial" charset="0"/>
              </a:rPr>
              <a:t>1 </a:t>
            </a:r>
            <a:r>
              <a:rPr lang="es-ES" sz="2000" b="1" dirty="0" err="1">
                <a:solidFill>
                  <a:schemeClr val="bg1"/>
                </a:solidFill>
                <a:effectLst>
                  <a:outerShdw blurRad="38100" dist="38100" dir="2700000" algn="tl">
                    <a:srgbClr val="000000"/>
                  </a:outerShdw>
                </a:effectLst>
                <a:latin typeface="Arial" charset="0"/>
              </a:rPr>
              <a:t>Cor</a:t>
            </a:r>
            <a:r>
              <a:rPr lang="es-ES" sz="2000" b="1" dirty="0">
                <a:solidFill>
                  <a:schemeClr val="bg1"/>
                </a:solidFill>
                <a:effectLst>
                  <a:outerShdw blurRad="38100" dist="38100" dir="2700000" algn="tl">
                    <a:srgbClr val="000000"/>
                  </a:outerShdw>
                </a:effectLst>
                <a:latin typeface="Arial" charset="0"/>
              </a:rPr>
              <a:t> 10:21</a:t>
            </a:r>
          </a:p>
          <a:p>
            <a:pPr lvl="1"/>
            <a:r>
              <a:rPr lang="es-ES" sz="2000" b="1" dirty="0">
                <a:solidFill>
                  <a:schemeClr val="bg1"/>
                </a:solidFill>
                <a:effectLst>
                  <a:outerShdw blurRad="38100" dist="38100" dir="2700000" algn="tl">
                    <a:srgbClr val="000000"/>
                  </a:outerShdw>
                </a:effectLst>
                <a:latin typeface="Arial" charset="0"/>
              </a:rPr>
              <a:t>  </a:t>
            </a:r>
            <a:r>
              <a:rPr lang="es-ES" sz="2000" dirty="0">
                <a:solidFill>
                  <a:schemeClr val="bg1"/>
                </a:solidFill>
                <a:effectLst>
                  <a:outerShdw blurRad="38100" dist="38100" dir="2700000" algn="tl">
                    <a:srgbClr val="000000"/>
                  </a:outerShdw>
                </a:effectLst>
                <a:latin typeface="Arial" charset="0"/>
              </a:rPr>
              <a:t>ritual no asegurará la comunión con Cristo</a:t>
            </a:r>
            <a:endParaRPr lang="en-US" sz="2000"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81352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nimBg="1"/>
      <p:bldP spid="14" grpId="0" uiExpand="1" build="p" bldLvl="2"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1F2B8CC-A909-45A3-91CD-453EC9374214}"/>
              </a:ext>
            </a:extLst>
          </p:cNvPr>
          <p:cNvSpPr/>
          <p:nvPr/>
        </p:nvSpPr>
        <p:spPr>
          <a:xfrm>
            <a:off x="5764414" y="5181600"/>
            <a:ext cx="3379586" cy="1708160"/>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a:t>
            </a:r>
            <a:r>
              <a:rPr lang="en-US" sz="2100" b="1" dirty="0" err="1">
                <a:solidFill>
                  <a:schemeClr val="bg1"/>
                </a:solidFill>
                <a:effectLst>
                  <a:outerShdw blurRad="38100" dist="38100" dir="2700000" algn="tl">
                    <a:srgbClr val="000000"/>
                  </a:outerShdw>
                </a:effectLst>
                <a:latin typeface="Arial" charset="0"/>
              </a:rPr>
              <a:t>Corintios</a:t>
            </a:r>
            <a:r>
              <a:rPr lang="en-US" sz="2100" b="1" dirty="0">
                <a:solidFill>
                  <a:schemeClr val="bg1"/>
                </a:solidFill>
                <a:effectLst>
                  <a:outerShdw blurRad="38100" dist="38100" dir="2700000" algn="tl">
                    <a:srgbClr val="000000"/>
                  </a:outerShdw>
                </a:effectLst>
                <a:latin typeface="Arial" charset="0"/>
              </a:rPr>
              <a:t> 11:21 </a:t>
            </a:r>
            <a:r>
              <a:rPr lang="en-US" b="1" baseline="30000" dirty="0"/>
              <a:t> </a:t>
            </a:r>
            <a:r>
              <a:rPr lang="es-ES" sz="2100" dirty="0">
                <a:solidFill>
                  <a:schemeClr val="bg1"/>
                </a:solidFill>
                <a:effectLst>
                  <a:outerShdw blurRad="38100" dist="38100" dir="2700000" algn="tl">
                    <a:srgbClr val="000000"/>
                  </a:outerShdw>
                </a:effectLst>
                <a:latin typeface="Palatino Linotype" panose="02040502050505030304" pitchFamily="18" charset="0"/>
              </a:rPr>
              <a:t>Al comer, cada uno se adelanta a tomar su propia cena; y mientras uno tiene hambre, otro se embriaga.</a:t>
            </a:r>
            <a:endParaRPr lang="en-US" sz="2100" dirty="0">
              <a:solidFill>
                <a:schemeClr val="bg1"/>
              </a:solidFill>
              <a:effectLst>
                <a:outerShdw blurRad="38100" dist="38100" dir="2700000" algn="tl">
                  <a:srgbClr val="000000"/>
                </a:outerShdw>
              </a:effectLst>
              <a:latin typeface="Palatino Linotype" panose="02040502050505030304" pitchFamily="18" charset="0"/>
            </a:endParaRPr>
          </a:p>
        </p:txBody>
      </p:sp>
      <p:sp>
        <p:nvSpPr>
          <p:cNvPr id="20" name="Rectangle 19">
            <a:extLst>
              <a:ext uri="{FF2B5EF4-FFF2-40B4-BE49-F238E27FC236}">
                <a16:creationId xmlns:a16="http://schemas.microsoft.com/office/drawing/2014/main" id="{925B2BD5-452F-4730-8969-BDDEE00928B1}"/>
              </a:ext>
            </a:extLst>
          </p:cNvPr>
          <p:cNvSpPr/>
          <p:nvPr/>
        </p:nvSpPr>
        <p:spPr>
          <a:xfrm>
            <a:off x="5768636" y="4224588"/>
            <a:ext cx="3382498" cy="2677656"/>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a:t>
            </a:r>
            <a:r>
              <a:rPr lang="en-US" sz="2100" b="1" dirty="0" err="1">
                <a:solidFill>
                  <a:schemeClr val="bg1"/>
                </a:solidFill>
                <a:effectLst>
                  <a:outerShdw blurRad="38100" dist="38100" dir="2700000" algn="tl">
                    <a:srgbClr val="000000"/>
                  </a:outerShdw>
                </a:effectLst>
                <a:latin typeface="Arial" charset="0"/>
              </a:rPr>
              <a:t>Corintios</a:t>
            </a:r>
            <a:r>
              <a:rPr lang="en-US" sz="2100" b="1" dirty="0">
                <a:solidFill>
                  <a:schemeClr val="bg1"/>
                </a:solidFill>
                <a:effectLst>
                  <a:outerShdw blurRad="38100" dist="38100" dir="2700000" algn="tl">
                    <a:srgbClr val="000000"/>
                  </a:outerShdw>
                </a:effectLst>
                <a:latin typeface="Arial" charset="0"/>
              </a:rPr>
              <a:t> 11:20-21</a:t>
            </a:r>
          </a:p>
          <a:p>
            <a:r>
              <a:rPr lang="es-ES" sz="2100" dirty="0">
                <a:solidFill>
                  <a:schemeClr val="bg1"/>
                </a:solidFill>
                <a:effectLst>
                  <a:outerShdw blurRad="38100" dist="38100" dir="2700000" algn="tl">
                    <a:srgbClr val="000000"/>
                  </a:outerShdw>
                </a:effectLst>
                <a:latin typeface="Palatino Linotype" panose="02040502050505030304" pitchFamily="18" charset="0"/>
              </a:rPr>
              <a:t>Cuando, pues, os reunís vosotros, eso no es comer la cena del Señor.   Al comer, cada uno se adelanta a tomar su propia cena; y mientras uno tiene hambre, otro se embriaga.</a:t>
            </a:r>
            <a:endParaRPr lang="en-US" sz="2100" dirty="0">
              <a:solidFill>
                <a:schemeClr val="bg1"/>
              </a:solidFill>
              <a:effectLst>
                <a:outerShdw blurRad="38100" dist="38100" dir="2700000" algn="tl">
                  <a:srgbClr val="000000"/>
                </a:outerShdw>
              </a:effectLst>
              <a:latin typeface="Palatino Linotype" panose="02040502050505030304" pitchFamily="18" charset="0"/>
            </a:endParaRPr>
          </a:p>
        </p:txBody>
      </p:sp>
      <p:sp>
        <p:nvSpPr>
          <p:cNvPr id="11" name="Rectangle 10">
            <a:extLst>
              <a:ext uri="{FF2B5EF4-FFF2-40B4-BE49-F238E27FC236}">
                <a16:creationId xmlns:a16="http://schemas.microsoft.com/office/drawing/2014/main" id="{41F2B8CC-A909-45A3-91CD-453EC9374214}"/>
              </a:ext>
            </a:extLst>
          </p:cNvPr>
          <p:cNvSpPr/>
          <p:nvPr/>
        </p:nvSpPr>
        <p:spPr>
          <a:xfrm>
            <a:off x="5997918" y="1720840"/>
            <a:ext cx="3146082" cy="1708160"/>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Corinthians 11:21 </a:t>
            </a:r>
            <a:r>
              <a:rPr lang="en-US" b="1" baseline="30000" dirty="0"/>
              <a:t> </a:t>
            </a:r>
            <a:r>
              <a:rPr lang="en-US" sz="2100" dirty="0">
                <a:solidFill>
                  <a:schemeClr val="bg1"/>
                </a:solidFill>
                <a:effectLst>
                  <a:outerShdw blurRad="38100" dist="38100" dir="2700000" algn="tl">
                    <a:srgbClr val="000000"/>
                  </a:outerShdw>
                </a:effectLst>
                <a:latin typeface="Palatino Linotype" panose="02040502050505030304" pitchFamily="18" charset="0"/>
              </a:rPr>
              <a:t>for in your eating each one takes his own supper first; and one is hungry and another is drunk.</a:t>
            </a:r>
          </a:p>
        </p:txBody>
      </p:sp>
      <p:sp>
        <p:nvSpPr>
          <p:cNvPr id="3" name="Rectangle: Rounded Corners 2">
            <a:extLst>
              <a:ext uri="{FF2B5EF4-FFF2-40B4-BE49-F238E27FC236}">
                <a16:creationId xmlns:a16="http://schemas.microsoft.com/office/drawing/2014/main" id="{BEB4CDF9-F859-452F-8FBC-800EB05D9778}"/>
              </a:ext>
            </a:extLst>
          </p:cNvPr>
          <p:cNvSpPr/>
          <p:nvPr/>
        </p:nvSpPr>
        <p:spPr>
          <a:xfrm>
            <a:off x="1447800" y="2362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One Another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kern="1200" cap="none" spc="0" normalizeH="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Christ</a:t>
            </a:r>
            <a:endParaRPr kumimoji="0" lang="en-US" sz="2400" b="0" i="0" u="none" kern="1200" cap="none" spc="0" normalizeH="0" noProof="0" dirty="0">
              <a:ln>
                <a:noFill/>
              </a:ln>
              <a:solidFill>
                <a:srgbClr val="C00000"/>
              </a:solidFill>
              <a:effectLst/>
              <a:uLnTx/>
              <a:uFillTx/>
              <a:latin typeface="Calibri"/>
              <a:ea typeface="+mn-ea"/>
              <a:cs typeface="+mn-cs"/>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ight Brace 1">
            <a:extLst>
              <a:ext uri="{FF2B5EF4-FFF2-40B4-BE49-F238E27FC236}">
                <a16:creationId xmlns:a16="http://schemas.microsoft.com/office/drawing/2014/main" id="{99423BDE-1A1D-47C2-B297-BE1E2234EBEF}"/>
              </a:ext>
            </a:extLst>
          </p:cNvPr>
          <p:cNvSpPr/>
          <p:nvPr/>
        </p:nvSpPr>
        <p:spPr>
          <a:xfrm>
            <a:off x="5570416" y="2367021"/>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1E646E3E-763F-4C28-ACAF-BD02CB074FDD}"/>
              </a:ext>
            </a:extLst>
          </p:cNvPr>
          <p:cNvSpPr/>
          <p:nvPr/>
        </p:nvSpPr>
        <p:spPr>
          <a:xfrm>
            <a:off x="457200" y="2796540"/>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ultiplication Sign 9">
            <a:extLst>
              <a:ext uri="{FF2B5EF4-FFF2-40B4-BE49-F238E27FC236}">
                <a16:creationId xmlns:a16="http://schemas.microsoft.com/office/drawing/2014/main" id="{A8288BC9-2187-4314-B488-92B67539F25D}"/>
              </a:ext>
            </a:extLst>
          </p:cNvPr>
          <p:cNvSpPr/>
          <p:nvPr/>
        </p:nvSpPr>
        <p:spPr>
          <a:xfrm>
            <a:off x="76200" y="2419084"/>
            <a:ext cx="6704269"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ication Sign 11">
            <a:extLst>
              <a:ext uri="{FF2B5EF4-FFF2-40B4-BE49-F238E27FC236}">
                <a16:creationId xmlns:a16="http://schemas.microsoft.com/office/drawing/2014/main" id="{903DBB46-463B-45C6-887E-D7ED8C8722AA}"/>
              </a:ext>
            </a:extLst>
          </p:cNvPr>
          <p:cNvSpPr/>
          <p:nvPr/>
        </p:nvSpPr>
        <p:spPr>
          <a:xfrm>
            <a:off x="92904" y="2057400"/>
            <a:ext cx="7374696"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5B2BD5-452F-4730-8969-BDDEE00928B1}"/>
              </a:ext>
            </a:extLst>
          </p:cNvPr>
          <p:cNvSpPr/>
          <p:nvPr/>
        </p:nvSpPr>
        <p:spPr>
          <a:xfrm>
            <a:off x="5997918" y="763353"/>
            <a:ext cx="3146082" cy="2677656"/>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100" b="1" dirty="0">
                <a:solidFill>
                  <a:schemeClr val="bg1"/>
                </a:solidFill>
                <a:effectLst>
                  <a:outerShdw blurRad="38100" dist="38100" dir="2700000" algn="tl">
                    <a:srgbClr val="000000"/>
                  </a:outerShdw>
                </a:effectLst>
                <a:latin typeface="Arial" charset="0"/>
              </a:rPr>
              <a:t>1 Corinthians 11:20-21 </a:t>
            </a:r>
            <a:r>
              <a:rPr lang="en-US" sz="2100" dirty="0">
                <a:solidFill>
                  <a:schemeClr val="bg1"/>
                </a:solidFill>
                <a:effectLst>
                  <a:outerShdw blurRad="38100" dist="38100" dir="2700000" algn="tl">
                    <a:srgbClr val="000000"/>
                  </a:outerShdw>
                </a:effectLst>
                <a:latin typeface="Palatino Linotype" panose="02040502050505030304" pitchFamily="18" charset="0"/>
              </a:rPr>
              <a:t>Therefore when you meet together, it is not to eat the Lord’s Supper for in your eating each one takes his own supper first; and one is hungry and another is drunk.</a:t>
            </a:r>
          </a:p>
        </p:txBody>
      </p: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14" name="Rectangle: Rounded Corners 2">
            <a:extLst>
              <a:ext uri="{FF2B5EF4-FFF2-40B4-BE49-F238E27FC236}">
                <a16:creationId xmlns:a16="http://schemas.microsoft.com/office/drawing/2014/main" id="{BEB4CDF9-F859-452F-8FBC-800EB05D9778}"/>
              </a:ext>
            </a:extLst>
          </p:cNvPr>
          <p:cNvSpPr/>
          <p:nvPr/>
        </p:nvSpPr>
        <p:spPr>
          <a:xfrm>
            <a:off x="1371600" y="5791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latin typeface="Calibri"/>
              </a:rPr>
              <a:t>Comunión con Cristo</a:t>
            </a:r>
            <a:endParaRPr lang="en-US" sz="2400" b="1" dirty="0">
              <a:solidFill>
                <a:srgbClr val="C00000"/>
              </a:solidFill>
              <a:effectLst>
                <a:outerShdw blurRad="38100" dist="38100" dir="2700000" algn="tl">
                  <a:srgbClr val="000000">
                    <a:alpha val="43137"/>
                  </a:srgbClr>
                </a:outerShdw>
              </a:effectLst>
              <a:latin typeface="Calibri"/>
            </a:endParaRPr>
          </a:p>
        </p:txBody>
      </p:sp>
      <p:sp>
        <p:nvSpPr>
          <p:cNvPr id="16" name="Right Brace 15">
            <a:extLst>
              <a:ext uri="{FF2B5EF4-FFF2-40B4-BE49-F238E27FC236}">
                <a16:creationId xmlns:a16="http://schemas.microsoft.com/office/drawing/2014/main" id="{99423BDE-1A1D-47C2-B297-BE1E2234EBEF}"/>
              </a:ext>
            </a:extLst>
          </p:cNvPr>
          <p:cNvSpPr/>
          <p:nvPr/>
        </p:nvSpPr>
        <p:spPr>
          <a:xfrm>
            <a:off x="5486400" y="5790982"/>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Multiplication Sign 7">
            <a:extLst>
              <a:ext uri="{FF2B5EF4-FFF2-40B4-BE49-F238E27FC236}">
                <a16:creationId xmlns:a16="http://schemas.microsoft.com/office/drawing/2014/main" id="{1E646E3E-763F-4C28-ACAF-BD02CB074FDD}"/>
              </a:ext>
            </a:extLst>
          </p:cNvPr>
          <p:cNvSpPr/>
          <p:nvPr/>
        </p:nvSpPr>
        <p:spPr>
          <a:xfrm>
            <a:off x="709407" y="6229084"/>
            <a:ext cx="4579105"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ication Sign 9">
            <a:extLst>
              <a:ext uri="{FF2B5EF4-FFF2-40B4-BE49-F238E27FC236}">
                <a16:creationId xmlns:a16="http://schemas.microsoft.com/office/drawing/2014/main" id="{A8288BC9-2187-4314-B488-92B67539F25D}"/>
              </a:ext>
            </a:extLst>
          </p:cNvPr>
          <p:cNvSpPr/>
          <p:nvPr/>
        </p:nvSpPr>
        <p:spPr>
          <a:xfrm>
            <a:off x="533400" y="5848084"/>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ultiplication Sign 11">
            <a:extLst>
              <a:ext uri="{FF2B5EF4-FFF2-40B4-BE49-F238E27FC236}">
                <a16:creationId xmlns:a16="http://schemas.microsoft.com/office/drawing/2014/main" id="{903DBB46-463B-45C6-887E-D7ED8C8722AA}"/>
              </a:ext>
            </a:extLst>
          </p:cNvPr>
          <p:cNvSpPr/>
          <p:nvPr/>
        </p:nvSpPr>
        <p:spPr>
          <a:xfrm>
            <a:off x="609600" y="5467084"/>
            <a:ext cx="6094790"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02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1" grpId="0" animBg="1"/>
      <p:bldP spid="10" grpId="0" animBg="1"/>
      <p:bldP spid="12" grpId="0" animBg="1"/>
      <p:bldP spid="13" grpId="0" animBg="1"/>
      <p:bldP spid="18" grpId="0" animBg="1"/>
      <p:bldP spid="1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5B2BD5-452F-4730-8969-BDDEE00928B1}"/>
              </a:ext>
            </a:extLst>
          </p:cNvPr>
          <p:cNvSpPr/>
          <p:nvPr/>
        </p:nvSpPr>
        <p:spPr>
          <a:xfrm>
            <a:off x="5769318" y="1042987"/>
            <a:ext cx="3374682" cy="2462213"/>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200" i="1" u="sng" dirty="0">
                <a:solidFill>
                  <a:schemeClr val="bg1"/>
                </a:solidFill>
                <a:effectLst>
                  <a:outerShdw blurRad="38100" dist="38100" dir="2700000" algn="tl">
                    <a:srgbClr val="000000"/>
                  </a:outerShdw>
                </a:effectLst>
                <a:latin typeface="Arial" charset="0"/>
              </a:rPr>
              <a:t>11:33 </a:t>
            </a:r>
            <a:r>
              <a:rPr lang="en-US" sz="2200" u="sng" dirty="0">
                <a:solidFill>
                  <a:schemeClr val="bg1"/>
                </a:solidFill>
                <a:effectLst>
                  <a:outerShdw blurRad="38100" dist="38100" dir="2700000" algn="tl">
                    <a:srgbClr val="000000"/>
                  </a:outerShdw>
                </a:effectLst>
                <a:latin typeface="Arial" charset="0"/>
              </a:rPr>
              <a:t> eat together!</a:t>
            </a:r>
            <a:endParaRPr lang="en-US" sz="2200" i="1" u="sng" dirty="0">
              <a:solidFill>
                <a:schemeClr val="bg1"/>
              </a:solidFill>
              <a:effectLst>
                <a:outerShdw blurRad="38100" dist="38100" dir="2700000" algn="tl">
                  <a:srgbClr val="000000"/>
                </a:outerShdw>
              </a:effectLst>
              <a:latin typeface="Arial" charset="0"/>
            </a:endParaRPr>
          </a:p>
          <a:p>
            <a:r>
              <a:rPr lang="en-US" sz="2200" b="1" dirty="0">
                <a:solidFill>
                  <a:schemeClr val="bg1"/>
                </a:solidFill>
                <a:effectLst>
                  <a:outerShdw blurRad="38100" dist="38100" dir="2700000" algn="tl">
                    <a:srgbClr val="000000"/>
                  </a:outerShdw>
                </a:effectLst>
                <a:latin typeface="Arial" charset="0"/>
              </a:rPr>
              <a:t>No Surprise that they weren’t</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6:1-11</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8:1-13</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12:1-31</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2 Cor. 12:20</a:t>
            </a:r>
            <a:endParaRPr lang="en-US" dirty="0">
              <a:solidFill>
                <a:schemeClr val="bg1"/>
              </a:solidFill>
              <a:effectLst>
                <a:outerShdw blurRad="38100" dist="38100" dir="2700000" algn="tl">
                  <a:srgbClr val="000000"/>
                </a:outerShdw>
              </a:effectLst>
            </a:endParaRPr>
          </a:p>
        </p:txBody>
      </p:sp>
      <p:sp>
        <p:nvSpPr>
          <p:cNvPr id="3" name="Rectangle: Rounded Corners 2">
            <a:extLst>
              <a:ext uri="{FF2B5EF4-FFF2-40B4-BE49-F238E27FC236}">
                <a16:creationId xmlns:a16="http://schemas.microsoft.com/office/drawing/2014/main" id="{BEB4CDF9-F859-452F-8FBC-800EB05D9778}"/>
              </a:ext>
            </a:extLst>
          </p:cNvPr>
          <p:cNvSpPr/>
          <p:nvPr/>
        </p:nvSpPr>
        <p:spPr>
          <a:xfrm>
            <a:off x="1447800" y="2362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990600"/>
            <a:ext cx="7924800" cy="2185214"/>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alpha val="50000"/>
                  </a:srgbClr>
                </a:solidFill>
                <a:effectLst>
                  <a:outerShdw blurRad="38100" dist="38100" dir="2700000" algn="tl">
                    <a:srgbClr val="000000">
                      <a:alpha val="43137"/>
                    </a:srgbClr>
                  </a:outerShdw>
                </a:effectLst>
                <a:uLnTx/>
                <a:uFillTx/>
                <a:latin typeface="Calibri"/>
                <a:ea typeface="+mn-ea"/>
                <a:cs typeface="+mn-cs"/>
              </a:rPr>
              <a:t>Memorial</a:t>
            </a:r>
          </a:p>
          <a:p>
            <a:pPr marL="571500" marR="0" lvl="0" indent="-571500" algn="l" defTabSz="914400" rtl="0" eaLnBrk="1" fontAlgn="auto" latinLnBrk="0" hangingPunct="1">
              <a:lnSpc>
                <a:spcPct val="100000"/>
              </a:lnSpc>
              <a:spcBef>
                <a:spcPts val="0"/>
              </a:spcBef>
              <a:spcAft>
                <a:spcPts val="0"/>
              </a:spcAft>
              <a:buClrTx/>
              <a:buSzTx/>
              <a:buFontTx/>
              <a:buAutoNum type="romanUcPeriod"/>
              <a:tabLst/>
              <a:defRPr/>
            </a:pPr>
            <a:r>
              <a:rPr kumimoji="0" lang="en-US" sz="3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The Significance of Eating Together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One Another</a:t>
            </a:r>
          </a:p>
          <a:p>
            <a:pPr marL="1028700" marR="0" lvl="1" indent="-57150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400" b="1" i="0" u="none" kern="1200" cap="none" spc="0" normalizeH="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Communion With Christ</a:t>
            </a:r>
            <a:endParaRPr kumimoji="0" lang="en-US" sz="2400" b="0" i="0" u="none" kern="1200" cap="none" spc="0" normalizeH="0" noProof="0" dirty="0">
              <a:ln>
                <a:noFill/>
              </a:ln>
              <a:solidFill>
                <a:srgbClr val="C00000"/>
              </a:solidFill>
              <a:effectLst/>
              <a:uLnTx/>
              <a:uFillTx/>
              <a:latin typeface="Calibri"/>
              <a:ea typeface="+mn-ea"/>
              <a:cs typeface="+mn-cs"/>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El Significado de la Cena del Señor</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2" name="Right Brace 1">
            <a:extLst>
              <a:ext uri="{FF2B5EF4-FFF2-40B4-BE49-F238E27FC236}">
                <a16:creationId xmlns:a16="http://schemas.microsoft.com/office/drawing/2014/main" id="{99423BDE-1A1D-47C2-B297-BE1E2234EBEF}"/>
              </a:ext>
            </a:extLst>
          </p:cNvPr>
          <p:cNvSpPr/>
          <p:nvPr/>
        </p:nvSpPr>
        <p:spPr>
          <a:xfrm>
            <a:off x="5570416" y="2367021"/>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1E646E3E-763F-4C28-ACAF-BD02CB074FDD}"/>
              </a:ext>
            </a:extLst>
          </p:cNvPr>
          <p:cNvSpPr/>
          <p:nvPr/>
        </p:nvSpPr>
        <p:spPr>
          <a:xfrm>
            <a:off x="457200" y="2796540"/>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ultiplication Sign 9">
            <a:extLst>
              <a:ext uri="{FF2B5EF4-FFF2-40B4-BE49-F238E27FC236}">
                <a16:creationId xmlns:a16="http://schemas.microsoft.com/office/drawing/2014/main" id="{A8288BC9-2187-4314-B488-92B67539F25D}"/>
              </a:ext>
            </a:extLst>
          </p:cNvPr>
          <p:cNvSpPr/>
          <p:nvPr/>
        </p:nvSpPr>
        <p:spPr>
          <a:xfrm>
            <a:off x="76200" y="2419084"/>
            <a:ext cx="6704269"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ication Sign 11">
            <a:extLst>
              <a:ext uri="{FF2B5EF4-FFF2-40B4-BE49-F238E27FC236}">
                <a16:creationId xmlns:a16="http://schemas.microsoft.com/office/drawing/2014/main" id="{EF633AF6-64BD-47E7-A0DC-581924868F04}"/>
              </a:ext>
            </a:extLst>
          </p:cNvPr>
          <p:cNvSpPr/>
          <p:nvPr/>
        </p:nvSpPr>
        <p:spPr>
          <a:xfrm>
            <a:off x="92904" y="2057400"/>
            <a:ext cx="7374696"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2">
            <a:extLst>
              <a:ext uri="{FF2B5EF4-FFF2-40B4-BE49-F238E27FC236}">
                <a16:creationId xmlns:a16="http://schemas.microsoft.com/office/drawing/2014/main" id="{BEB4CDF9-F859-452F-8FBC-800EB05D9778}"/>
              </a:ext>
            </a:extLst>
          </p:cNvPr>
          <p:cNvSpPr/>
          <p:nvPr/>
        </p:nvSpPr>
        <p:spPr>
          <a:xfrm>
            <a:off x="1371600" y="5791200"/>
            <a:ext cx="4267200" cy="8136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La importancia de comer juntos</a:t>
            </a:r>
          </a:p>
          <a:p>
            <a:pPr marL="1028700" lvl="1" indent="-571500">
              <a:buFont typeface="+mj-lt"/>
              <a:buAutoNum type="alphaLcPeriod"/>
              <a:defRPr/>
            </a:pPr>
            <a:r>
              <a:rPr lang="es-ES" sz="2400" b="1" dirty="0">
                <a:solidFill>
                  <a:srgbClr val="C00000"/>
                </a:solidFill>
                <a:effectLst>
                  <a:outerShdw blurRad="38100" dist="38100" dir="2700000" algn="tl">
                    <a:srgbClr val="000000">
                      <a:alpha val="43137"/>
                    </a:srgbClr>
                  </a:outerShdw>
                </a:effectLst>
                <a:latin typeface="Calibri"/>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latin typeface="Calibri"/>
              </a:rPr>
              <a:t>Comunión con Cristo</a:t>
            </a:r>
            <a:endParaRPr lang="en-US" sz="2400" b="1" dirty="0">
              <a:solidFill>
                <a:srgbClr val="C00000"/>
              </a:solidFill>
              <a:effectLst>
                <a:outerShdw blurRad="38100" dist="38100" dir="2700000" algn="tl">
                  <a:srgbClr val="000000">
                    <a:alpha val="43137"/>
                  </a:srgbClr>
                </a:outerShdw>
              </a:effectLst>
              <a:latin typeface="Calibri"/>
            </a:endParaRPr>
          </a:p>
        </p:txBody>
      </p:sp>
      <p:sp>
        <p:nvSpPr>
          <p:cNvPr id="15" name="Right Brace 14">
            <a:extLst>
              <a:ext uri="{FF2B5EF4-FFF2-40B4-BE49-F238E27FC236}">
                <a16:creationId xmlns:a16="http://schemas.microsoft.com/office/drawing/2014/main" id="{99423BDE-1A1D-47C2-B297-BE1E2234EBEF}"/>
              </a:ext>
            </a:extLst>
          </p:cNvPr>
          <p:cNvSpPr/>
          <p:nvPr/>
        </p:nvSpPr>
        <p:spPr>
          <a:xfrm>
            <a:off x="5486400" y="5790982"/>
            <a:ext cx="296984" cy="808922"/>
          </a:xfrm>
          <a:prstGeom prst="rightBrace">
            <a:avLst/>
          </a:prstGeom>
          <a:ln w="508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Multiplication Sign 7">
            <a:extLst>
              <a:ext uri="{FF2B5EF4-FFF2-40B4-BE49-F238E27FC236}">
                <a16:creationId xmlns:a16="http://schemas.microsoft.com/office/drawing/2014/main" id="{1E646E3E-763F-4C28-ACAF-BD02CB074FDD}"/>
              </a:ext>
            </a:extLst>
          </p:cNvPr>
          <p:cNvSpPr/>
          <p:nvPr/>
        </p:nvSpPr>
        <p:spPr>
          <a:xfrm>
            <a:off x="709407" y="6229084"/>
            <a:ext cx="4579105"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ication Sign 9">
            <a:extLst>
              <a:ext uri="{FF2B5EF4-FFF2-40B4-BE49-F238E27FC236}">
                <a16:creationId xmlns:a16="http://schemas.microsoft.com/office/drawing/2014/main" id="{A8288BC9-2187-4314-B488-92B67539F25D}"/>
              </a:ext>
            </a:extLst>
          </p:cNvPr>
          <p:cNvSpPr/>
          <p:nvPr/>
        </p:nvSpPr>
        <p:spPr>
          <a:xfrm>
            <a:off x="533400" y="5848084"/>
            <a:ext cx="5540718" cy="324116"/>
          </a:xfrm>
          <a:prstGeom prst="mathMultiply">
            <a:avLst>
              <a:gd name="adj1" fmla="val 58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25B2BD5-452F-4730-8969-BDDEE00928B1}"/>
              </a:ext>
            </a:extLst>
          </p:cNvPr>
          <p:cNvSpPr/>
          <p:nvPr/>
        </p:nvSpPr>
        <p:spPr>
          <a:xfrm>
            <a:off x="5769318" y="4395787"/>
            <a:ext cx="3374682" cy="2462213"/>
          </a:xfrm>
          <a:prstGeom prst="rect">
            <a:avLst/>
          </a:prstGeom>
          <a:gradFill>
            <a:gsLst>
              <a:gs pos="0">
                <a:schemeClr val="bg1">
                  <a:lumMod val="75000"/>
                </a:schemeClr>
              </a:gs>
              <a:gs pos="30000">
                <a:schemeClr val="bg1">
                  <a:lumMod val="65000"/>
                </a:schemeClr>
              </a:gs>
              <a:gs pos="70000">
                <a:schemeClr val="bg1">
                  <a:lumMod val="50000"/>
                </a:schemeClr>
              </a:gs>
              <a:gs pos="100000">
                <a:schemeClr val="tx1">
                  <a:lumMod val="65000"/>
                  <a:lumOff val="35000"/>
                </a:schemeClr>
              </a:gs>
            </a:gsLst>
            <a:lin ang="5400000" scaled="0"/>
          </a:gradFill>
          <a:ln w="9525">
            <a:noFill/>
            <a:miter lim="800000"/>
            <a:headEnd/>
            <a:tailEnd/>
          </a:ln>
          <a:effectLst/>
        </p:spPr>
        <p:txBody>
          <a:bodyPr wrap="square">
            <a:spAutoFit/>
          </a:bodyPr>
          <a:lstStyle/>
          <a:p>
            <a:r>
              <a:rPr lang="en-US" sz="2200" i="1" u="sng" dirty="0">
                <a:solidFill>
                  <a:schemeClr val="bg1"/>
                </a:solidFill>
                <a:effectLst>
                  <a:outerShdw blurRad="38100" dist="38100" dir="2700000" algn="tl">
                    <a:srgbClr val="000000"/>
                  </a:outerShdw>
                </a:effectLst>
                <a:latin typeface="Arial" charset="0"/>
              </a:rPr>
              <a:t>11:33 </a:t>
            </a:r>
            <a:r>
              <a:rPr lang="en-US" sz="2200" u="sng" dirty="0">
                <a:solidFill>
                  <a:schemeClr val="bg1"/>
                </a:solidFill>
                <a:effectLst>
                  <a:outerShdw blurRad="38100" dist="38100" dir="2700000" algn="tl">
                    <a:srgbClr val="000000"/>
                  </a:outerShdw>
                </a:effectLst>
                <a:latin typeface="Arial" charset="0"/>
              </a:rPr>
              <a:t> comer </a:t>
            </a:r>
            <a:r>
              <a:rPr lang="en-US" sz="2200" u="sng" dirty="0" err="1">
                <a:solidFill>
                  <a:schemeClr val="bg1"/>
                </a:solidFill>
                <a:effectLst>
                  <a:outerShdw blurRad="38100" dist="38100" dir="2700000" algn="tl">
                    <a:srgbClr val="000000"/>
                  </a:outerShdw>
                </a:effectLst>
                <a:latin typeface="Arial" charset="0"/>
              </a:rPr>
              <a:t>juntamente</a:t>
            </a:r>
            <a:r>
              <a:rPr lang="en-US" sz="2200" u="sng" dirty="0">
                <a:solidFill>
                  <a:schemeClr val="bg1"/>
                </a:solidFill>
                <a:effectLst>
                  <a:outerShdw blurRad="38100" dist="38100" dir="2700000" algn="tl">
                    <a:srgbClr val="000000"/>
                  </a:outerShdw>
                </a:effectLst>
                <a:latin typeface="Arial" charset="0"/>
              </a:rPr>
              <a:t>!</a:t>
            </a:r>
            <a:endParaRPr lang="en-US" sz="2200" i="1" u="sng" dirty="0">
              <a:solidFill>
                <a:schemeClr val="bg1"/>
              </a:solidFill>
              <a:effectLst>
                <a:outerShdw blurRad="38100" dist="38100" dir="2700000" algn="tl">
                  <a:srgbClr val="000000"/>
                </a:outerShdw>
              </a:effectLst>
              <a:latin typeface="Arial" charset="0"/>
            </a:endParaRPr>
          </a:p>
          <a:p>
            <a:r>
              <a:rPr lang="es-ES" sz="2200" b="1" dirty="0">
                <a:solidFill>
                  <a:schemeClr val="bg1"/>
                </a:solidFill>
                <a:effectLst>
                  <a:outerShdw blurRad="38100" dist="38100" dir="2700000" algn="tl">
                    <a:srgbClr val="000000"/>
                  </a:outerShdw>
                </a:effectLst>
                <a:latin typeface="Arial" charset="0"/>
              </a:rPr>
              <a:t>Sin sorpresa que ellos no fueron</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6:1-11</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8:1-13</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1 Cor. 12:1-31</a:t>
            </a:r>
          </a:p>
          <a:p>
            <a:pPr marL="342900" indent="-342900">
              <a:buFont typeface="Arial" panose="020B0604020202020204" pitchFamily="34" charset="0"/>
              <a:buChar char="•"/>
            </a:pPr>
            <a:r>
              <a:rPr lang="en-US" sz="2200" dirty="0">
                <a:solidFill>
                  <a:schemeClr val="bg1"/>
                </a:solidFill>
                <a:effectLst>
                  <a:outerShdw blurRad="38100" dist="38100" dir="2700000" algn="tl">
                    <a:srgbClr val="000000"/>
                  </a:outerShdw>
                </a:effectLst>
                <a:latin typeface="Arial" charset="0"/>
              </a:rPr>
              <a:t>2 Cor. 12:20</a:t>
            </a:r>
            <a:endParaRPr lang="en-US"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70100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nimBg="1"/>
      <p:bldP spid="18" grpId="0" uiExpand="1" build="p" bldLvl="2"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EBC636-5F69-40EA-B83A-785D7C752333}"/>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5" name="Rectangle 4">
            <a:extLst>
              <a:ext uri="{FF2B5EF4-FFF2-40B4-BE49-F238E27FC236}">
                <a16:creationId xmlns:a16="http://schemas.microsoft.com/office/drawing/2014/main" id="{910BFBC8-961F-4286-9031-7CD4E54989F5}"/>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3D983074-AB00-40F4-869D-468D7A1338C1}"/>
              </a:ext>
            </a:extLst>
          </p:cNvPr>
          <p:cNvSpPr txBox="1"/>
          <p:nvPr/>
        </p:nvSpPr>
        <p:spPr>
          <a:xfrm>
            <a:off x="1447800" y="1066800"/>
            <a:ext cx="6096000" cy="1815882"/>
          </a:xfrm>
          <a:prstGeom prst="rect">
            <a:avLst/>
          </a:prstGeom>
          <a:noFill/>
        </p:spPr>
        <p:txBody>
          <a:bodyPr wrap="square" rtlCol="0">
            <a:spAutoFit/>
          </a:bodyPr>
          <a:lstStyle/>
          <a:p>
            <a:pPr algn="ctr"/>
            <a:r>
              <a:rPr lang="en-US" sz="2800" dirty="0"/>
              <a:t>Inadequate Understanding of Meaning Leads to Improper Observance</a:t>
            </a:r>
          </a:p>
          <a:p>
            <a:pPr algn="ctr"/>
            <a:endParaRPr lang="en-US" sz="2800" dirty="0"/>
          </a:p>
          <a:p>
            <a:pPr algn="ctr"/>
            <a:r>
              <a:rPr lang="en-US" sz="2800" dirty="0"/>
              <a:t>Compare Baptism</a:t>
            </a:r>
          </a:p>
        </p:txBody>
      </p:sp>
      <p:sp>
        <p:nvSpPr>
          <p:cNvPr id="6" name="TextBox 5">
            <a:extLst>
              <a:ext uri="{FF2B5EF4-FFF2-40B4-BE49-F238E27FC236}">
                <a16:creationId xmlns:a16="http://schemas.microsoft.com/office/drawing/2014/main" id="{3D983074-AB00-40F4-869D-468D7A1338C1}"/>
              </a:ext>
            </a:extLst>
          </p:cNvPr>
          <p:cNvSpPr txBox="1"/>
          <p:nvPr/>
        </p:nvSpPr>
        <p:spPr>
          <a:xfrm>
            <a:off x="1143000" y="4508718"/>
            <a:ext cx="6705600" cy="1815882"/>
          </a:xfrm>
          <a:prstGeom prst="rect">
            <a:avLst/>
          </a:prstGeom>
          <a:noFill/>
        </p:spPr>
        <p:txBody>
          <a:bodyPr wrap="square" rtlCol="0">
            <a:spAutoFit/>
          </a:bodyPr>
          <a:lstStyle/>
          <a:p>
            <a:pPr algn="ctr"/>
            <a:r>
              <a:rPr lang="es-ES" sz="2800" dirty="0"/>
              <a:t>La comprensión inadecuada del significado conduce a una observancia inadecuada</a:t>
            </a:r>
          </a:p>
          <a:p>
            <a:pPr algn="ctr"/>
            <a:endParaRPr lang="es-ES" sz="2800" dirty="0"/>
          </a:p>
          <a:p>
            <a:pPr algn="ctr"/>
            <a:r>
              <a:rPr lang="es-ES" sz="2800" dirty="0"/>
              <a:t>Comparar Bautismo</a:t>
            </a:r>
          </a:p>
        </p:txBody>
      </p:sp>
    </p:spTree>
    <p:extLst>
      <p:ext uri="{BB962C8B-B14F-4D97-AF65-F5344CB8AC3E}">
        <p14:creationId xmlns:p14="http://schemas.microsoft.com/office/powerpoint/2010/main" val="129647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1077218"/>
          </a:xfrm>
          <a:prstGeom prst="rect">
            <a:avLst/>
          </a:prstGeom>
          <a:noFill/>
        </p:spPr>
        <p:txBody>
          <a:bodyPr wrap="square" rtlCol="0">
            <a:spAutoFit/>
          </a:bodyPr>
          <a:lstStyle/>
          <a:p>
            <a:pPr marL="571500" indent="-571500">
              <a:buAutoNum type="romanUcPeriod"/>
            </a:pPr>
            <a:r>
              <a:rPr lang="en-US" sz="3200" b="1" dirty="0">
                <a:solidFill>
                  <a:srgbClr val="C00000"/>
                </a:solidFill>
                <a:effectLst>
                  <a:outerShdw blurRad="38100" dist="38100" dir="2700000" algn="tl">
                    <a:srgbClr val="000000">
                      <a:alpha val="43137"/>
                    </a:srgbClr>
                  </a:outerShdw>
                </a:effectLst>
                <a:highlight>
                  <a:srgbClr val="FFFF00"/>
                </a:highlight>
              </a:rPr>
              <a:t>Memorial</a:t>
            </a:r>
          </a:p>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Communion</a:t>
            </a:r>
            <a:endParaRPr lang="en-US" sz="2000" dirty="0">
              <a:solidFill>
                <a:srgbClr val="C00000">
                  <a:alpha val="50000"/>
                </a:srgbClr>
              </a:solidFill>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533400" y="4419600"/>
            <a:ext cx="4572000" cy="1077218"/>
          </a:xfrm>
          <a:prstGeom prst="rect">
            <a:avLst/>
          </a:prstGeom>
        </p:spPr>
        <p:txBody>
          <a:bodyPr>
            <a:spAutoFit/>
          </a:bodyPr>
          <a:lstStyle/>
          <a:p>
            <a:pPr marL="571500" indent="-571500">
              <a:buAutoNum type="romanUcPeriod"/>
            </a:pPr>
            <a:r>
              <a:rPr lang="en-US" sz="3200" b="1" dirty="0">
                <a:solidFill>
                  <a:srgbClr val="C00000"/>
                </a:solidFill>
                <a:effectLst>
                  <a:outerShdw blurRad="38100" dist="38100" dir="2700000" algn="tl">
                    <a:srgbClr val="000000">
                      <a:alpha val="43137"/>
                    </a:srgbClr>
                  </a:outerShdw>
                </a:effectLst>
                <a:highlight>
                  <a:srgbClr val="FFFF00"/>
                </a:highlight>
              </a:rPr>
              <a:t>Memorial</a:t>
            </a:r>
          </a:p>
          <a:p>
            <a:pPr marL="571500" indent="-571500">
              <a:buAutoNum type="romanUcPeriod"/>
            </a:pPr>
            <a:r>
              <a:rPr lang="en-US" sz="3200" b="1" dirty="0" err="1">
                <a:solidFill>
                  <a:srgbClr val="C00000">
                    <a:alpha val="50000"/>
                  </a:srgbClr>
                </a:solidFill>
                <a:effectLst>
                  <a:outerShdw blurRad="38100" dist="38100" dir="2700000" algn="tl">
                    <a:srgbClr val="000000">
                      <a:alpha val="43137"/>
                    </a:srgbClr>
                  </a:outerShdw>
                </a:effectLst>
              </a:rPr>
              <a:t>Comunión</a:t>
            </a:r>
            <a:endParaRPr lang="en-US" sz="3200" b="1" dirty="0">
              <a:solidFill>
                <a:srgbClr val="C00000">
                  <a:alpha val="5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927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2185214"/>
          </a:xfrm>
          <a:prstGeom prst="rect">
            <a:avLst/>
          </a:prstGeom>
          <a:noFill/>
        </p:spPr>
        <p:txBody>
          <a:bodyPr wrap="square" rtlCol="0">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a:solidFill>
                  <a:srgbClr val="C00000"/>
                </a:solidFill>
                <a:effectLst>
                  <a:outerShdw blurRad="38100" dist="38100" dir="2700000" algn="tl">
                    <a:srgbClr val="000000">
                      <a:alpha val="43137"/>
                    </a:srgbClr>
                  </a:outerShdw>
                </a:effectLst>
                <a:highlight>
                  <a:srgbClr val="FFFF00"/>
                </a:highlight>
              </a:rPr>
              <a:t>Communion</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rPr>
              <a:t>The Significance of Eating Together</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rPr>
              <a:t>Communion With One Another</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rPr>
              <a:t>Communion With Christ</a:t>
            </a:r>
            <a:endParaRPr lang="en-US" sz="2400" dirty="0">
              <a:solidFill>
                <a:srgbClr val="C00000"/>
              </a:solidFill>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highlight>
                  <a:srgbClr val="FFFF00"/>
                </a:highlight>
              </a:rPr>
              <a:t>Comunión</a:t>
            </a:r>
            <a:endParaRPr lang="en-US" sz="3200" b="1" dirty="0">
              <a:solidFill>
                <a:srgbClr val="C00000"/>
              </a:solidFill>
              <a:effectLst>
                <a:outerShdw blurRad="38100" dist="38100" dir="2700000" algn="tl">
                  <a:srgbClr val="000000">
                    <a:alpha val="43137"/>
                  </a:srgbClr>
                </a:outerShdw>
              </a:effectLst>
              <a:highlight>
                <a:srgbClr val="FFFF00"/>
              </a:highlight>
            </a:endParaRP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rPr>
              <a:t>La importancia de comer juntos</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rPr>
              <a:t>Comunión con Cristo</a:t>
            </a:r>
            <a:endParaRPr lang="en-US"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565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7924800" cy="2185214"/>
          </a:xfrm>
          <a:prstGeom prst="rect">
            <a:avLst/>
          </a:prstGeom>
          <a:noFill/>
        </p:spPr>
        <p:txBody>
          <a:bodyPr wrap="square" rtlCol="0">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a:solidFill>
                  <a:srgbClr val="C00000"/>
                </a:solidFill>
                <a:effectLst>
                  <a:outerShdw blurRad="38100" dist="38100" dir="2700000" algn="tl">
                    <a:srgbClr val="000000">
                      <a:alpha val="43137"/>
                    </a:srgbClr>
                  </a:outerShdw>
                </a:effectLst>
              </a:rPr>
              <a:t>Communion</a:t>
            </a:r>
          </a:p>
          <a:p>
            <a:pPr marL="1028700" lvl="1" indent="-571500">
              <a:buFont typeface="+mj-lt"/>
              <a:buAutoNum type="alphaLcPeriod"/>
            </a:pPr>
            <a:r>
              <a:rPr lang="en-US" sz="2400" b="1" dirty="0">
                <a:solidFill>
                  <a:srgbClr val="C00000"/>
                </a:solidFill>
                <a:effectLst>
                  <a:outerShdw blurRad="38100" dist="38100" dir="2700000" algn="tl">
                    <a:srgbClr val="000000">
                      <a:alpha val="43137"/>
                    </a:srgbClr>
                  </a:outerShdw>
                </a:effectLst>
                <a:highlight>
                  <a:srgbClr val="FFFF00"/>
                </a:highlight>
              </a:rPr>
              <a:t>The Significance of Eating Together</a:t>
            </a:r>
          </a:p>
          <a:p>
            <a:pPr marL="1028700" lvl="1" indent="-571500">
              <a:buFont typeface="+mj-lt"/>
              <a:buAutoNum type="alphaLcPeriod"/>
            </a:pPr>
            <a:r>
              <a:rPr lang="en-US" sz="2400" b="1" dirty="0">
                <a:solidFill>
                  <a:srgbClr val="C00000">
                    <a:alpha val="50000"/>
                  </a:srgbClr>
                </a:solidFill>
                <a:effectLst>
                  <a:outerShdw blurRad="38100" dist="38100" dir="2700000" algn="tl">
                    <a:srgbClr val="000000">
                      <a:alpha val="43137"/>
                    </a:srgbClr>
                  </a:outerShdw>
                </a:effectLst>
              </a:rPr>
              <a:t>Communion With One Another</a:t>
            </a:r>
          </a:p>
          <a:p>
            <a:pPr marL="1028700" lvl="1" indent="-571500">
              <a:buFont typeface="+mj-lt"/>
              <a:buAutoNum type="alphaLcPeriod"/>
            </a:pPr>
            <a:r>
              <a:rPr lang="en-US" sz="2400" b="1" dirty="0">
                <a:solidFill>
                  <a:srgbClr val="C00000">
                    <a:alpha val="50000"/>
                  </a:srgbClr>
                </a:solidFill>
                <a:effectLst>
                  <a:outerShdw blurRad="38100" dist="38100" dir="2700000" algn="tl">
                    <a:srgbClr val="000000">
                      <a:alpha val="43137"/>
                    </a:srgbClr>
                  </a:outerShdw>
                </a:effectLst>
              </a:rPr>
              <a:t>Communion With Christ</a:t>
            </a:r>
            <a:endParaRPr lang="en-US" sz="2400" dirty="0">
              <a:solidFill>
                <a:srgbClr val="C00000">
                  <a:alpha val="50000"/>
                </a:srgbClr>
              </a:solidFill>
            </a:endParaRPr>
          </a:p>
        </p:txBody>
      </p:sp>
      <p:cxnSp>
        <p:nvCxnSpPr>
          <p:cNvPr id="5" name="Straight Connector 4"/>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6397D3D-DC3E-4E85-9A31-33DFDC73586D}"/>
              </a:ext>
            </a:extLst>
          </p:cNvPr>
          <p:cNvSpPr/>
          <p:nvPr/>
        </p:nvSpPr>
        <p:spPr>
          <a:xfrm>
            <a:off x="0" y="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Meaning of the Lord’s Supper</a:t>
            </a:r>
          </a:p>
        </p:txBody>
      </p:sp>
      <p:sp>
        <p:nvSpPr>
          <p:cNvPr id="7" name="Rectangle 6">
            <a:extLst>
              <a:ext uri="{FF2B5EF4-FFF2-40B4-BE49-F238E27FC236}">
                <a16:creationId xmlns:a16="http://schemas.microsoft.com/office/drawing/2014/main" id="{F0FDD928-AF10-4F27-82C3-71338FD1243A}"/>
              </a:ext>
            </a:extLst>
          </p:cNvPr>
          <p:cNvSpPr/>
          <p:nvPr/>
        </p:nvSpPr>
        <p:spPr>
          <a:xfrm>
            <a:off x="0" y="3429000"/>
            <a:ext cx="9144000" cy="838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effectLst>
                  <a:outerShdw blurRad="38100" dist="38100" dir="2700000" algn="tl">
                    <a:srgbClr val="000000">
                      <a:alpha val="43137"/>
                    </a:srgbClr>
                  </a:outerShdw>
                </a:effectLst>
              </a:rPr>
              <a:t>El Significado de la Cena del Señor</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533400" y="4419600"/>
            <a:ext cx="5410200" cy="2185214"/>
          </a:xfrm>
          <a:prstGeom prst="rect">
            <a:avLst/>
          </a:prstGeom>
        </p:spPr>
        <p:txBody>
          <a:bodyPr wrap="square">
            <a:spAutoFit/>
          </a:bodyPr>
          <a:lstStyle/>
          <a:p>
            <a:pPr marL="571500" indent="-571500">
              <a:buAutoNum type="romanUcPeriod"/>
            </a:pPr>
            <a:r>
              <a:rPr lang="en-US" sz="3200" b="1" dirty="0">
                <a:solidFill>
                  <a:srgbClr val="C00000">
                    <a:alpha val="50000"/>
                  </a:srgbClr>
                </a:solidFill>
                <a:effectLst>
                  <a:outerShdw blurRad="38100" dist="38100" dir="2700000" algn="tl">
                    <a:srgbClr val="000000">
                      <a:alpha val="43137"/>
                    </a:srgbClr>
                  </a:outerShdw>
                </a:effectLst>
              </a:rPr>
              <a:t>Memorial</a:t>
            </a:r>
          </a:p>
          <a:p>
            <a:pPr marL="571500" indent="-571500">
              <a:buAutoNum type="romanUcPeriod"/>
            </a:pPr>
            <a:r>
              <a:rPr lang="en-US" sz="3200" b="1" dirty="0" err="1">
                <a:solidFill>
                  <a:srgbClr val="C00000"/>
                </a:solidFill>
                <a:effectLst>
                  <a:outerShdw blurRad="38100" dist="38100" dir="2700000" algn="tl">
                    <a:srgbClr val="000000">
                      <a:alpha val="43137"/>
                    </a:srgbClr>
                  </a:outerShdw>
                </a:effectLst>
              </a:rPr>
              <a:t>Comunión</a:t>
            </a:r>
            <a:endParaRPr lang="en-US" sz="3200" b="1" dirty="0">
              <a:solidFill>
                <a:srgbClr val="C00000"/>
              </a:solidFill>
              <a:effectLst>
                <a:outerShdw blurRad="38100" dist="38100" dir="2700000" algn="tl">
                  <a:srgbClr val="000000">
                    <a:alpha val="43137"/>
                  </a:srgbClr>
                </a:outerShdw>
              </a:effectLst>
            </a:endParaRP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highlight>
                  <a:srgbClr val="FFFF00"/>
                </a:highlight>
              </a:rPr>
              <a:t>La importancia de comer juntos</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rPr>
              <a:t>Comunión uno con el otro</a:t>
            </a:r>
          </a:p>
          <a:p>
            <a:pPr marL="1028700" lvl="1" indent="-571500">
              <a:buFont typeface="+mj-lt"/>
              <a:buAutoNum type="alphaLcPeriod"/>
            </a:pPr>
            <a:r>
              <a:rPr lang="es-ES" sz="2400" b="1" dirty="0">
                <a:solidFill>
                  <a:srgbClr val="C00000"/>
                </a:solidFill>
                <a:effectLst>
                  <a:outerShdw blurRad="38100" dist="38100" dir="2700000" algn="tl">
                    <a:srgbClr val="000000">
                      <a:alpha val="43137"/>
                    </a:srgbClr>
                  </a:outerShdw>
                </a:effectLst>
              </a:rPr>
              <a:t>Comunión con Cristo</a:t>
            </a:r>
            <a:endParaRPr lang="en-US"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516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924800" cy="1631216"/>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endParaRPr lang="en-US" sz="2400" dirty="0">
              <a:solidFill>
                <a:srgbClr val="C00000"/>
              </a:solidFill>
              <a:effectLst>
                <a:outerShdw blurRad="38100" dist="38100" dir="2700000" algn="tl">
                  <a:srgbClr val="000000">
                    <a:alpha val="43137"/>
                  </a:srgbClr>
                </a:outerShdw>
              </a:effectLst>
            </a:endParaRPr>
          </a:p>
          <a:p>
            <a:r>
              <a:rPr lang="en-US" sz="2400" dirty="0">
                <a:solidFill>
                  <a:srgbClr val="C00000"/>
                </a:solidFill>
              </a:rPr>
              <a:t>Eating together is sharing</a:t>
            </a:r>
          </a:p>
          <a:p>
            <a:r>
              <a:rPr lang="en-US" sz="2400" dirty="0">
                <a:solidFill>
                  <a:srgbClr val="C00000"/>
                </a:solidFill>
              </a:rPr>
              <a:t>that represents greater sharing</a:t>
            </a:r>
            <a:endParaRPr lang="en-US" dirty="0">
              <a:solidFill>
                <a:srgbClr val="C00000"/>
              </a:solidFill>
            </a:endParaRP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62000" y="3702784"/>
            <a:ext cx="7924800" cy="1631216"/>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endParaRPr lang="es-ES" sz="2400" dirty="0">
              <a:solidFill>
                <a:srgbClr val="C00000"/>
              </a:solidFill>
            </a:endParaRPr>
          </a:p>
          <a:p>
            <a:r>
              <a:rPr lang="es-ES" sz="2400" dirty="0">
                <a:solidFill>
                  <a:srgbClr val="C00000"/>
                </a:solidFill>
              </a:rPr>
              <a:t>Comer juntos es compartir</a:t>
            </a:r>
          </a:p>
          <a:p>
            <a:r>
              <a:rPr lang="es-ES" sz="2400" dirty="0">
                <a:solidFill>
                  <a:srgbClr val="C00000"/>
                </a:solidFill>
              </a:rPr>
              <a:t>eso representa un mayor compartir</a:t>
            </a:r>
            <a:endParaRPr lang="en-US" sz="2400" dirty="0">
              <a:solidFill>
                <a:srgbClr val="C00000"/>
              </a:solidFill>
            </a:endParaRPr>
          </a:p>
        </p:txBody>
      </p:sp>
    </p:spTree>
    <p:extLst>
      <p:ext uri="{BB962C8B-B14F-4D97-AF65-F5344CB8AC3E}">
        <p14:creationId xmlns:p14="http://schemas.microsoft.com/office/powerpoint/2010/main" val="196778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924800" cy="1631216"/>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endParaRPr lang="en-US" sz="2400" b="1" dirty="0">
              <a:solidFill>
                <a:srgbClr val="C00000"/>
              </a:solidFill>
              <a:effectLst>
                <a:outerShdw blurRad="38100" dist="38100" dir="2700000" algn="tl">
                  <a:srgbClr val="000000">
                    <a:alpha val="43137"/>
                  </a:srgbClr>
                </a:outerShdw>
              </a:effectLst>
            </a:endParaRPr>
          </a:p>
          <a:p>
            <a:r>
              <a:rPr lang="en-US" sz="2400" dirty="0">
                <a:solidFill>
                  <a:srgbClr val="C00000"/>
                </a:solidFill>
              </a:rPr>
              <a:t>Eating together is communion</a:t>
            </a:r>
          </a:p>
          <a:p>
            <a:r>
              <a:rPr lang="en-US" sz="2400" dirty="0">
                <a:solidFill>
                  <a:srgbClr val="C00000"/>
                </a:solidFill>
              </a:rPr>
              <a:t>that represents greater communion</a:t>
            </a:r>
            <a:endParaRPr lang="en-US" dirty="0">
              <a:solidFill>
                <a:srgbClr val="C00000"/>
              </a:solidFill>
            </a:endParaRPr>
          </a:p>
        </p:txBody>
      </p:sp>
      <p:cxnSp>
        <p:nvCxnSpPr>
          <p:cNvPr id="6" name="Straight Connector 5"/>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62000" y="3702784"/>
            <a:ext cx="7924800" cy="1631216"/>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endParaRPr lang="es-ES" sz="2400" dirty="0">
              <a:solidFill>
                <a:srgbClr val="C00000"/>
              </a:solidFill>
            </a:endParaRPr>
          </a:p>
          <a:p>
            <a:r>
              <a:rPr lang="es-ES" sz="2400" dirty="0">
                <a:solidFill>
                  <a:srgbClr val="C00000"/>
                </a:solidFill>
              </a:rPr>
              <a:t>Comer juntos es comunión</a:t>
            </a:r>
          </a:p>
          <a:p>
            <a:r>
              <a:rPr lang="es-ES" sz="2400" dirty="0">
                <a:solidFill>
                  <a:srgbClr val="C00000"/>
                </a:solidFill>
              </a:rPr>
              <a:t>eso representa un mayor comunión</a:t>
            </a:r>
            <a:endParaRPr lang="en-US" sz="2400" dirty="0">
              <a:solidFill>
                <a:srgbClr val="C00000"/>
              </a:solidFill>
            </a:endParaRPr>
          </a:p>
        </p:txBody>
      </p:sp>
    </p:spTree>
    <p:extLst>
      <p:ext uri="{BB962C8B-B14F-4D97-AF65-F5344CB8AC3E}">
        <p14:creationId xmlns:p14="http://schemas.microsoft.com/office/powerpoint/2010/main" val="375123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924800" cy="1631216"/>
          </a:xfrm>
          <a:prstGeom prst="rect">
            <a:avLst/>
          </a:prstGeom>
          <a:noFill/>
        </p:spPr>
        <p:txBody>
          <a:bodyPr wrap="square" rtlCol="0">
            <a:spAutoFit/>
          </a:bodyPr>
          <a:lstStyle/>
          <a:p>
            <a:pPr marL="571500" indent="-571500">
              <a:buFont typeface="+mj-lt"/>
              <a:buAutoNum type="alphaLcPeriod"/>
            </a:pPr>
            <a:r>
              <a:rPr lang="en-US" sz="2800" b="1" u="sng" dirty="0">
                <a:solidFill>
                  <a:srgbClr val="C00000"/>
                </a:solidFill>
                <a:effectLst>
                  <a:outerShdw blurRad="38100" dist="38100" dir="2700000" algn="tl">
                    <a:srgbClr val="000000">
                      <a:alpha val="43137"/>
                    </a:srgbClr>
                  </a:outerShdw>
                </a:effectLst>
              </a:rPr>
              <a:t>The significance of eating together</a:t>
            </a:r>
          </a:p>
          <a:p>
            <a:endParaRPr lang="en-US" sz="2400" dirty="0">
              <a:solidFill>
                <a:srgbClr val="C00000"/>
              </a:solidFill>
            </a:endParaRPr>
          </a:p>
          <a:p>
            <a:r>
              <a:rPr lang="en-US" sz="2400" dirty="0">
                <a:solidFill>
                  <a:srgbClr val="C00000"/>
                </a:solidFill>
              </a:rPr>
              <a:t>Eating together is communion</a:t>
            </a:r>
          </a:p>
          <a:p>
            <a:r>
              <a:rPr lang="en-US" sz="2400" dirty="0">
                <a:solidFill>
                  <a:srgbClr val="C00000"/>
                </a:solidFill>
              </a:rPr>
              <a:t>that represents greater communion</a:t>
            </a:r>
          </a:p>
        </p:txBody>
      </p:sp>
      <p:sp>
        <p:nvSpPr>
          <p:cNvPr id="3" name="Rectangle 2"/>
          <p:cNvSpPr/>
          <p:nvPr/>
        </p:nvSpPr>
        <p:spPr>
          <a:xfrm>
            <a:off x="4495800" y="1752600"/>
            <a:ext cx="4572000" cy="132343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a:latin typeface="Cambria" pitchFamily="18" charset="0"/>
              </a:rPr>
              <a:t>Psalm 41:9</a:t>
            </a:r>
          </a:p>
          <a:p>
            <a:r>
              <a:rPr lang="en-US" sz="2000" dirty="0">
                <a:latin typeface="Cambria" pitchFamily="18" charset="0"/>
              </a:rPr>
              <a:t>Even my close friend in whom I trusted,</a:t>
            </a:r>
            <a:br>
              <a:rPr lang="en-US" sz="2000" dirty="0">
                <a:latin typeface="Cambria" pitchFamily="18" charset="0"/>
              </a:rPr>
            </a:br>
            <a:r>
              <a:rPr lang="en-US" sz="2000" dirty="0">
                <a:latin typeface="Cambria" pitchFamily="18" charset="0"/>
              </a:rPr>
              <a:t>Who ate my bread,</a:t>
            </a:r>
            <a:br>
              <a:rPr lang="en-US" sz="2000" dirty="0">
                <a:latin typeface="Cambria" pitchFamily="18" charset="0"/>
              </a:rPr>
            </a:br>
            <a:r>
              <a:rPr lang="en-US" sz="2000" dirty="0">
                <a:latin typeface="Cambria" pitchFamily="18" charset="0"/>
              </a:rPr>
              <a:t>Has lifted up his heel against me.</a:t>
            </a:r>
          </a:p>
        </p:txBody>
      </p:sp>
      <p:sp>
        <p:nvSpPr>
          <p:cNvPr id="5" name="Rectangle 4"/>
          <p:cNvSpPr/>
          <p:nvPr/>
        </p:nvSpPr>
        <p:spPr>
          <a:xfrm>
            <a:off x="685800" y="2035314"/>
            <a:ext cx="3962400" cy="707886"/>
          </a:xfrm>
          <a:prstGeom prst="rect">
            <a:avLst/>
          </a:prstGeom>
        </p:spPr>
        <p:txBody>
          <a:bodyPr wrap="square">
            <a:spAutoFit/>
          </a:bodyPr>
          <a:lstStyle/>
          <a:p>
            <a:r>
              <a:rPr lang="en-US" sz="2000" i="1" dirty="0"/>
              <a:t>an irony to be betrayed by one with whom you share a meal…</a:t>
            </a:r>
          </a:p>
        </p:txBody>
      </p:sp>
      <p:cxnSp>
        <p:nvCxnSpPr>
          <p:cNvPr id="7" name="Straight Connector 6"/>
          <p:cNvCxnSpPr/>
          <p:nvPr/>
        </p:nvCxnSpPr>
        <p:spPr>
          <a:xfrm>
            <a:off x="0" y="3429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3702784"/>
            <a:ext cx="7924800" cy="1631216"/>
          </a:xfrm>
          <a:prstGeom prst="rect">
            <a:avLst/>
          </a:prstGeom>
          <a:noFill/>
        </p:spPr>
        <p:txBody>
          <a:bodyPr wrap="square" rtlCol="0">
            <a:spAutoFit/>
          </a:bodyPr>
          <a:lstStyle/>
          <a:p>
            <a:pPr marL="571500" indent="-571500">
              <a:buFont typeface="+mj-lt"/>
              <a:buAutoNum type="alphaLcPeriod"/>
            </a:pPr>
            <a:r>
              <a:rPr lang="es-ES" sz="2800" b="1" u="sng" dirty="0">
                <a:solidFill>
                  <a:srgbClr val="C00000"/>
                </a:solidFill>
                <a:effectLst>
                  <a:outerShdw blurRad="38100" dist="38100" dir="2700000" algn="tl">
                    <a:srgbClr val="000000">
                      <a:alpha val="43137"/>
                    </a:srgbClr>
                  </a:outerShdw>
                </a:effectLst>
              </a:rPr>
              <a:t>La importancia de comer juntos</a:t>
            </a:r>
          </a:p>
          <a:p>
            <a:endParaRPr lang="es-ES" sz="2400" dirty="0">
              <a:solidFill>
                <a:srgbClr val="C00000"/>
              </a:solidFill>
            </a:endParaRPr>
          </a:p>
          <a:p>
            <a:r>
              <a:rPr lang="es-ES" sz="2400" dirty="0">
                <a:solidFill>
                  <a:srgbClr val="C00000"/>
                </a:solidFill>
              </a:rPr>
              <a:t>Comer juntos es comunión</a:t>
            </a:r>
          </a:p>
          <a:p>
            <a:r>
              <a:rPr lang="es-ES" sz="2400" dirty="0">
                <a:solidFill>
                  <a:srgbClr val="C00000"/>
                </a:solidFill>
              </a:rPr>
              <a:t>eso representa un mayor comunión</a:t>
            </a:r>
            <a:endParaRPr lang="en-US" sz="2400" dirty="0">
              <a:solidFill>
                <a:srgbClr val="C00000"/>
              </a:solidFill>
            </a:endParaRPr>
          </a:p>
        </p:txBody>
      </p:sp>
      <p:sp>
        <p:nvSpPr>
          <p:cNvPr id="6" name="Rectangle 5"/>
          <p:cNvSpPr/>
          <p:nvPr/>
        </p:nvSpPr>
        <p:spPr>
          <a:xfrm>
            <a:off x="3657600" y="5077361"/>
            <a:ext cx="5410200" cy="1323439"/>
          </a:xfrm>
          <a:prstGeom prst="rect">
            <a:avLst/>
          </a:prstGeom>
          <a:gradFill flip="none" rotWithShape="1">
            <a:gsLst>
              <a:gs pos="0">
                <a:srgbClr val="FFEFD1"/>
              </a:gs>
              <a:gs pos="64999">
                <a:srgbClr val="F0EBD5"/>
              </a:gs>
              <a:gs pos="100000">
                <a:srgbClr val="D1C39F"/>
              </a:gs>
            </a:gsLst>
            <a:lin ang="13500000" scaled="0"/>
            <a:tileRect/>
          </a:gradFill>
          <a:scene3d>
            <a:camera prst="orthographicFront"/>
            <a:lightRig rig="threePt" dir="t"/>
          </a:scene3d>
          <a:sp3d>
            <a:bevelT/>
          </a:sp3d>
        </p:spPr>
        <p:txBody>
          <a:bodyPr wrap="square">
            <a:spAutoFit/>
          </a:bodyPr>
          <a:lstStyle/>
          <a:p>
            <a:r>
              <a:rPr lang="en-US" sz="2000" b="1" u="sng" dirty="0" err="1">
                <a:latin typeface="Cambria" pitchFamily="18" charset="0"/>
              </a:rPr>
              <a:t>Salmos</a:t>
            </a:r>
            <a:r>
              <a:rPr lang="en-US" sz="2000" b="1" u="sng" dirty="0">
                <a:latin typeface="Cambria" pitchFamily="18" charset="0"/>
              </a:rPr>
              <a:t> 41:9</a:t>
            </a:r>
          </a:p>
          <a:p>
            <a:r>
              <a:rPr lang="es-ES" sz="2000" dirty="0">
                <a:latin typeface="Cambria" pitchFamily="18" charset="0"/>
              </a:rPr>
              <a:t>Aun el hombre de mi paz, en quien yo confiaba,</a:t>
            </a:r>
          </a:p>
          <a:p>
            <a:r>
              <a:rPr lang="es-ES" sz="2000" dirty="0">
                <a:latin typeface="Cambria" pitchFamily="18" charset="0"/>
              </a:rPr>
              <a:t>el que de mi pan comía,</a:t>
            </a:r>
            <a:br>
              <a:rPr lang="es-ES" sz="2000" dirty="0">
                <a:latin typeface="Cambria" pitchFamily="18" charset="0"/>
              </a:rPr>
            </a:br>
            <a:r>
              <a:rPr lang="es-ES" sz="2000" dirty="0">
                <a:latin typeface="Cambria" pitchFamily="18" charset="0"/>
              </a:rPr>
              <a:t>alzó el pie contra mí.</a:t>
            </a:r>
            <a:endParaRPr lang="en-US" sz="2000" dirty="0">
              <a:latin typeface="Cambria" pitchFamily="18" charset="0"/>
            </a:endParaRPr>
          </a:p>
        </p:txBody>
      </p:sp>
      <p:sp>
        <p:nvSpPr>
          <p:cNvPr id="8" name="Rectangle 7"/>
          <p:cNvSpPr/>
          <p:nvPr/>
        </p:nvSpPr>
        <p:spPr>
          <a:xfrm>
            <a:off x="304800" y="5360075"/>
            <a:ext cx="3352800" cy="1015663"/>
          </a:xfrm>
          <a:prstGeom prst="rect">
            <a:avLst/>
          </a:prstGeom>
        </p:spPr>
        <p:txBody>
          <a:bodyPr wrap="square">
            <a:spAutoFit/>
          </a:bodyPr>
          <a:lstStyle/>
          <a:p>
            <a:r>
              <a:rPr lang="es-ES" sz="2000" i="1" dirty="0"/>
              <a:t>una ironía ser traicionado por alguien con quien compartir una comida ...</a:t>
            </a:r>
            <a:endParaRPr lang="en-US" sz="2000" i="1" dirty="0"/>
          </a:p>
        </p:txBody>
      </p:sp>
    </p:spTree>
    <p:extLst>
      <p:ext uri="{BB962C8B-B14F-4D97-AF65-F5344CB8AC3E}">
        <p14:creationId xmlns:p14="http://schemas.microsoft.com/office/powerpoint/2010/main" val="22579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2672</TotalTime>
  <Words>2111</Words>
  <Application>Microsoft Office PowerPoint</Application>
  <PresentationFormat>On-screen Show (4:3)</PresentationFormat>
  <Paragraphs>431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Cambria</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82</cp:revision>
  <dcterms:created xsi:type="dcterms:W3CDTF">2012-11-24T23:57:38Z</dcterms:created>
  <dcterms:modified xsi:type="dcterms:W3CDTF">2018-07-01T16:55:42Z</dcterms:modified>
</cp:coreProperties>
</file>