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9" r:id="rId3"/>
    <p:sldId id="265" r:id="rId4"/>
    <p:sldId id="261" r:id="rId5"/>
    <p:sldId id="260" r:id="rId6"/>
    <p:sldId id="270" r:id="rId7"/>
    <p:sldId id="262" r:id="rId8"/>
    <p:sldId id="263" r:id="rId9"/>
    <p:sldId id="264" r:id="rId10"/>
    <p:sldId id="266" r:id="rId11"/>
    <p:sldId id="267" r:id="rId12"/>
    <p:sldId id="268" r:id="rId13"/>
    <p:sldId id="271" r:id="rId14"/>
    <p:sldId id="25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4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7C3AFC-0975-42F1-8A66-749686AF7D51}"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9DB26-2263-44E3-A1EB-024E248CD6CB}" type="slidenum">
              <a:rPr lang="en-US" smtClean="0"/>
              <a:t>‹#›</a:t>
            </a:fld>
            <a:endParaRPr lang="en-US"/>
          </a:p>
        </p:txBody>
      </p:sp>
    </p:spTree>
    <p:extLst>
      <p:ext uri="{BB962C8B-B14F-4D97-AF65-F5344CB8AC3E}">
        <p14:creationId xmlns:p14="http://schemas.microsoft.com/office/powerpoint/2010/main" val="2947995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7C3AFC-0975-42F1-8A66-749686AF7D51}"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9DB26-2263-44E3-A1EB-024E248CD6CB}" type="slidenum">
              <a:rPr lang="en-US" smtClean="0"/>
              <a:t>‹#›</a:t>
            </a:fld>
            <a:endParaRPr lang="en-US"/>
          </a:p>
        </p:txBody>
      </p:sp>
    </p:spTree>
    <p:extLst>
      <p:ext uri="{BB962C8B-B14F-4D97-AF65-F5344CB8AC3E}">
        <p14:creationId xmlns:p14="http://schemas.microsoft.com/office/powerpoint/2010/main" val="4082263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7C3AFC-0975-42F1-8A66-749686AF7D51}"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9DB26-2263-44E3-A1EB-024E248CD6CB}" type="slidenum">
              <a:rPr lang="en-US" smtClean="0"/>
              <a:t>‹#›</a:t>
            </a:fld>
            <a:endParaRPr lang="en-US"/>
          </a:p>
        </p:txBody>
      </p:sp>
    </p:spTree>
    <p:extLst>
      <p:ext uri="{BB962C8B-B14F-4D97-AF65-F5344CB8AC3E}">
        <p14:creationId xmlns:p14="http://schemas.microsoft.com/office/powerpoint/2010/main" val="124546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7C3AFC-0975-42F1-8A66-749686AF7D51}"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9DB26-2263-44E3-A1EB-024E248CD6CB}" type="slidenum">
              <a:rPr lang="en-US" smtClean="0"/>
              <a:t>‹#›</a:t>
            </a:fld>
            <a:endParaRPr lang="en-US"/>
          </a:p>
        </p:txBody>
      </p:sp>
    </p:spTree>
    <p:extLst>
      <p:ext uri="{BB962C8B-B14F-4D97-AF65-F5344CB8AC3E}">
        <p14:creationId xmlns:p14="http://schemas.microsoft.com/office/powerpoint/2010/main" val="71403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7C3AFC-0975-42F1-8A66-749686AF7D51}"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9DB26-2263-44E3-A1EB-024E248CD6CB}" type="slidenum">
              <a:rPr lang="en-US" smtClean="0"/>
              <a:t>‹#›</a:t>
            </a:fld>
            <a:endParaRPr lang="en-US"/>
          </a:p>
        </p:txBody>
      </p:sp>
    </p:spTree>
    <p:extLst>
      <p:ext uri="{BB962C8B-B14F-4D97-AF65-F5344CB8AC3E}">
        <p14:creationId xmlns:p14="http://schemas.microsoft.com/office/powerpoint/2010/main" val="1257628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7C3AFC-0975-42F1-8A66-749686AF7D51}" type="datetimeFigureOut">
              <a:rPr lang="en-US" smtClean="0"/>
              <a:t>7/8/2018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09DB26-2263-44E3-A1EB-024E248CD6CB}" type="slidenum">
              <a:rPr lang="en-US" smtClean="0"/>
              <a:t>‹#›</a:t>
            </a:fld>
            <a:endParaRPr lang="en-US"/>
          </a:p>
        </p:txBody>
      </p:sp>
    </p:spTree>
    <p:extLst>
      <p:ext uri="{BB962C8B-B14F-4D97-AF65-F5344CB8AC3E}">
        <p14:creationId xmlns:p14="http://schemas.microsoft.com/office/powerpoint/2010/main" val="1136204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7C3AFC-0975-42F1-8A66-749686AF7D51}" type="datetimeFigureOut">
              <a:rPr lang="en-US" smtClean="0"/>
              <a:t>7/8/2018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09DB26-2263-44E3-A1EB-024E248CD6CB}" type="slidenum">
              <a:rPr lang="en-US" smtClean="0"/>
              <a:t>‹#›</a:t>
            </a:fld>
            <a:endParaRPr lang="en-US"/>
          </a:p>
        </p:txBody>
      </p:sp>
    </p:spTree>
    <p:extLst>
      <p:ext uri="{BB962C8B-B14F-4D97-AF65-F5344CB8AC3E}">
        <p14:creationId xmlns:p14="http://schemas.microsoft.com/office/powerpoint/2010/main" val="1762518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7C3AFC-0975-42F1-8A66-749686AF7D51}" type="datetimeFigureOut">
              <a:rPr lang="en-US" smtClean="0"/>
              <a:t>7/8/2018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09DB26-2263-44E3-A1EB-024E248CD6CB}" type="slidenum">
              <a:rPr lang="en-US" smtClean="0"/>
              <a:t>‹#›</a:t>
            </a:fld>
            <a:endParaRPr lang="en-US"/>
          </a:p>
        </p:txBody>
      </p:sp>
    </p:spTree>
    <p:extLst>
      <p:ext uri="{BB962C8B-B14F-4D97-AF65-F5344CB8AC3E}">
        <p14:creationId xmlns:p14="http://schemas.microsoft.com/office/powerpoint/2010/main" val="4120796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7C3AFC-0975-42F1-8A66-749686AF7D51}" type="datetimeFigureOut">
              <a:rPr lang="en-US" smtClean="0"/>
              <a:t>7/8/2018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09DB26-2263-44E3-A1EB-024E248CD6CB}" type="slidenum">
              <a:rPr lang="en-US" smtClean="0"/>
              <a:t>‹#›</a:t>
            </a:fld>
            <a:endParaRPr lang="en-US"/>
          </a:p>
        </p:txBody>
      </p:sp>
    </p:spTree>
    <p:extLst>
      <p:ext uri="{BB962C8B-B14F-4D97-AF65-F5344CB8AC3E}">
        <p14:creationId xmlns:p14="http://schemas.microsoft.com/office/powerpoint/2010/main" val="26213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7C3AFC-0975-42F1-8A66-749686AF7D51}" type="datetimeFigureOut">
              <a:rPr lang="en-US" smtClean="0"/>
              <a:t>7/8/2018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09DB26-2263-44E3-A1EB-024E248CD6CB}" type="slidenum">
              <a:rPr lang="en-US" smtClean="0"/>
              <a:t>‹#›</a:t>
            </a:fld>
            <a:endParaRPr lang="en-US"/>
          </a:p>
        </p:txBody>
      </p:sp>
    </p:spTree>
    <p:extLst>
      <p:ext uri="{BB962C8B-B14F-4D97-AF65-F5344CB8AC3E}">
        <p14:creationId xmlns:p14="http://schemas.microsoft.com/office/powerpoint/2010/main" val="2057907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7C3AFC-0975-42F1-8A66-749686AF7D51}" type="datetimeFigureOut">
              <a:rPr lang="en-US" smtClean="0"/>
              <a:t>7/8/2018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09DB26-2263-44E3-A1EB-024E248CD6CB}" type="slidenum">
              <a:rPr lang="en-US" smtClean="0"/>
              <a:t>‹#›</a:t>
            </a:fld>
            <a:endParaRPr lang="en-US"/>
          </a:p>
        </p:txBody>
      </p:sp>
    </p:spTree>
    <p:extLst>
      <p:ext uri="{BB962C8B-B14F-4D97-AF65-F5344CB8AC3E}">
        <p14:creationId xmlns:p14="http://schemas.microsoft.com/office/powerpoint/2010/main" val="1804723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7C3AFC-0975-42F1-8A66-749686AF7D51}" type="datetimeFigureOut">
              <a:rPr lang="en-US" smtClean="0"/>
              <a:t>7/8/2018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9DB26-2263-44E3-A1EB-024E248CD6CB}" type="slidenum">
              <a:rPr lang="en-US" smtClean="0"/>
              <a:t>‹#›</a:t>
            </a:fld>
            <a:endParaRPr lang="en-US"/>
          </a:p>
        </p:txBody>
      </p:sp>
    </p:spTree>
    <p:extLst>
      <p:ext uri="{BB962C8B-B14F-4D97-AF65-F5344CB8AC3E}">
        <p14:creationId xmlns:p14="http://schemas.microsoft.com/office/powerpoint/2010/main" val="452408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5"/>
            <a:ext cx="7772400" cy="1470025"/>
          </a:xfrm>
        </p:spPr>
        <p:txBody>
          <a:bodyPr>
            <a:normAutofit fontScale="90000"/>
          </a:bodyPr>
          <a:lstStyle/>
          <a:p>
            <a:r>
              <a:rPr lang="en-US" dirty="0" smtClean="0"/>
              <a:t>Exton</a:t>
            </a:r>
            <a:br>
              <a:rPr lang="en-US" dirty="0" smtClean="0"/>
            </a:br>
            <a:r>
              <a:rPr lang="en-US" dirty="0" smtClean="0"/>
              <a:t>Sunday 6 pm</a:t>
            </a:r>
            <a:br>
              <a:rPr lang="en-US" dirty="0" smtClean="0"/>
            </a:br>
            <a:r>
              <a:rPr lang="en-US" dirty="0" smtClean="0"/>
              <a:t>July 8, 2018</a:t>
            </a:r>
            <a:endParaRPr lang="en-US" dirty="0"/>
          </a:p>
        </p:txBody>
      </p:sp>
      <p:sp>
        <p:nvSpPr>
          <p:cNvPr id="4" name="TextBox 3"/>
          <p:cNvSpPr txBox="1"/>
          <p:nvPr/>
        </p:nvSpPr>
        <p:spPr>
          <a:xfrm>
            <a:off x="3581400" y="228600"/>
            <a:ext cx="1676400" cy="523220"/>
          </a:xfrm>
          <a:prstGeom prst="rect">
            <a:avLst/>
          </a:prstGeom>
          <a:noFill/>
        </p:spPr>
        <p:txBody>
          <a:bodyPr wrap="square" rtlCol="0">
            <a:spAutoFit/>
          </a:bodyPr>
          <a:lstStyle/>
          <a:p>
            <a:pPr algn="ctr"/>
            <a:r>
              <a:rPr lang="en-US" sz="2800" b="1" dirty="0" smtClean="0"/>
              <a:t>1 Peter 1</a:t>
            </a:r>
            <a:endParaRPr lang="en-US" sz="2800" b="1" dirty="0"/>
          </a:p>
        </p:txBody>
      </p:sp>
    </p:spTree>
    <p:extLst>
      <p:ext uri="{BB962C8B-B14F-4D97-AF65-F5344CB8AC3E}">
        <p14:creationId xmlns:p14="http://schemas.microsoft.com/office/powerpoint/2010/main" val="10463321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914400"/>
            <a:ext cx="4156364" cy="5293757"/>
          </a:xfrm>
          <a:prstGeom prst="rect">
            <a:avLst/>
          </a:prstGeom>
        </p:spPr>
        <p:txBody>
          <a:bodyPr>
            <a:spAutoFit/>
          </a:bodyPr>
          <a:lstStyle/>
          <a:p>
            <a:r>
              <a:rPr lang="en-US" sz="2200" b="1" baseline="30000" dirty="0">
                <a:latin typeface="Palatino Linotype" panose="02040502050505030304" pitchFamily="18" charset="0"/>
              </a:rPr>
              <a:t>3 </a:t>
            </a:r>
            <a:r>
              <a:rPr lang="en-US" sz="2200" dirty="0">
                <a:latin typeface="Palatino Linotype" panose="02040502050505030304" pitchFamily="18" charset="0"/>
              </a:rPr>
              <a:t>Blessed be the God and Father of our Lord Jesus Christ, </a:t>
            </a:r>
            <a:r>
              <a:rPr lang="en-US" sz="2200" dirty="0" smtClean="0">
                <a:latin typeface="Palatino Linotype" panose="02040502050505030304" pitchFamily="18" charset="0"/>
              </a:rPr>
              <a:t>who according </a:t>
            </a:r>
            <a:r>
              <a:rPr lang="en-US" sz="2200" dirty="0">
                <a:latin typeface="Palatino Linotype" panose="02040502050505030304" pitchFamily="18" charset="0"/>
              </a:rPr>
              <a:t>to His great </a:t>
            </a:r>
            <a:r>
              <a:rPr lang="en-US" sz="2200" dirty="0" smtClean="0">
                <a:latin typeface="Palatino Linotype" panose="02040502050505030304" pitchFamily="18" charset="0"/>
              </a:rPr>
              <a:t>mercy has </a:t>
            </a:r>
            <a:r>
              <a:rPr lang="en-US" sz="2200" dirty="0">
                <a:latin typeface="Palatino Linotype" panose="02040502050505030304" pitchFamily="18" charset="0"/>
              </a:rPr>
              <a:t>caused us to be born again to a living hope through </a:t>
            </a:r>
            <a:r>
              <a:rPr lang="en-US" sz="2200" dirty="0" smtClean="0">
                <a:latin typeface="Palatino Linotype" panose="02040502050505030304" pitchFamily="18" charset="0"/>
              </a:rPr>
              <a:t>the resurrection </a:t>
            </a:r>
            <a:r>
              <a:rPr lang="en-US" sz="2200" dirty="0">
                <a:latin typeface="Palatino Linotype" panose="02040502050505030304" pitchFamily="18" charset="0"/>
              </a:rPr>
              <a:t>of Jesus Christ </a:t>
            </a:r>
            <a:r>
              <a:rPr lang="en-US" sz="2200" dirty="0" smtClean="0">
                <a:latin typeface="Palatino Linotype" panose="02040502050505030304" pitchFamily="18" charset="0"/>
              </a:rPr>
              <a:t>from the dead, </a:t>
            </a:r>
            <a:r>
              <a:rPr lang="en-US" sz="2200" b="1" baseline="30000" dirty="0" smtClean="0">
                <a:latin typeface="Palatino Linotype" panose="02040502050505030304" pitchFamily="18" charset="0"/>
              </a:rPr>
              <a:t>4</a:t>
            </a:r>
            <a:r>
              <a:rPr lang="en-US" sz="2200" b="1" baseline="30000" dirty="0">
                <a:latin typeface="Palatino Linotype" panose="02040502050505030304" pitchFamily="18" charset="0"/>
              </a:rPr>
              <a:t> </a:t>
            </a:r>
            <a:r>
              <a:rPr lang="en-US" sz="2200" dirty="0" smtClean="0">
                <a:latin typeface="Palatino Linotype" panose="02040502050505030304" pitchFamily="18" charset="0"/>
              </a:rPr>
              <a:t>to obtain an inheritance</a:t>
            </a:r>
            <a:r>
              <a:rPr lang="en-US" sz="2200" dirty="0">
                <a:latin typeface="Palatino Linotype" panose="02040502050505030304" pitchFamily="18" charset="0"/>
              </a:rPr>
              <a:t> which </a:t>
            </a:r>
            <a:r>
              <a:rPr lang="en-US" sz="2200" dirty="0" smtClean="0">
                <a:latin typeface="Palatino Linotype" panose="02040502050505030304" pitchFamily="18" charset="0"/>
              </a:rPr>
              <a:t> is imperishable </a:t>
            </a:r>
            <a:r>
              <a:rPr lang="en-US" sz="2200" dirty="0">
                <a:latin typeface="Palatino Linotype" panose="02040502050505030304" pitchFamily="18" charset="0"/>
              </a:rPr>
              <a:t>and undefiled and will not fade </a:t>
            </a:r>
            <a:r>
              <a:rPr lang="en-US" sz="2200" dirty="0" smtClean="0">
                <a:latin typeface="Palatino Linotype" panose="02040502050505030304" pitchFamily="18" charset="0"/>
              </a:rPr>
              <a:t>away, reserved in </a:t>
            </a:r>
            <a:r>
              <a:rPr lang="en-US" sz="2200" dirty="0">
                <a:latin typeface="Palatino Linotype" panose="02040502050505030304" pitchFamily="18" charset="0"/>
              </a:rPr>
              <a:t>heaven for you</a:t>
            </a:r>
            <a:r>
              <a:rPr lang="en-US" sz="2200" dirty="0" smtClean="0">
                <a:latin typeface="Palatino Linotype" panose="02040502050505030304" pitchFamily="18" charset="0"/>
              </a:rPr>
              <a:t>, </a:t>
            </a:r>
            <a:r>
              <a:rPr lang="en-US" sz="2200" b="1" baseline="30000" dirty="0">
                <a:latin typeface="Palatino Linotype" panose="02040502050505030304" pitchFamily="18" charset="0"/>
              </a:rPr>
              <a:t>5 </a:t>
            </a:r>
            <a:r>
              <a:rPr lang="en-US" sz="2200" dirty="0">
                <a:latin typeface="Palatino Linotype" panose="02040502050505030304" pitchFamily="18" charset="0"/>
              </a:rPr>
              <a:t>who are protected by the power of God through faith for </a:t>
            </a:r>
            <a:r>
              <a:rPr lang="en-US" sz="2200" u="sng" dirty="0">
                <a:latin typeface="Palatino Linotype" panose="02040502050505030304" pitchFamily="18" charset="0"/>
              </a:rPr>
              <a:t>a salvation ready to be revealed in the last time</a:t>
            </a:r>
            <a:r>
              <a:rPr lang="en-US" sz="2200" dirty="0">
                <a:latin typeface="Palatino Linotype" panose="02040502050505030304" pitchFamily="18" charset="0"/>
              </a:rPr>
              <a:t>.</a:t>
            </a:r>
          </a:p>
        </p:txBody>
      </p:sp>
      <p:sp>
        <p:nvSpPr>
          <p:cNvPr id="6" name="TextBox 5"/>
          <p:cNvSpPr txBox="1"/>
          <p:nvPr/>
        </p:nvSpPr>
        <p:spPr>
          <a:xfrm>
            <a:off x="3581400" y="228600"/>
            <a:ext cx="1676400" cy="523220"/>
          </a:xfrm>
          <a:prstGeom prst="rect">
            <a:avLst/>
          </a:prstGeom>
          <a:noFill/>
        </p:spPr>
        <p:txBody>
          <a:bodyPr wrap="square" rtlCol="0">
            <a:spAutoFit/>
          </a:bodyPr>
          <a:lstStyle/>
          <a:p>
            <a:pPr algn="ctr"/>
            <a:r>
              <a:rPr lang="en-US" sz="2800" b="1" dirty="0" smtClean="0"/>
              <a:t>1 Peter 1</a:t>
            </a:r>
            <a:endParaRPr lang="en-US" sz="2800" b="1" dirty="0"/>
          </a:p>
        </p:txBody>
      </p:sp>
      <p:sp>
        <p:nvSpPr>
          <p:cNvPr id="7" name="TextBox 6"/>
          <p:cNvSpPr txBox="1"/>
          <p:nvPr/>
        </p:nvSpPr>
        <p:spPr>
          <a:xfrm>
            <a:off x="76200" y="0"/>
            <a:ext cx="3657600" cy="584775"/>
          </a:xfrm>
          <a:prstGeom prst="rect">
            <a:avLst/>
          </a:prstGeom>
          <a:noFill/>
        </p:spPr>
        <p:txBody>
          <a:bodyPr wrap="square" rtlCol="0">
            <a:spAutoFit/>
          </a:bodyPr>
          <a:lstStyle/>
          <a:p>
            <a:r>
              <a:rPr lang="en-US" sz="3200" b="1" dirty="0" smtClean="0"/>
              <a:t>Future Salvation</a:t>
            </a:r>
            <a:endParaRPr lang="en-US" sz="3200" b="1" dirty="0"/>
          </a:p>
        </p:txBody>
      </p:sp>
      <p:sp>
        <p:nvSpPr>
          <p:cNvPr id="2" name="Rectangle 1"/>
          <p:cNvSpPr/>
          <p:nvPr/>
        </p:nvSpPr>
        <p:spPr>
          <a:xfrm>
            <a:off x="4267200" y="920829"/>
            <a:ext cx="4876800" cy="5847755"/>
          </a:xfrm>
          <a:prstGeom prst="rect">
            <a:avLst/>
          </a:prstGeom>
        </p:spPr>
        <p:txBody>
          <a:bodyPr wrap="square">
            <a:spAutoFit/>
          </a:bodyPr>
          <a:lstStyle/>
          <a:p>
            <a:r>
              <a:rPr lang="en-US" sz="2200" dirty="0">
                <a:latin typeface="Palatino Linotype" panose="02040502050505030304" pitchFamily="18" charset="0"/>
              </a:rPr>
              <a:t> </a:t>
            </a:r>
            <a:r>
              <a:rPr lang="en-US" sz="2200" b="1" baseline="30000" dirty="0">
                <a:latin typeface="Palatino Linotype" panose="02040502050505030304" pitchFamily="18" charset="0"/>
              </a:rPr>
              <a:t>9 </a:t>
            </a:r>
            <a:r>
              <a:rPr lang="en-US" sz="2200" dirty="0">
                <a:latin typeface="Palatino Linotype" panose="02040502050505030304" pitchFamily="18" charset="0"/>
              </a:rPr>
              <a:t>obtaining as the outcome of your faith the </a:t>
            </a:r>
            <a:r>
              <a:rPr lang="en-US" sz="2200" u="sng" dirty="0">
                <a:latin typeface="Palatino Linotype" panose="02040502050505030304" pitchFamily="18" charset="0"/>
              </a:rPr>
              <a:t>salvation</a:t>
            </a:r>
            <a:r>
              <a:rPr lang="en-US" sz="2200" dirty="0">
                <a:latin typeface="Palatino Linotype" panose="02040502050505030304" pitchFamily="18" charset="0"/>
              </a:rPr>
              <a:t> of </a:t>
            </a:r>
            <a:r>
              <a:rPr lang="en-US" sz="2200" dirty="0" smtClean="0">
                <a:latin typeface="Palatino Linotype" panose="02040502050505030304" pitchFamily="18" charset="0"/>
              </a:rPr>
              <a:t>your </a:t>
            </a:r>
            <a:r>
              <a:rPr lang="en-US" sz="2200" dirty="0">
                <a:latin typeface="Palatino Linotype" panose="02040502050505030304" pitchFamily="18" charset="0"/>
              </a:rPr>
              <a:t>souls.</a:t>
            </a:r>
          </a:p>
          <a:p>
            <a:r>
              <a:rPr lang="en-US" sz="2200" b="1" baseline="30000" dirty="0">
                <a:latin typeface="Palatino Linotype" panose="02040502050505030304" pitchFamily="18" charset="0"/>
              </a:rPr>
              <a:t>10 </a:t>
            </a:r>
            <a:r>
              <a:rPr lang="en-US" sz="2200" dirty="0" smtClean="0">
                <a:latin typeface="Palatino Linotype" panose="02040502050505030304" pitchFamily="18" charset="0"/>
              </a:rPr>
              <a:t>As to </a:t>
            </a:r>
            <a:r>
              <a:rPr lang="en-US" sz="2200" dirty="0">
                <a:latin typeface="Palatino Linotype" panose="02040502050505030304" pitchFamily="18" charset="0"/>
              </a:rPr>
              <a:t>this </a:t>
            </a:r>
            <a:r>
              <a:rPr lang="en-US" sz="2200" u="sng" dirty="0">
                <a:latin typeface="Palatino Linotype" panose="02040502050505030304" pitchFamily="18" charset="0"/>
              </a:rPr>
              <a:t>salvation</a:t>
            </a:r>
            <a:r>
              <a:rPr lang="en-US" sz="2200" dirty="0">
                <a:latin typeface="Palatino Linotype" panose="02040502050505030304" pitchFamily="18" charset="0"/>
              </a:rPr>
              <a:t>, the prophets who prophesied of the grace </a:t>
            </a:r>
            <a:r>
              <a:rPr lang="en-US" sz="2200" dirty="0" smtClean="0">
                <a:latin typeface="Palatino Linotype" panose="02040502050505030304" pitchFamily="18" charset="0"/>
              </a:rPr>
              <a:t>that would </a:t>
            </a:r>
            <a:r>
              <a:rPr lang="en-US" sz="2200" dirty="0">
                <a:latin typeface="Palatino Linotype" panose="02040502050505030304" pitchFamily="18" charset="0"/>
              </a:rPr>
              <a:t>come to you made careful searches and </a:t>
            </a:r>
            <a:r>
              <a:rPr lang="en-US" sz="2200" dirty="0" smtClean="0">
                <a:latin typeface="Palatino Linotype" panose="02040502050505030304" pitchFamily="18" charset="0"/>
              </a:rPr>
              <a:t>inquiries, </a:t>
            </a:r>
            <a:r>
              <a:rPr lang="en-US" sz="2200" b="1" baseline="30000" dirty="0" smtClean="0">
                <a:latin typeface="Palatino Linotype" panose="02040502050505030304" pitchFamily="18" charset="0"/>
              </a:rPr>
              <a:t>11</a:t>
            </a:r>
            <a:r>
              <a:rPr lang="en-US" sz="2200" b="1" baseline="30000" dirty="0">
                <a:latin typeface="Palatino Linotype" panose="02040502050505030304" pitchFamily="18" charset="0"/>
              </a:rPr>
              <a:t> </a:t>
            </a:r>
            <a:r>
              <a:rPr lang="en-US" sz="2200" dirty="0" smtClean="0">
                <a:latin typeface="Palatino Linotype" panose="02040502050505030304" pitchFamily="18" charset="0"/>
              </a:rPr>
              <a:t>seeking </a:t>
            </a:r>
            <a:r>
              <a:rPr lang="en-US" sz="2200" dirty="0">
                <a:latin typeface="Palatino Linotype" panose="02040502050505030304" pitchFamily="18" charset="0"/>
              </a:rPr>
              <a:t>to know what person or time the </a:t>
            </a:r>
            <a:r>
              <a:rPr lang="en-US" sz="2200" dirty="0" smtClean="0">
                <a:latin typeface="Palatino Linotype" panose="02040502050505030304" pitchFamily="18" charset="0"/>
              </a:rPr>
              <a:t>Spirit of </a:t>
            </a:r>
            <a:r>
              <a:rPr lang="en-US" sz="2200" dirty="0">
                <a:latin typeface="Palatino Linotype" panose="02040502050505030304" pitchFamily="18" charset="0"/>
              </a:rPr>
              <a:t>Christ within them was indicating as </a:t>
            </a:r>
            <a:r>
              <a:rPr lang="en-US" sz="2200" dirty="0" smtClean="0">
                <a:latin typeface="Palatino Linotype" panose="02040502050505030304" pitchFamily="18" charset="0"/>
              </a:rPr>
              <a:t>He predicted </a:t>
            </a:r>
            <a:r>
              <a:rPr lang="en-US" sz="2200" dirty="0">
                <a:latin typeface="Palatino Linotype" panose="02040502050505030304" pitchFamily="18" charset="0"/>
              </a:rPr>
              <a:t>the sufferings of Christ and the glories to follow</a:t>
            </a:r>
            <a:r>
              <a:rPr lang="en-US" sz="2200" dirty="0">
                <a:latin typeface="Palatino Linotype" panose="02040502050505030304" pitchFamily="18" charset="0"/>
              </a:rPr>
              <a:t>. </a:t>
            </a:r>
            <a:r>
              <a:rPr lang="en-US" sz="2200" b="1" baseline="30000" dirty="0">
                <a:latin typeface="Palatino Linotype" panose="02040502050505030304" pitchFamily="18" charset="0"/>
              </a:rPr>
              <a:t>12 </a:t>
            </a:r>
            <a:r>
              <a:rPr lang="en-US" sz="2200" dirty="0">
                <a:latin typeface="Palatino Linotype" panose="02040502050505030304" pitchFamily="18" charset="0"/>
              </a:rPr>
              <a:t>It was revealed to them that they were not serving </a:t>
            </a:r>
            <a:r>
              <a:rPr lang="en-US" sz="2200" dirty="0" smtClean="0">
                <a:latin typeface="Palatino Linotype" panose="02040502050505030304" pitchFamily="18" charset="0"/>
              </a:rPr>
              <a:t>themselves, but </a:t>
            </a:r>
            <a:r>
              <a:rPr lang="en-US" sz="2200" dirty="0">
                <a:latin typeface="Palatino Linotype" panose="02040502050505030304" pitchFamily="18" charset="0"/>
              </a:rPr>
              <a:t>you, in these things which now have been announced to you through those who preached the gospel to you by the Holy Spirit sent from heaven—things into which angels long to </a:t>
            </a:r>
            <a:r>
              <a:rPr lang="en-US" sz="2200" dirty="0" smtClean="0">
                <a:latin typeface="Palatino Linotype" panose="02040502050505030304" pitchFamily="18" charset="0"/>
              </a:rPr>
              <a:t>look</a:t>
            </a:r>
            <a:r>
              <a:rPr lang="en-US" sz="2200" dirty="0">
                <a:latin typeface="Palatino Linotype" panose="02040502050505030304" pitchFamily="18" charset="0"/>
              </a:rPr>
              <a:t>.</a:t>
            </a:r>
          </a:p>
        </p:txBody>
      </p:sp>
    </p:spTree>
    <p:extLst>
      <p:ext uri="{BB962C8B-B14F-4D97-AF65-F5344CB8AC3E}">
        <p14:creationId xmlns:p14="http://schemas.microsoft.com/office/powerpoint/2010/main" val="10040886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914400"/>
            <a:ext cx="4156364" cy="5293757"/>
          </a:xfrm>
          <a:prstGeom prst="rect">
            <a:avLst/>
          </a:prstGeom>
        </p:spPr>
        <p:txBody>
          <a:bodyPr>
            <a:spAutoFit/>
          </a:bodyPr>
          <a:lstStyle/>
          <a:p>
            <a:r>
              <a:rPr lang="en-US" sz="2200" b="1" baseline="30000" dirty="0">
                <a:latin typeface="Palatino Linotype" panose="02040502050505030304" pitchFamily="18" charset="0"/>
              </a:rPr>
              <a:t>3 </a:t>
            </a:r>
            <a:r>
              <a:rPr lang="en-US" sz="2200" dirty="0">
                <a:latin typeface="Palatino Linotype" panose="02040502050505030304" pitchFamily="18" charset="0"/>
              </a:rPr>
              <a:t>Blessed be the God and Father of our Lord Jesus Christ, </a:t>
            </a:r>
            <a:r>
              <a:rPr lang="en-US" sz="2200" dirty="0" smtClean="0">
                <a:latin typeface="Palatino Linotype" panose="02040502050505030304" pitchFamily="18" charset="0"/>
              </a:rPr>
              <a:t>who according </a:t>
            </a:r>
            <a:r>
              <a:rPr lang="en-US" sz="2200" dirty="0">
                <a:latin typeface="Palatino Linotype" panose="02040502050505030304" pitchFamily="18" charset="0"/>
              </a:rPr>
              <a:t>to His great </a:t>
            </a:r>
            <a:r>
              <a:rPr lang="en-US" sz="2200" dirty="0" smtClean="0">
                <a:latin typeface="Palatino Linotype" panose="02040502050505030304" pitchFamily="18" charset="0"/>
              </a:rPr>
              <a:t>mercy has </a:t>
            </a:r>
            <a:r>
              <a:rPr lang="en-US" sz="2200" dirty="0">
                <a:latin typeface="Palatino Linotype" panose="02040502050505030304" pitchFamily="18" charset="0"/>
              </a:rPr>
              <a:t>caused us to be born again to a living hope through </a:t>
            </a:r>
            <a:r>
              <a:rPr lang="en-US" sz="2200" dirty="0" smtClean="0">
                <a:latin typeface="Palatino Linotype" panose="02040502050505030304" pitchFamily="18" charset="0"/>
              </a:rPr>
              <a:t>the resurrection </a:t>
            </a:r>
            <a:r>
              <a:rPr lang="en-US" sz="2200" dirty="0">
                <a:latin typeface="Palatino Linotype" panose="02040502050505030304" pitchFamily="18" charset="0"/>
              </a:rPr>
              <a:t>of Jesus Christ </a:t>
            </a:r>
            <a:r>
              <a:rPr lang="en-US" sz="2200" dirty="0" smtClean="0">
                <a:latin typeface="Palatino Linotype" panose="02040502050505030304" pitchFamily="18" charset="0"/>
              </a:rPr>
              <a:t>from the dead, </a:t>
            </a:r>
            <a:r>
              <a:rPr lang="en-US" sz="2200" b="1" baseline="30000" dirty="0" smtClean="0">
                <a:latin typeface="Palatino Linotype" panose="02040502050505030304" pitchFamily="18" charset="0"/>
              </a:rPr>
              <a:t>4</a:t>
            </a:r>
            <a:r>
              <a:rPr lang="en-US" sz="2200" b="1" baseline="30000" dirty="0">
                <a:latin typeface="Palatino Linotype" panose="02040502050505030304" pitchFamily="18" charset="0"/>
              </a:rPr>
              <a:t> </a:t>
            </a:r>
            <a:r>
              <a:rPr lang="en-US" sz="2200" dirty="0" smtClean="0">
                <a:latin typeface="Palatino Linotype" panose="02040502050505030304" pitchFamily="18" charset="0"/>
              </a:rPr>
              <a:t>to obtain an inheritance</a:t>
            </a:r>
            <a:r>
              <a:rPr lang="en-US" sz="2200" dirty="0">
                <a:latin typeface="Palatino Linotype" panose="02040502050505030304" pitchFamily="18" charset="0"/>
              </a:rPr>
              <a:t> which </a:t>
            </a:r>
            <a:r>
              <a:rPr lang="en-US" sz="2200" dirty="0" smtClean="0">
                <a:latin typeface="Palatino Linotype" panose="02040502050505030304" pitchFamily="18" charset="0"/>
              </a:rPr>
              <a:t> is imperishable </a:t>
            </a:r>
            <a:r>
              <a:rPr lang="en-US" sz="2200" dirty="0">
                <a:latin typeface="Palatino Linotype" panose="02040502050505030304" pitchFamily="18" charset="0"/>
              </a:rPr>
              <a:t>and undefiled and will not fade </a:t>
            </a:r>
            <a:r>
              <a:rPr lang="en-US" sz="2200" dirty="0" smtClean="0">
                <a:latin typeface="Palatino Linotype" panose="02040502050505030304" pitchFamily="18" charset="0"/>
              </a:rPr>
              <a:t>away, reserved in </a:t>
            </a:r>
            <a:r>
              <a:rPr lang="en-US" sz="2200" dirty="0">
                <a:latin typeface="Palatino Linotype" panose="02040502050505030304" pitchFamily="18" charset="0"/>
              </a:rPr>
              <a:t>heaven for you</a:t>
            </a:r>
            <a:r>
              <a:rPr lang="en-US" sz="2200" dirty="0" smtClean="0">
                <a:latin typeface="Palatino Linotype" panose="02040502050505030304" pitchFamily="18" charset="0"/>
              </a:rPr>
              <a:t>, </a:t>
            </a:r>
            <a:r>
              <a:rPr lang="en-US" sz="2200" b="1" baseline="30000" dirty="0">
                <a:latin typeface="Palatino Linotype" panose="02040502050505030304" pitchFamily="18" charset="0"/>
              </a:rPr>
              <a:t>5 </a:t>
            </a:r>
            <a:r>
              <a:rPr lang="en-US" sz="2200" dirty="0">
                <a:latin typeface="Palatino Linotype" panose="02040502050505030304" pitchFamily="18" charset="0"/>
              </a:rPr>
              <a:t>who are protected by the power of God through faith for </a:t>
            </a:r>
            <a:r>
              <a:rPr lang="en-US" sz="2200" u="sng" dirty="0">
                <a:latin typeface="Palatino Linotype" panose="02040502050505030304" pitchFamily="18" charset="0"/>
              </a:rPr>
              <a:t>a salvation ready to be revealed in the last time</a:t>
            </a:r>
            <a:r>
              <a:rPr lang="en-US" sz="2200" dirty="0">
                <a:latin typeface="Palatino Linotype" panose="02040502050505030304" pitchFamily="18" charset="0"/>
              </a:rPr>
              <a:t>.</a:t>
            </a:r>
          </a:p>
        </p:txBody>
      </p:sp>
      <p:sp>
        <p:nvSpPr>
          <p:cNvPr id="6" name="TextBox 5"/>
          <p:cNvSpPr txBox="1"/>
          <p:nvPr/>
        </p:nvSpPr>
        <p:spPr>
          <a:xfrm>
            <a:off x="3581400" y="228600"/>
            <a:ext cx="1676400" cy="523220"/>
          </a:xfrm>
          <a:prstGeom prst="rect">
            <a:avLst/>
          </a:prstGeom>
          <a:noFill/>
        </p:spPr>
        <p:txBody>
          <a:bodyPr wrap="square" rtlCol="0">
            <a:spAutoFit/>
          </a:bodyPr>
          <a:lstStyle/>
          <a:p>
            <a:pPr algn="ctr"/>
            <a:r>
              <a:rPr lang="en-US" sz="2800" b="1" dirty="0" smtClean="0"/>
              <a:t>1 Peter 1</a:t>
            </a:r>
            <a:endParaRPr lang="en-US" sz="2800" b="1" dirty="0"/>
          </a:p>
        </p:txBody>
      </p:sp>
      <p:sp>
        <p:nvSpPr>
          <p:cNvPr id="7" name="TextBox 6"/>
          <p:cNvSpPr txBox="1"/>
          <p:nvPr/>
        </p:nvSpPr>
        <p:spPr>
          <a:xfrm>
            <a:off x="76200" y="0"/>
            <a:ext cx="3657600" cy="584775"/>
          </a:xfrm>
          <a:prstGeom prst="rect">
            <a:avLst/>
          </a:prstGeom>
          <a:noFill/>
        </p:spPr>
        <p:txBody>
          <a:bodyPr wrap="square" rtlCol="0">
            <a:spAutoFit/>
          </a:bodyPr>
          <a:lstStyle/>
          <a:p>
            <a:r>
              <a:rPr lang="en-US" sz="3200" b="1" dirty="0" smtClean="0"/>
              <a:t>Future Salvation</a:t>
            </a:r>
            <a:endParaRPr lang="en-US" sz="3200" b="1" dirty="0"/>
          </a:p>
        </p:txBody>
      </p:sp>
      <p:sp>
        <p:nvSpPr>
          <p:cNvPr id="2" name="Rectangle 1"/>
          <p:cNvSpPr/>
          <p:nvPr/>
        </p:nvSpPr>
        <p:spPr>
          <a:xfrm>
            <a:off x="4267200" y="920829"/>
            <a:ext cx="4876800" cy="5847755"/>
          </a:xfrm>
          <a:prstGeom prst="rect">
            <a:avLst/>
          </a:prstGeom>
        </p:spPr>
        <p:txBody>
          <a:bodyPr wrap="square">
            <a:spAutoFit/>
          </a:bodyPr>
          <a:lstStyle/>
          <a:p>
            <a:r>
              <a:rPr lang="en-US" sz="2200" dirty="0">
                <a:latin typeface="Palatino Linotype" panose="02040502050505030304" pitchFamily="18" charset="0"/>
              </a:rPr>
              <a:t> </a:t>
            </a:r>
            <a:r>
              <a:rPr lang="en-US" sz="2200" b="1" baseline="30000" dirty="0">
                <a:latin typeface="Palatino Linotype" panose="02040502050505030304" pitchFamily="18" charset="0"/>
              </a:rPr>
              <a:t>9 </a:t>
            </a:r>
            <a:r>
              <a:rPr lang="en-US" sz="2200" dirty="0">
                <a:latin typeface="Palatino Linotype" panose="02040502050505030304" pitchFamily="18" charset="0"/>
              </a:rPr>
              <a:t>obtaining as the outcome of your faith the </a:t>
            </a:r>
            <a:r>
              <a:rPr lang="en-US" sz="2200" u="sng" dirty="0">
                <a:latin typeface="Palatino Linotype" panose="02040502050505030304" pitchFamily="18" charset="0"/>
              </a:rPr>
              <a:t>salvation</a:t>
            </a:r>
            <a:r>
              <a:rPr lang="en-US" sz="2200" dirty="0">
                <a:latin typeface="Palatino Linotype" panose="02040502050505030304" pitchFamily="18" charset="0"/>
              </a:rPr>
              <a:t> of </a:t>
            </a:r>
            <a:r>
              <a:rPr lang="en-US" sz="2200" dirty="0" smtClean="0">
                <a:latin typeface="Palatino Linotype" panose="02040502050505030304" pitchFamily="18" charset="0"/>
              </a:rPr>
              <a:t>your </a:t>
            </a:r>
            <a:r>
              <a:rPr lang="en-US" sz="2200" dirty="0">
                <a:latin typeface="Palatino Linotype" panose="02040502050505030304" pitchFamily="18" charset="0"/>
              </a:rPr>
              <a:t>souls.</a:t>
            </a:r>
          </a:p>
          <a:p>
            <a:r>
              <a:rPr lang="en-US" sz="2200" b="1" baseline="30000" dirty="0">
                <a:latin typeface="Palatino Linotype" panose="02040502050505030304" pitchFamily="18" charset="0"/>
              </a:rPr>
              <a:t>10 </a:t>
            </a:r>
            <a:r>
              <a:rPr lang="en-US" sz="2200" dirty="0" smtClean="0">
                <a:latin typeface="Palatino Linotype" panose="02040502050505030304" pitchFamily="18" charset="0"/>
              </a:rPr>
              <a:t>As to </a:t>
            </a:r>
            <a:r>
              <a:rPr lang="en-US" sz="2200" dirty="0">
                <a:latin typeface="Palatino Linotype" panose="02040502050505030304" pitchFamily="18" charset="0"/>
              </a:rPr>
              <a:t>this </a:t>
            </a:r>
            <a:r>
              <a:rPr lang="en-US" sz="2200" u="sng" dirty="0">
                <a:latin typeface="Palatino Linotype" panose="02040502050505030304" pitchFamily="18" charset="0"/>
              </a:rPr>
              <a:t>salvation</a:t>
            </a:r>
            <a:r>
              <a:rPr lang="en-US" sz="2200" dirty="0">
                <a:latin typeface="Palatino Linotype" panose="02040502050505030304" pitchFamily="18" charset="0"/>
              </a:rPr>
              <a:t>, the prophets who prophesied of the grace </a:t>
            </a:r>
            <a:r>
              <a:rPr lang="en-US" sz="2200" dirty="0" smtClean="0">
                <a:latin typeface="Palatino Linotype" panose="02040502050505030304" pitchFamily="18" charset="0"/>
              </a:rPr>
              <a:t>that would </a:t>
            </a:r>
            <a:r>
              <a:rPr lang="en-US" sz="2200" dirty="0">
                <a:latin typeface="Palatino Linotype" panose="02040502050505030304" pitchFamily="18" charset="0"/>
              </a:rPr>
              <a:t>come to you made careful searches and </a:t>
            </a:r>
            <a:r>
              <a:rPr lang="en-US" sz="2200" dirty="0" smtClean="0">
                <a:latin typeface="Palatino Linotype" panose="02040502050505030304" pitchFamily="18" charset="0"/>
              </a:rPr>
              <a:t>inquiries, </a:t>
            </a:r>
            <a:r>
              <a:rPr lang="en-US" sz="2200" b="1" baseline="30000" dirty="0" smtClean="0">
                <a:latin typeface="Palatino Linotype" panose="02040502050505030304" pitchFamily="18" charset="0"/>
              </a:rPr>
              <a:t>11</a:t>
            </a:r>
            <a:r>
              <a:rPr lang="en-US" sz="2200" b="1" baseline="30000" dirty="0">
                <a:latin typeface="Palatino Linotype" panose="02040502050505030304" pitchFamily="18" charset="0"/>
              </a:rPr>
              <a:t> </a:t>
            </a:r>
            <a:r>
              <a:rPr lang="en-US" sz="2200" dirty="0" smtClean="0">
                <a:latin typeface="Palatino Linotype" panose="02040502050505030304" pitchFamily="18" charset="0"/>
              </a:rPr>
              <a:t>seeking </a:t>
            </a:r>
            <a:r>
              <a:rPr lang="en-US" sz="2200" dirty="0">
                <a:latin typeface="Palatino Linotype" panose="02040502050505030304" pitchFamily="18" charset="0"/>
              </a:rPr>
              <a:t>to know what person or time the </a:t>
            </a:r>
            <a:r>
              <a:rPr lang="en-US" sz="2200" dirty="0" smtClean="0">
                <a:latin typeface="Palatino Linotype" panose="02040502050505030304" pitchFamily="18" charset="0"/>
              </a:rPr>
              <a:t>Spirit of </a:t>
            </a:r>
            <a:r>
              <a:rPr lang="en-US" sz="2200" dirty="0">
                <a:latin typeface="Palatino Linotype" panose="02040502050505030304" pitchFamily="18" charset="0"/>
              </a:rPr>
              <a:t>Christ within them was indicating as </a:t>
            </a:r>
            <a:r>
              <a:rPr lang="en-US" sz="2200" dirty="0" smtClean="0">
                <a:latin typeface="Palatino Linotype" panose="02040502050505030304" pitchFamily="18" charset="0"/>
              </a:rPr>
              <a:t>He predicted </a:t>
            </a:r>
            <a:r>
              <a:rPr lang="en-US" sz="2200" u="sng" dirty="0">
                <a:solidFill>
                  <a:srgbClr val="C00000"/>
                </a:solidFill>
                <a:latin typeface="Palatino Linotype" panose="02040502050505030304" pitchFamily="18" charset="0"/>
              </a:rPr>
              <a:t>the sufferings of Christ and the </a:t>
            </a:r>
            <a:r>
              <a:rPr lang="en-US" sz="2200" u="sng" dirty="0" smtClean="0">
                <a:solidFill>
                  <a:srgbClr val="C00000"/>
                </a:solidFill>
                <a:latin typeface="Palatino Linotype" panose="02040502050505030304" pitchFamily="18" charset="0"/>
              </a:rPr>
              <a:t>glories to </a:t>
            </a:r>
            <a:r>
              <a:rPr lang="en-US" sz="2200" u="sng" dirty="0">
                <a:solidFill>
                  <a:srgbClr val="C00000"/>
                </a:solidFill>
                <a:latin typeface="Palatino Linotype" panose="02040502050505030304" pitchFamily="18" charset="0"/>
              </a:rPr>
              <a:t>follow</a:t>
            </a:r>
            <a:r>
              <a:rPr lang="en-US" sz="2200" dirty="0">
                <a:latin typeface="Palatino Linotype" panose="02040502050505030304" pitchFamily="18" charset="0"/>
              </a:rPr>
              <a:t>. </a:t>
            </a:r>
            <a:r>
              <a:rPr lang="en-US" sz="2200" b="1" baseline="30000" dirty="0">
                <a:latin typeface="Palatino Linotype" panose="02040502050505030304" pitchFamily="18" charset="0"/>
              </a:rPr>
              <a:t>12 </a:t>
            </a:r>
            <a:r>
              <a:rPr lang="en-US" sz="2200" dirty="0">
                <a:latin typeface="Palatino Linotype" panose="02040502050505030304" pitchFamily="18" charset="0"/>
              </a:rPr>
              <a:t>It was revealed to them that they were not serving </a:t>
            </a:r>
            <a:r>
              <a:rPr lang="en-US" sz="2200" dirty="0" smtClean="0">
                <a:latin typeface="Palatino Linotype" panose="02040502050505030304" pitchFamily="18" charset="0"/>
              </a:rPr>
              <a:t>themselves, but </a:t>
            </a:r>
            <a:r>
              <a:rPr lang="en-US" sz="2200" dirty="0">
                <a:latin typeface="Palatino Linotype" panose="02040502050505030304" pitchFamily="18" charset="0"/>
              </a:rPr>
              <a:t>you, in these things which now have been announced to you through those who preached the gospel to you by the Holy Spirit sent from heaven—things into which angels long to </a:t>
            </a:r>
            <a:r>
              <a:rPr lang="en-US" sz="2200" dirty="0" smtClean="0">
                <a:latin typeface="Palatino Linotype" panose="02040502050505030304" pitchFamily="18" charset="0"/>
              </a:rPr>
              <a:t>look</a:t>
            </a:r>
            <a:r>
              <a:rPr lang="en-US" sz="2200" dirty="0">
                <a:latin typeface="Palatino Linotype" panose="02040502050505030304" pitchFamily="18" charset="0"/>
              </a:rPr>
              <a:t>.</a:t>
            </a:r>
          </a:p>
        </p:txBody>
      </p:sp>
    </p:spTree>
    <p:extLst>
      <p:ext uri="{BB962C8B-B14F-4D97-AF65-F5344CB8AC3E}">
        <p14:creationId xmlns:p14="http://schemas.microsoft.com/office/powerpoint/2010/main" val="1090792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0"/>
            <a:ext cx="6096000" cy="6863417"/>
          </a:xfrm>
          <a:prstGeom prst="rect">
            <a:avLst/>
          </a:prstGeom>
          <a:noFill/>
          <a:ln>
            <a:solidFill>
              <a:schemeClr val="tx1"/>
            </a:solidFill>
          </a:ln>
          <a:effectLst/>
        </p:spPr>
        <p:txBody>
          <a:bodyPr wrap="square">
            <a:spAutoFit/>
          </a:bodyPr>
          <a:lstStyle/>
          <a:p>
            <a:r>
              <a:rPr lang="en-US" sz="2000" baseline="30000" dirty="0" smtClean="0"/>
              <a:t>5</a:t>
            </a:r>
            <a:r>
              <a:rPr lang="en-US" sz="2000" dirty="0" smtClean="0"/>
              <a:t>But </a:t>
            </a:r>
            <a:r>
              <a:rPr lang="en-US" sz="2000" dirty="0" smtClean="0"/>
              <a:t>He was pierced through for our transgressions,</a:t>
            </a:r>
            <a:br>
              <a:rPr lang="en-US" sz="2000" dirty="0" smtClean="0"/>
            </a:br>
            <a:r>
              <a:rPr lang="en-US" sz="2000" dirty="0" smtClean="0"/>
              <a:t>He was crushed for our iniquities;</a:t>
            </a:r>
            <a:br>
              <a:rPr lang="en-US" sz="2000" dirty="0" smtClean="0"/>
            </a:br>
            <a:r>
              <a:rPr lang="en-US" sz="2000" dirty="0" smtClean="0"/>
              <a:t>The chastening for our well-being fell upon Him,</a:t>
            </a:r>
            <a:br>
              <a:rPr lang="en-US" sz="2000" dirty="0" smtClean="0"/>
            </a:br>
            <a:r>
              <a:rPr lang="en-US" sz="2000" dirty="0" smtClean="0"/>
              <a:t>And by His scourging we are healed. </a:t>
            </a:r>
          </a:p>
          <a:p>
            <a:r>
              <a:rPr lang="en-US" sz="2000" baseline="30000" dirty="0" smtClean="0"/>
              <a:t>6</a:t>
            </a:r>
            <a:r>
              <a:rPr lang="en-US" sz="2000" dirty="0" smtClean="0"/>
              <a:t>All of us like sheep have gone astray,</a:t>
            </a:r>
          </a:p>
          <a:p>
            <a:r>
              <a:rPr lang="en-US" sz="2000" dirty="0" smtClean="0"/>
              <a:t>Each of us has turned to his own way;</a:t>
            </a:r>
          </a:p>
          <a:p>
            <a:r>
              <a:rPr lang="en-US" sz="2000" dirty="0" smtClean="0"/>
              <a:t>But the LORD has caused the iniquity of us all </a:t>
            </a:r>
          </a:p>
          <a:p>
            <a:r>
              <a:rPr lang="en-US" sz="2000" dirty="0" smtClean="0"/>
              <a:t>To fall on Him</a:t>
            </a:r>
          </a:p>
          <a:p>
            <a:r>
              <a:rPr lang="en-US" sz="2000" baseline="30000" dirty="0" smtClean="0"/>
              <a:t>7</a:t>
            </a:r>
            <a:r>
              <a:rPr lang="en-US" sz="2000" dirty="0" smtClean="0"/>
              <a:t>He was oppressed and He was afflicted,</a:t>
            </a:r>
          </a:p>
          <a:p>
            <a:r>
              <a:rPr lang="en-US" sz="2000" dirty="0" smtClean="0"/>
              <a:t>Yet He did not open His mouth;</a:t>
            </a:r>
          </a:p>
          <a:p>
            <a:r>
              <a:rPr lang="en-US" sz="2000" dirty="0" smtClean="0"/>
              <a:t>Like </a:t>
            </a:r>
            <a:r>
              <a:rPr lang="en-US" sz="2000" dirty="0"/>
              <a:t>a lamb that is led to slaughter,</a:t>
            </a:r>
            <a:br>
              <a:rPr lang="en-US" sz="2000" dirty="0"/>
            </a:br>
            <a:r>
              <a:rPr lang="en-US" sz="2000" dirty="0"/>
              <a:t>And like a sheep that is silent before its shearers,</a:t>
            </a:r>
            <a:br>
              <a:rPr lang="en-US" sz="2000" dirty="0"/>
            </a:br>
            <a:r>
              <a:rPr lang="en-US" sz="2000" dirty="0"/>
              <a:t>So He did not open His mouth. </a:t>
            </a:r>
            <a:r>
              <a:rPr lang="en-US" sz="2000" b="1" baseline="30000" dirty="0"/>
              <a:t/>
            </a:r>
            <a:br>
              <a:rPr lang="en-US" sz="2000" b="1" baseline="30000" dirty="0"/>
            </a:br>
            <a:r>
              <a:rPr lang="en-US" sz="2000" b="1" baseline="30000" dirty="0"/>
              <a:t>8 </a:t>
            </a:r>
            <a:r>
              <a:rPr lang="en-US" sz="2000" dirty="0"/>
              <a:t>By oppression and judgment He was taken away;</a:t>
            </a:r>
            <a:r>
              <a:rPr lang="en-US" sz="2000" dirty="0" smtClean="0"/>
              <a:t/>
            </a:r>
            <a:br>
              <a:rPr lang="en-US" sz="2000" dirty="0" smtClean="0"/>
            </a:br>
            <a:r>
              <a:rPr lang="en-US" sz="2000" dirty="0"/>
              <a:t>And as for His generation, who considered</a:t>
            </a:r>
            <a:r>
              <a:rPr lang="en-US" sz="2000" dirty="0" smtClean="0"/>
              <a:t/>
            </a:r>
            <a:br>
              <a:rPr lang="en-US" sz="2000" dirty="0" smtClean="0"/>
            </a:br>
            <a:r>
              <a:rPr lang="en-US" sz="2000" dirty="0"/>
              <a:t>That He was cut off out of the land of the </a:t>
            </a:r>
            <a:r>
              <a:rPr lang="en-US" sz="2000" dirty="0" smtClean="0"/>
              <a:t>living</a:t>
            </a:r>
            <a:br>
              <a:rPr lang="en-US" sz="2000" dirty="0" smtClean="0"/>
            </a:br>
            <a:r>
              <a:rPr lang="en-US" sz="2000" dirty="0"/>
              <a:t>For the transgression of my people, to whom the stroke was due?</a:t>
            </a:r>
            <a:r>
              <a:rPr lang="en-US" sz="2000" dirty="0" smtClean="0"/>
              <a:t/>
            </a:r>
            <a:br>
              <a:rPr lang="en-US" sz="2000" dirty="0" smtClean="0"/>
            </a:br>
            <a:r>
              <a:rPr lang="en-US" sz="2000" b="1" baseline="30000" dirty="0"/>
              <a:t>9 </a:t>
            </a:r>
            <a:r>
              <a:rPr lang="en-US" sz="2000" dirty="0"/>
              <a:t>His grave was assigned with wicked men,</a:t>
            </a:r>
            <a:r>
              <a:rPr lang="en-US" sz="2000" dirty="0" smtClean="0"/>
              <a:t/>
            </a:r>
            <a:br>
              <a:rPr lang="en-US" sz="2000" dirty="0" smtClean="0"/>
            </a:br>
            <a:r>
              <a:rPr lang="en-US" sz="2000" dirty="0"/>
              <a:t>Yet He was with a rich man in His death,</a:t>
            </a:r>
            <a:r>
              <a:rPr lang="en-US" sz="2000" dirty="0" smtClean="0"/>
              <a:t/>
            </a:r>
            <a:br>
              <a:rPr lang="en-US" sz="2000" dirty="0" smtClean="0"/>
            </a:br>
            <a:r>
              <a:rPr lang="en-US" sz="2000" dirty="0"/>
              <a:t>Because He had done no violence,</a:t>
            </a:r>
            <a:r>
              <a:rPr lang="en-US" sz="2000" dirty="0" smtClean="0"/>
              <a:t/>
            </a:r>
            <a:br>
              <a:rPr lang="en-US" sz="2000" dirty="0" smtClean="0"/>
            </a:br>
            <a:r>
              <a:rPr lang="en-US" sz="2000" dirty="0"/>
              <a:t>Nor was there any deceit in His mouth.</a:t>
            </a:r>
            <a:endParaRPr lang="en-US" sz="2000" dirty="0"/>
          </a:p>
        </p:txBody>
      </p:sp>
      <p:sp>
        <p:nvSpPr>
          <p:cNvPr id="5" name="Rectangle 4"/>
          <p:cNvSpPr/>
          <p:nvPr/>
        </p:nvSpPr>
        <p:spPr>
          <a:xfrm>
            <a:off x="4953000" y="914400"/>
            <a:ext cx="4038600" cy="5847755"/>
          </a:xfrm>
          <a:prstGeom prst="rect">
            <a:avLst/>
          </a:prstGeom>
          <a:gradFill>
            <a:gsLst>
              <a:gs pos="0">
                <a:srgbClr val="FFEFD1"/>
              </a:gs>
              <a:gs pos="64999">
                <a:srgbClr val="F0EBD5"/>
              </a:gs>
              <a:gs pos="100000">
                <a:srgbClr val="D1C39F"/>
              </a:gs>
            </a:gsLst>
            <a:lin ang="5400000" scaled="0"/>
          </a:gradFill>
          <a:ln>
            <a:solidFill>
              <a:schemeClr val="tx1"/>
            </a:solidFill>
          </a:ln>
          <a:effectLst/>
        </p:spPr>
        <p:txBody>
          <a:bodyPr wrap="square">
            <a:spAutoFit/>
          </a:bodyPr>
          <a:lstStyle/>
          <a:p>
            <a:r>
              <a:rPr lang="en-US" sz="2200" b="1" u="sng" dirty="0" smtClean="0"/>
              <a:t>1 Peter 2</a:t>
            </a:r>
          </a:p>
          <a:p>
            <a:r>
              <a:rPr lang="en-US" sz="2200" baseline="30000" dirty="0" smtClean="0"/>
              <a:t>22 </a:t>
            </a:r>
            <a:r>
              <a:rPr lang="en-US" sz="2200" dirty="0" smtClean="0"/>
              <a:t>Who committed no sin, nor was any deceit found in His mouth;    </a:t>
            </a:r>
            <a:r>
              <a:rPr lang="en-US" sz="2200" baseline="30000" dirty="0" smtClean="0"/>
              <a:t>23 </a:t>
            </a:r>
            <a:r>
              <a:rPr lang="en-US" sz="2200" dirty="0" smtClean="0"/>
              <a:t>and while being reviled, He did not revile in return, while suffering, He uttered no threats, but kept entrusting Himself to Him who judges righteously;        </a:t>
            </a:r>
            <a:r>
              <a:rPr lang="en-US" sz="2200" u="sng" baseline="30000" dirty="0" smtClean="0">
                <a:effectLst>
                  <a:outerShdw blurRad="38100" dist="38100" dir="2700000" algn="tl">
                    <a:srgbClr val="000000">
                      <a:alpha val="43137"/>
                    </a:srgbClr>
                  </a:outerShdw>
                </a:effectLst>
              </a:rPr>
              <a:t>24 </a:t>
            </a:r>
            <a:r>
              <a:rPr lang="en-US" sz="2200" u="sng" dirty="0" smtClean="0">
                <a:effectLst>
                  <a:outerShdw blurRad="38100" dist="38100" dir="2700000" algn="tl">
                    <a:srgbClr val="000000">
                      <a:alpha val="43137"/>
                    </a:srgbClr>
                  </a:outerShdw>
                </a:effectLst>
              </a:rPr>
              <a:t>and He Himself bore our sins in His body on the cross</a:t>
            </a:r>
            <a:r>
              <a:rPr lang="en-US" sz="2200" dirty="0" smtClean="0"/>
              <a:t>, that we might die to sin and live to righteousness; for by His wounds you were healed. </a:t>
            </a:r>
            <a:r>
              <a:rPr lang="en-US" sz="2200" baseline="30000" dirty="0" smtClean="0"/>
              <a:t>25 </a:t>
            </a:r>
            <a:r>
              <a:rPr lang="en-US" sz="2200" dirty="0" smtClean="0"/>
              <a:t>For you were continually straying like sheep, but now you are returned to the Shepherd and Guardian of your souls.</a:t>
            </a:r>
            <a:endParaRPr lang="en-US" sz="2200" dirty="0"/>
          </a:p>
        </p:txBody>
      </p:sp>
      <p:sp>
        <p:nvSpPr>
          <p:cNvPr id="6" name="TextBox 5"/>
          <p:cNvSpPr txBox="1"/>
          <p:nvPr/>
        </p:nvSpPr>
        <p:spPr>
          <a:xfrm>
            <a:off x="8489373" y="5301004"/>
            <a:ext cx="623455" cy="335756"/>
          </a:xfrm>
          <a:prstGeom prst="rect">
            <a:avLst/>
          </a:prstGeom>
          <a:solidFill>
            <a:srgbClr val="FFFF00"/>
          </a:solidFill>
          <a:ln>
            <a:solidFill>
              <a:schemeClr val="tx1"/>
            </a:solidFill>
          </a:ln>
        </p:spPr>
        <p:txBody>
          <a:bodyPr wrap="square" rtlCol="0">
            <a:spAutoFit/>
          </a:bodyPr>
          <a:lstStyle/>
          <a:p>
            <a:pPr algn="ctr"/>
            <a:r>
              <a:rPr lang="en-US" b="1" dirty="0" smtClean="0"/>
              <a:t>53:6</a:t>
            </a:r>
            <a:endParaRPr lang="en-US" b="1" dirty="0"/>
          </a:p>
        </p:txBody>
      </p:sp>
      <p:sp>
        <p:nvSpPr>
          <p:cNvPr id="7" name="TextBox 6"/>
          <p:cNvSpPr txBox="1"/>
          <p:nvPr/>
        </p:nvSpPr>
        <p:spPr>
          <a:xfrm>
            <a:off x="8534400" y="1600200"/>
            <a:ext cx="623455" cy="369332"/>
          </a:xfrm>
          <a:prstGeom prst="rect">
            <a:avLst/>
          </a:prstGeom>
          <a:solidFill>
            <a:srgbClr val="FFFF00"/>
          </a:solidFill>
          <a:ln>
            <a:solidFill>
              <a:schemeClr val="tx1"/>
            </a:solidFill>
          </a:ln>
        </p:spPr>
        <p:txBody>
          <a:bodyPr wrap="square" rtlCol="0">
            <a:spAutoFit/>
          </a:bodyPr>
          <a:lstStyle/>
          <a:p>
            <a:pPr algn="ctr"/>
            <a:r>
              <a:rPr lang="en-US" b="1" dirty="0" smtClean="0"/>
              <a:t>53:9</a:t>
            </a:r>
            <a:endParaRPr lang="en-US" b="1" dirty="0"/>
          </a:p>
        </p:txBody>
      </p:sp>
      <p:sp>
        <p:nvSpPr>
          <p:cNvPr id="8" name="TextBox 7"/>
          <p:cNvSpPr txBox="1"/>
          <p:nvPr/>
        </p:nvSpPr>
        <p:spPr>
          <a:xfrm>
            <a:off x="8063345" y="2297668"/>
            <a:ext cx="623455" cy="369332"/>
          </a:xfrm>
          <a:prstGeom prst="rect">
            <a:avLst/>
          </a:prstGeom>
          <a:solidFill>
            <a:srgbClr val="FFFF00"/>
          </a:solidFill>
          <a:ln>
            <a:solidFill>
              <a:schemeClr val="tx1"/>
            </a:solidFill>
          </a:ln>
        </p:spPr>
        <p:txBody>
          <a:bodyPr wrap="square" rtlCol="0">
            <a:spAutoFit/>
          </a:bodyPr>
          <a:lstStyle/>
          <a:p>
            <a:pPr algn="ctr"/>
            <a:r>
              <a:rPr lang="en-US" b="1" dirty="0" smtClean="0"/>
              <a:t>53:7</a:t>
            </a:r>
            <a:endParaRPr lang="en-US" b="1" dirty="0"/>
          </a:p>
        </p:txBody>
      </p:sp>
      <p:sp>
        <p:nvSpPr>
          <p:cNvPr id="9" name="TextBox 8"/>
          <p:cNvSpPr txBox="1"/>
          <p:nvPr/>
        </p:nvSpPr>
        <p:spPr>
          <a:xfrm>
            <a:off x="7010400" y="4964668"/>
            <a:ext cx="623455" cy="369332"/>
          </a:xfrm>
          <a:prstGeom prst="rect">
            <a:avLst/>
          </a:prstGeom>
          <a:solidFill>
            <a:srgbClr val="FFFF00"/>
          </a:solidFill>
          <a:ln>
            <a:solidFill>
              <a:schemeClr val="tx1"/>
            </a:solidFill>
          </a:ln>
        </p:spPr>
        <p:txBody>
          <a:bodyPr wrap="square" rtlCol="0">
            <a:spAutoFit/>
          </a:bodyPr>
          <a:lstStyle/>
          <a:p>
            <a:pPr algn="ctr"/>
            <a:r>
              <a:rPr lang="en-US" b="1" dirty="0" smtClean="0"/>
              <a:t>53:5</a:t>
            </a:r>
            <a:endParaRPr lang="en-US" b="1" dirty="0"/>
          </a:p>
        </p:txBody>
      </p:sp>
      <p:sp>
        <p:nvSpPr>
          <p:cNvPr id="10" name="Left Arrow 9"/>
          <p:cNvSpPr/>
          <p:nvPr/>
        </p:nvSpPr>
        <p:spPr>
          <a:xfrm>
            <a:off x="5638800" y="0"/>
            <a:ext cx="2043545"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effectLst>
                  <a:outerShdw blurRad="38100" dist="38100" dir="2700000" algn="tl">
                    <a:srgbClr val="000000">
                      <a:alpha val="43137"/>
                    </a:srgbClr>
                  </a:outerShdw>
                </a:effectLst>
              </a:rPr>
              <a:t>Isaiah 53</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8420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914400"/>
            <a:ext cx="4156364" cy="5293757"/>
          </a:xfrm>
          <a:prstGeom prst="rect">
            <a:avLst/>
          </a:prstGeom>
        </p:spPr>
        <p:txBody>
          <a:bodyPr>
            <a:spAutoFit/>
          </a:bodyPr>
          <a:lstStyle/>
          <a:p>
            <a:r>
              <a:rPr lang="en-US" sz="2200" b="1" baseline="30000" dirty="0">
                <a:solidFill>
                  <a:prstClr val="black"/>
                </a:solidFill>
                <a:latin typeface="Palatino Linotype" panose="02040502050505030304" pitchFamily="18" charset="0"/>
              </a:rPr>
              <a:t>3 </a:t>
            </a:r>
            <a:r>
              <a:rPr lang="en-US" sz="2200" dirty="0">
                <a:solidFill>
                  <a:prstClr val="black"/>
                </a:solidFill>
                <a:latin typeface="Palatino Linotype" panose="02040502050505030304" pitchFamily="18" charset="0"/>
              </a:rPr>
              <a:t>Blessed be the God and Father of our Lord Jesus Christ, who according to His great mercy has caused us to be born again to a living hope through the resurrection of Jesus Christ from the dead, </a:t>
            </a:r>
            <a:r>
              <a:rPr lang="en-US" sz="2200" b="1" baseline="30000" dirty="0">
                <a:solidFill>
                  <a:prstClr val="black"/>
                </a:solidFill>
                <a:latin typeface="Palatino Linotype" panose="02040502050505030304" pitchFamily="18" charset="0"/>
              </a:rPr>
              <a:t>4 </a:t>
            </a:r>
            <a:r>
              <a:rPr lang="en-US" sz="2200" dirty="0">
                <a:solidFill>
                  <a:prstClr val="black"/>
                </a:solidFill>
                <a:latin typeface="Palatino Linotype" panose="02040502050505030304" pitchFamily="18" charset="0"/>
              </a:rPr>
              <a:t>to obtain an inheritance which  is imperishable and undefiled and will not fade away, reserved in heaven for you, </a:t>
            </a:r>
            <a:r>
              <a:rPr lang="en-US" sz="2200" b="1" baseline="30000" dirty="0">
                <a:solidFill>
                  <a:prstClr val="black"/>
                </a:solidFill>
                <a:latin typeface="Palatino Linotype" panose="02040502050505030304" pitchFamily="18" charset="0"/>
              </a:rPr>
              <a:t>5 </a:t>
            </a:r>
            <a:r>
              <a:rPr lang="en-US" sz="2200" dirty="0">
                <a:solidFill>
                  <a:prstClr val="black"/>
                </a:solidFill>
                <a:latin typeface="Palatino Linotype" panose="02040502050505030304" pitchFamily="18" charset="0"/>
              </a:rPr>
              <a:t>who are protected by the power of God through faith for </a:t>
            </a:r>
            <a:r>
              <a:rPr lang="en-US" sz="2200" u="sng" dirty="0">
                <a:solidFill>
                  <a:prstClr val="black"/>
                </a:solidFill>
                <a:latin typeface="Palatino Linotype" panose="02040502050505030304" pitchFamily="18" charset="0"/>
              </a:rPr>
              <a:t>a salvation ready to be revealed in the last time</a:t>
            </a:r>
            <a:r>
              <a:rPr lang="en-US" sz="2200" dirty="0">
                <a:solidFill>
                  <a:prstClr val="black"/>
                </a:solidFill>
                <a:latin typeface="Palatino Linotype" panose="02040502050505030304" pitchFamily="18" charset="0"/>
              </a:rPr>
              <a:t>.</a:t>
            </a:r>
          </a:p>
        </p:txBody>
      </p:sp>
      <p:sp>
        <p:nvSpPr>
          <p:cNvPr id="6" name="TextBox 5"/>
          <p:cNvSpPr txBox="1"/>
          <p:nvPr/>
        </p:nvSpPr>
        <p:spPr>
          <a:xfrm>
            <a:off x="3581400" y="228600"/>
            <a:ext cx="1676400" cy="523220"/>
          </a:xfrm>
          <a:prstGeom prst="rect">
            <a:avLst/>
          </a:prstGeom>
          <a:noFill/>
        </p:spPr>
        <p:txBody>
          <a:bodyPr wrap="square" rtlCol="0">
            <a:spAutoFit/>
          </a:bodyPr>
          <a:lstStyle/>
          <a:p>
            <a:pPr algn="ctr"/>
            <a:r>
              <a:rPr lang="en-US" sz="2800" b="1" dirty="0">
                <a:solidFill>
                  <a:prstClr val="black"/>
                </a:solidFill>
              </a:rPr>
              <a:t>1 Peter 1</a:t>
            </a:r>
          </a:p>
        </p:txBody>
      </p:sp>
      <p:sp>
        <p:nvSpPr>
          <p:cNvPr id="7" name="TextBox 6"/>
          <p:cNvSpPr txBox="1"/>
          <p:nvPr/>
        </p:nvSpPr>
        <p:spPr>
          <a:xfrm>
            <a:off x="76200" y="0"/>
            <a:ext cx="3657600" cy="584775"/>
          </a:xfrm>
          <a:prstGeom prst="rect">
            <a:avLst/>
          </a:prstGeom>
          <a:noFill/>
        </p:spPr>
        <p:txBody>
          <a:bodyPr wrap="square" rtlCol="0">
            <a:spAutoFit/>
          </a:bodyPr>
          <a:lstStyle/>
          <a:p>
            <a:r>
              <a:rPr lang="en-US" sz="3200" b="1" dirty="0">
                <a:solidFill>
                  <a:prstClr val="black"/>
                </a:solidFill>
              </a:rPr>
              <a:t>Future Salvation</a:t>
            </a:r>
          </a:p>
        </p:txBody>
      </p:sp>
      <p:sp>
        <p:nvSpPr>
          <p:cNvPr id="2" name="Rectangle 1"/>
          <p:cNvSpPr/>
          <p:nvPr/>
        </p:nvSpPr>
        <p:spPr>
          <a:xfrm>
            <a:off x="4267200" y="920829"/>
            <a:ext cx="4876800" cy="5847755"/>
          </a:xfrm>
          <a:prstGeom prst="rect">
            <a:avLst/>
          </a:prstGeom>
        </p:spPr>
        <p:txBody>
          <a:bodyPr wrap="square">
            <a:spAutoFit/>
          </a:bodyPr>
          <a:lstStyle/>
          <a:p>
            <a:r>
              <a:rPr lang="en-US" sz="2200" dirty="0">
                <a:solidFill>
                  <a:prstClr val="black"/>
                </a:solidFill>
                <a:latin typeface="Palatino Linotype" panose="02040502050505030304" pitchFamily="18" charset="0"/>
              </a:rPr>
              <a:t> </a:t>
            </a:r>
            <a:r>
              <a:rPr lang="en-US" sz="2200" b="1" baseline="30000" dirty="0">
                <a:solidFill>
                  <a:prstClr val="black"/>
                </a:solidFill>
                <a:latin typeface="Palatino Linotype" panose="02040502050505030304" pitchFamily="18" charset="0"/>
              </a:rPr>
              <a:t>9 </a:t>
            </a:r>
            <a:r>
              <a:rPr lang="en-US" sz="2200" dirty="0">
                <a:solidFill>
                  <a:prstClr val="black"/>
                </a:solidFill>
                <a:latin typeface="Palatino Linotype" panose="02040502050505030304" pitchFamily="18" charset="0"/>
              </a:rPr>
              <a:t>obtaining as the outcome of your faith the </a:t>
            </a:r>
            <a:r>
              <a:rPr lang="en-US" sz="2200" u="sng" dirty="0">
                <a:solidFill>
                  <a:prstClr val="black"/>
                </a:solidFill>
                <a:latin typeface="Palatino Linotype" panose="02040502050505030304" pitchFamily="18" charset="0"/>
              </a:rPr>
              <a:t>salvation</a:t>
            </a:r>
            <a:r>
              <a:rPr lang="en-US" sz="2200" dirty="0">
                <a:solidFill>
                  <a:prstClr val="black"/>
                </a:solidFill>
                <a:latin typeface="Palatino Linotype" panose="02040502050505030304" pitchFamily="18" charset="0"/>
              </a:rPr>
              <a:t> of your souls.</a:t>
            </a:r>
          </a:p>
          <a:p>
            <a:r>
              <a:rPr lang="en-US" sz="2200" b="1" baseline="30000" dirty="0">
                <a:solidFill>
                  <a:prstClr val="black"/>
                </a:solidFill>
                <a:latin typeface="Palatino Linotype" panose="02040502050505030304" pitchFamily="18" charset="0"/>
              </a:rPr>
              <a:t>10 </a:t>
            </a:r>
            <a:r>
              <a:rPr lang="en-US" sz="2200" dirty="0">
                <a:solidFill>
                  <a:prstClr val="black"/>
                </a:solidFill>
                <a:latin typeface="Palatino Linotype" panose="02040502050505030304" pitchFamily="18" charset="0"/>
              </a:rPr>
              <a:t>As to this </a:t>
            </a:r>
            <a:r>
              <a:rPr lang="en-US" sz="2200" u="sng" dirty="0">
                <a:solidFill>
                  <a:prstClr val="black"/>
                </a:solidFill>
                <a:latin typeface="Palatino Linotype" panose="02040502050505030304" pitchFamily="18" charset="0"/>
              </a:rPr>
              <a:t>salvation</a:t>
            </a:r>
            <a:r>
              <a:rPr lang="en-US" sz="2200" dirty="0">
                <a:solidFill>
                  <a:prstClr val="black"/>
                </a:solidFill>
                <a:latin typeface="Palatino Linotype" panose="02040502050505030304" pitchFamily="18" charset="0"/>
              </a:rPr>
              <a:t>, the prophets who prophesied of the grace that would come to you made careful searches and inquiries, </a:t>
            </a:r>
            <a:r>
              <a:rPr lang="en-US" sz="2200" b="1" baseline="30000" dirty="0">
                <a:solidFill>
                  <a:prstClr val="black"/>
                </a:solidFill>
                <a:latin typeface="Palatino Linotype" panose="02040502050505030304" pitchFamily="18" charset="0"/>
              </a:rPr>
              <a:t>11 </a:t>
            </a:r>
            <a:r>
              <a:rPr lang="en-US" sz="2200" dirty="0">
                <a:solidFill>
                  <a:prstClr val="black"/>
                </a:solidFill>
                <a:latin typeface="Palatino Linotype" panose="02040502050505030304" pitchFamily="18" charset="0"/>
              </a:rPr>
              <a:t>seeking to know what person or time the Spirit of Christ within them was indicating as He predicted </a:t>
            </a:r>
            <a:r>
              <a:rPr lang="en-US" sz="2200" u="sng" dirty="0">
                <a:solidFill>
                  <a:srgbClr val="C00000"/>
                </a:solidFill>
                <a:latin typeface="Palatino Linotype" panose="02040502050505030304" pitchFamily="18" charset="0"/>
              </a:rPr>
              <a:t>the </a:t>
            </a:r>
            <a:r>
              <a:rPr lang="en-US" sz="2200" b="1" u="sng" dirty="0">
                <a:solidFill>
                  <a:srgbClr val="C00000"/>
                </a:solidFill>
                <a:latin typeface="Palatino Linotype" panose="02040502050505030304" pitchFamily="18" charset="0"/>
              </a:rPr>
              <a:t>sufferings</a:t>
            </a:r>
            <a:r>
              <a:rPr lang="en-US" sz="2200" u="sng" dirty="0">
                <a:solidFill>
                  <a:srgbClr val="C00000"/>
                </a:solidFill>
                <a:latin typeface="Palatino Linotype" panose="02040502050505030304" pitchFamily="18" charset="0"/>
              </a:rPr>
              <a:t> of Christ and the glories to follow</a:t>
            </a:r>
            <a:r>
              <a:rPr lang="en-US" sz="2200" dirty="0">
                <a:solidFill>
                  <a:prstClr val="black"/>
                </a:solidFill>
                <a:latin typeface="Palatino Linotype" panose="02040502050505030304" pitchFamily="18" charset="0"/>
              </a:rPr>
              <a:t>. </a:t>
            </a:r>
            <a:r>
              <a:rPr lang="en-US" sz="2200" b="1" baseline="30000" dirty="0">
                <a:solidFill>
                  <a:prstClr val="black"/>
                </a:solidFill>
                <a:latin typeface="Palatino Linotype" panose="02040502050505030304" pitchFamily="18" charset="0"/>
              </a:rPr>
              <a:t>12 </a:t>
            </a:r>
            <a:r>
              <a:rPr lang="en-US" sz="2200" dirty="0">
                <a:solidFill>
                  <a:prstClr val="black"/>
                </a:solidFill>
                <a:latin typeface="Palatino Linotype" panose="02040502050505030304" pitchFamily="18" charset="0"/>
              </a:rPr>
              <a:t>It was revealed to them that they were not serving themselves, but you, in these things which now have been announced to you through those who preached the gospel to you by the Holy Spirit sent from heaven—things into which angels long to look.</a:t>
            </a:r>
          </a:p>
        </p:txBody>
      </p:sp>
    </p:spTree>
    <p:extLst>
      <p:ext uri="{BB962C8B-B14F-4D97-AF65-F5344CB8AC3E}">
        <p14:creationId xmlns:p14="http://schemas.microsoft.com/office/powerpoint/2010/main" val="28650348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2212" y="135136"/>
            <a:ext cx="8316988" cy="6617196"/>
          </a:xfrm>
          <a:prstGeom prst="rect">
            <a:avLst/>
          </a:prstGeom>
        </p:spPr>
        <p:txBody>
          <a:bodyPr wrap="square">
            <a:spAutoFit/>
          </a:bodyPr>
          <a:lstStyle/>
          <a:p>
            <a:r>
              <a:rPr lang="en-US" sz="2400" b="1" u="sng" cap="small" dirty="0" smtClean="0">
                <a:latin typeface="Palatino Linotype" panose="02040502050505030304" pitchFamily="18" charset="0"/>
              </a:rPr>
              <a:t>Suffer Trials</a:t>
            </a:r>
          </a:p>
          <a:p>
            <a:pPr marL="342900" indent="-342900">
              <a:buFont typeface="Arial" panose="020B0604020202020204" pitchFamily="34" charset="0"/>
              <a:buChar char="•"/>
            </a:pPr>
            <a:r>
              <a:rPr lang="en-US" sz="2000" b="1" dirty="0" smtClean="0">
                <a:latin typeface="Palatino Linotype" panose="02040502050505030304" pitchFamily="18" charset="0"/>
              </a:rPr>
              <a:t>Suffer Injustice</a:t>
            </a:r>
          </a:p>
          <a:p>
            <a:pPr lvl="1"/>
            <a:r>
              <a:rPr lang="en-US" sz="2000" dirty="0" smtClean="0">
                <a:latin typeface="Palatino Linotype" panose="02040502050505030304" pitchFamily="18" charset="0"/>
              </a:rPr>
              <a:t>2:19-20</a:t>
            </a:r>
          </a:p>
          <a:p>
            <a:pPr lvl="1"/>
            <a:r>
              <a:rPr lang="en-US" sz="2000" dirty="0" smtClean="0">
                <a:latin typeface="Palatino Linotype" panose="02040502050505030304" pitchFamily="18" charset="0"/>
              </a:rPr>
              <a:t>3:14</a:t>
            </a:r>
          </a:p>
          <a:p>
            <a:pPr lvl="1"/>
            <a:r>
              <a:rPr lang="en-US" sz="2000" dirty="0" smtClean="0">
                <a:latin typeface="Palatino Linotype" panose="02040502050505030304" pitchFamily="18" charset="0"/>
              </a:rPr>
              <a:t>3:17</a:t>
            </a:r>
          </a:p>
          <a:p>
            <a:pPr lvl="1"/>
            <a:r>
              <a:rPr lang="en-US" sz="2000" dirty="0" smtClean="0">
                <a:latin typeface="Palatino Linotype" panose="02040502050505030304" pitchFamily="18" charset="0"/>
              </a:rPr>
              <a:t>4:15-16</a:t>
            </a:r>
          </a:p>
          <a:p>
            <a:pPr marL="342900" indent="-342900">
              <a:buFont typeface="Arial" panose="020B0604020202020204" pitchFamily="34" charset="0"/>
              <a:buChar char="•"/>
            </a:pPr>
            <a:r>
              <a:rPr lang="en-US" sz="2000" b="1" dirty="0" smtClean="0">
                <a:latin typeface="Palatino Linotype" panose="02040502050505030304" pitchFamily="18" charset="0"/>
              </a:rPr>
              <a:t>Follow Christ’s Example</a:t>
            </a:r>
          </a:p>
          <a:p>
            <a:pPr lvl="1"/>
            <a:r>
              <a:rPr lang="en-US" sz="2000" dirty="0" smtClean="0">
                <a:latin typeface="Palatino Linotype" panose="02040502050505030304" pitchFamily="18" charset="0"/>
              </a:rPr>
              <a:t>2:21-23</a:t>
            </a:r>
          </a:p>
          <a:p>
            <a:pPr lvl="1"/>
            <a:r>
              <a:rPr lang="en-US" sz="2000" dirty="0" smtClean="0">
                <a:latin typeface="Palatino Linotype" panose="02040502050505030304" pitchFamily="18" charset="0"/>
              </a:rPr>
              <a:t>3:18</a:t>
            </a:r>
          </a:p>
          <a:p>
            <a:pPr lvl="1"/>
            <a:r>
              <a:rPr lang="en-US" sz="2000" dirty="0" smtClean="0">
                <a:latin typeface="Palatino Linotype" panose="02040502050505030304" pitchFamily="18" charset="0"/>
              </a:rPr>
              <a:t>4:1</a:t>
            </a:r>
          </a:p>
          <a:p>
            <a:pPr lvl="1"/>
            <a:r>
              <a:rPr lang="en-US" sz="2000" dirty="0" smtClean="0">
                <a:latin typeface="Palatino Linotype" panose="02040502050505030304" pitchFamily="18" charset="0"/>
              </a:rPr>
              <a:t>4:13</a:t>
            </a:r>
          </a:p>
          <a:p>
            <a:pPr marL="342900" indent="-342900">
              <a:buFont typeface="Arial" panose="020B0604020202020204" pitchFamily="34" charset="0"/>
              <a:buChar char="•"/>
            </a:pPr>
            <a:r>
              <a:rPr lang="en-US" sz="2000" b="1" dirty="0" smtClean="0">
                <a:latin typeface="Palatino Linotype" panose="02040502050505030304" pitchFamily="18" charset="0"/>
              </a:rPr>
              <a:t>Suffering is Refining</a:t>
            </a:r>
          </a:p>
          <a:p>
            <a:pPr lvl="1"/>
            <a:r>
              <a:rPr lang="en-US" sz="2000" dirty="0" smtClean="0">
                <a:latin typeface="Palatino Linotype" panose="02040502050505030304" pitchFamily="18" charset="0"/>
              </a:rPr>
              <a:t>1:6-7</a:t>
            </a:r>
          </a:p>
          <a:p>
            <a:pPr lvl="1"/>
            <a:r>
              <a:rPr lang="en-US" sz="2000" dirty="0" smtClean="0">
                <a:latin typeface="Palatino Linotype" panose="02040502050505030304" pitchFamily="18" charset="0"/>
              </a:rPr>
              <a:t>4:12</a:t>
            </a:r>
          </a:p>
          <a:p>
            <a:pPr marL="342900" indent="-342900">
              <a:buFont typeface="Arial" panose="020B0604020202020204" pitchFamily="34" charset="0"/>
              <a:buChar char="•"/>
            </a:pPr>
            <a:r>
              <a:rPr lang="en-US" sz="2000" b="1" dirty="0" smtClean="0">
                <a:latin typeface="Palatino Linotype" panose="02040502050505030304" pitchFamily="18" charset="0"/>
              </a:rPr>
              <a:t>Suffering Goes with Ceasing from Sin</a:t>
            </a:r>
          </a:p>
          <a:p>
            <a:pPr lvl="1"/>
            <a:r>
              <a:rPr lang="en-US" sz="2000" dirty="0" smtClean="0">
                <a:latin typeface="Palatino Linotype" panose="02040502050505030304" pitchFamily="18" charset="0"/>
              </a:rPr>
              <a:t>4:1</a:t>
            </a:r>
          </a:p>
          <a:p>
            <a:pPr marL="342900" indent="-342900">
              <a:buFont typeface="Arial" panose="020B0604020202020204" pitchFamily="34" charset="0"/>
              <a:buChar char="•"/>
            </a:pPr>
            <a:r>
              <a:rPr lang="en-US" sz="2000" b="1" dirty="0" smtClean="0">
                <a:latin typeface="Palatino Linotype" panose="02040502050505030304" pitchFamily="18" charset="0"/>
              </a:rPr>
              <a:t>Your Brethren Suffer</a:t>
            </a:r>
          </a:p>
          <a:p>
            <a:pPr lvl="1"/>
            <a:r>
              <a:rPr lang="en-US" sz="2000" dirty="0" smtClean="0">
                <a:latin typeface="Palatino Linotype" panose="02040502050505030304" pitchFamily="18" charset="0"/>
              </a:rPr>
              <a:t>5:8-9</a:t>
            </a:r>
          </a:p>
          <a:p>
            <a:pPr marL="342900" indent="-342900">
              <a:buFont typeface="Arial" panose="020B0604020202020204" pitchFamily="34" charset="0"/>
              <a:buChar char="•"/>
            </a:pPr>
            <a:r>
              <a:rPr lang="en-US" sz="2000" b="1" dirty="0" smtClean="0">
                <a:latin typeface="Palatino Linotype" panose="02040502050505030304" pitchFamily="18" charset="0"/>
              </a:rPr>
              <a:t>Suffering is Temporary</a:t>
            </a:r>
          </a:p>
          <a:p>
            <a:pPr lvl="1"/>
            <a:r>
              <a:rPr lang="en-US" sz="2000" dirty="0" smtClean="0">
                <a:latin typeface="Palatino Linotype" panose="02040502050505030304" pitchFamily="18" charset="0"/>
              </a:rPr>
              <a:t>5:10</a:t>
            </a:r>
          </a:p>
          <a:p>
            <a:pPr lvl="1"/>
            <a:r>
              <a:rPr lang="en-US" sz="2000" dirty="0" smtClean="0">
                <a:latin typeface="Palatino Linotype" panose="02040502050505030304" pitchFamily="18" charset="0"/>
              </a:rPr>
              <a:t>1:6</a:t>
            </a:r>
            <a:endParaRPr lang="en-US" sz="2000" dirty="0">
              <a:latin typeface="Palatino Linotype" panose="02040502050505030304" pitchFamily="18" charset="0"/>
            </a:endParaRPr>
          </a:p>
        </p:txBody>
      </p:sp>
    </p:spTree>
    <p:extLst>
      <p:ext uri="{BB962C8B-B14F-4D97-AF65-F5344CB8AC3E}">
        <p14:creationId xmlns:p14="http://schemas.microsoft.com/office/powerpoint/2010/main" val="299808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
                                            <p:txEl>
                                              <p:pRg st="15" end="1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
                                            <p:txEl>
                                              <p:pRg st="16" end="1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
                                            <p:txEl>
                                              <p:pRg st="17" end="1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
                                            <p:txEl>
                                              <p:pRg st="18" end="18"/>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
                                            <p:txEl>
                                              <p:pRg st="19" end="19"/>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914400"/>
            <a:ext cx="4156364" cy="3816429"/>
          </a:xfrm>
          <a:prstGeom prst="rect">
            <a:avLst/>
          </a:prstGeom>
        </p:spPr>
        <p:txBody>
          <a:bodyPr>
            <a:spAutoFit/>
          </a:bodyPr>
          <a:lstStyle/>
          <a:p>
            <a:r>
              <a:rPr lang="en-US" sz="2200" b="1" baseline="30000" dirty="0">
                <a:latin typeface="Palatino Linotype" panose="02040502050505030304" pitchFamily="18" charset="0"/>
              </a:rPr>
              <a:t>3 </a:t>
            </a:r>
            <a:r>
              <a:rPr lang="en-US" sz="2200" dirty="0">
                <a:latin typeface="Palatino Linotype" panose="02040502050505030304" pitchFamily="18" charset="0"/>
              </a:rPr>
              <a:t>Blessed be the God and Father of our Lord Jesus Christ, </a:t>
            </a:r>
            <a:r>
              <a:rPr lang="en-US" sz="2200" dirty="0" smtClean="0">
                <a:latin typeface="Palatino Linotype" panose="02040502050505030304" pitchFamily="18" charset="0"/>
              </a:rPr>
              <a:t>who according </a:t>
            </a:r>
            <a:r>
              <a:rPr lang="en-US" sz="2200" dirty="0">
                <a:latin typeface="Palatino Linotype" panose="02040502050505030304" pitchFamily="18" charset="0"/>
              </a:rPr>
              <a:t>to His great </a:t>
            </a:r>
            <a:r>
              <a:rPr lang="en-US" sz="2200" dirty="0" smtClean="0">
                <a:latin typeface="Palatino Linotype" panose="02040502050505030304" pitchFamily="18" charset="0"/>
              </a:rPr>
              <a:t>mercy has </a:t>
            </a:r>
            <a:r>
              <a:rPr lang="en-US" sz="2200" dirty="0">
                <a:latin typeface="Palatino Linotype" panose="02040502050505030304" pitchFamily="18" charset="0"/>
              </a:rPr>
              <a:t>caused us to be born again to a living hope through </a:t>
            </a:r>
            <a:r>
              <a:rPr lang="en-US" sz="2200" dirty="0" smtClean="0">
                <a:latin typeface="Palatino Linotype" panose="02040502050505030304" pitchFamily="18" charset="0"/>
              </a:rPr>
              <a:t>the resurrection </a:t>
            </a:r>
            <a:r>
              <a:rPr lang="en-US" sz="2200" dirty="0">
                <a:latin typeface="Palatino Linotype" panose="02040502050505030304" pitchFamily="18" charset="0"/>
              </a:rPr>
              <a:t>of Jesus Christ </a:t>
            </a:r>
            <a:r>
              <a:rPr lang="en-US" sz="2200" dirty="0" smtClean="0">
                <a:latin typeface="Palatino Linotype" panose="02040502050505030304" pitchFamily="18" charset="0"/>
              </a:rPr>
              <a:t>from the dead, </a:t>
            </a:r>
            <a:r>
              <a:rPr lang="en-US" sz="2200" b="1" baseline="30000" dirty="0" smtClean="0">
                <a:latin typeface="Palatino Linotype" panose="02040502050505030304" pitchFamily="18" charset="0"/>
              </a:rPr>
              <a:t>4</a:t>
            </a:r>
            <a:r>
              <a:rPr lang="en-US" sz="2200" b="1" baseline="30000" dirty="0">
                <a:latin typeface="Palatino Linotype" panose="02040502050505030304" pitchFamily="18" charset="0"/>
              </a:rPr>
              <a:t> </a:t>
            </a:r>
            <a:r>
              <a:rPr lang="en-US" sz="2200" dirty="0" smtClean="0">
                <a:latin typeface="Palatino Linotype" panose="02040502050505030304" pitchFamily="18" charset="0"/>
              </a:rPr>
              <a:t>to obtain an inheritance</a:t>
            </a:r>
            <a:r>
              <a:rPr lang="en-US" sz="2200" dirty="0">
                <a:latin typeface="Palatino Linotype" panose="02040502050505030304" pitchFamily="18" charset="0"/>
              </a:rPr>
              <a:t> which </a:t>
            </a:r>
            <a:r>
              <a:rPr lang="en-US" sz="2200" dirty="0" smtClean="0">
                <a:latin typeface="Palatino Linotype" panose="02040502050505030304" pitchFamily="18" charset="0"/>
              </a:rPr>
              <a:t> is imperishable </a:t>
            </a:r>
            <a:r>
              <a:rPr lang="en-US" sz="2200" dirty="0">
                <a:latin typeface="Palatino Linotype" panose="02040502050505030304" pitchFamily="18" charset="0"/>
              </a:rPr>
              <a:t>and undefiled and will not fade </a:t>
            </a:r>
            <a:r>
              <a:rPr lang="en-US" sz="2200" dirty="0" smtClean="0">
                <a:latin typeface="Palatino Linotype" panose="02040502050505030304" pitchFamily="18" charset="0"/>
              </a:rPr>
              <a:t>away, reserved in </a:t>
            </a:r>
            <a:r>
              <a:rPr lang="en-US" sz="2200" dirty="0">
                <a:latin typeface="Palatino Linotype" panose="02040502050505030304" pitchFamily="18" charset="0"/>
              </a:rPr>
              <a:t>heaven for you,</a:t>
            </a:r>
          </a:p>
        </p:txBody>
      </p:sp>
      <p:sp>
        <p:nvSpPr>
          <p:cNvPr id="5" name="Rectangle 4"/>
          <p:cNvSpPr/>
          <p:nvPr/>
        </p:nvSpPr>
        <p:spPr>
          <a:xfrm>
            <a:off x="4724400" y="920829"/>
            <a:ext cx="4419600" cy="4154984"/>
          </a:xfrm>
          <a:prstGeom prst="rect">
            <a:avLst/>
          </a:prstGeom>
        </p:spPr>
        <p:txBody>
          <a:bodyPr wrap="square">
            <a:spAutoFit/>
          </a:bodyPr>
          <a:lstStyle/>
          <a:p>
            <a:r>
              <a:rPr lang="en-US" sz="2200" b="1" baseline="30000" dirty="0">
                <a:latin typeface="Palatino Linotype" panose="02040502050505030304" pitchFamily="18" charset="0"/>
              </a:rPr>
              <a:t>23 </a:t>
            </a:r>
            <a:r>
              <a:rPr lang="en-US" sz="2200" dirty="0">
                <a:latin typeface="Palatino Linotype" panose="02040502050505030304" pitchFamily="18" charset="0"/>
              </a:rPr>
              <a:t>for you have been born </a:t>
            </a:r>
            <a:r>
              <a:rPr lang="en-US" sz="2200" dirty="0" smtClean="0">
                <a:latin typeface="Palatino Linotype" panose="02040502050505030304" pitchFamily="18" charset="0"/>
              </a:rPr>
              <a:t>again not </a:t>
            </a:r>
            <a:r>
              <a:rPr lang="en-US" sz="2200" dirty="0">
                <a:latin typeface="Palatino Linotype" panose="02040502050505030304" pitchFamily="18" charset="0"/>
              </a:rPr>
              <a:t>of seed which is perishable but imperishable, that is, through the living and enduring word of God.</a:t>
            </a:r>
            <a:r>
              <a:rPr lang="en-US" sz="2200" b="1" baseline="30000" dirty="0">
                <a:latin typeface="Palatino Linotype" panose="02040502050505030304" pitchFamily="18" charset="0"/>
              </a:rPr>
              <a:t>24 </a:t>
            </a:r>
            <a:r>
              <a:rPr lang="en-US" sz="2200" dirty="0">
                <a:latin typeface="Palatino Linotype" panose="02040502050505030304" pitchFamily="18" charset="0"/>
              </a:rPr>
              <a:t>For,</a:t>
            </a:r>
          </a:p>
          <a:p>
            <a:r>
              <a:rPr lang="en-US" sz="2200" dirty="0">
                <a:latin typeface="Palatino Linotype" panose="02040502050505030304" pitchFamily="18" charset="0"/>
              </a:rPr>
              <a:t>“</a:t>
            </a:r>
            <a:r>
              <a:rPr lang="en-US" sz="2200" cap="small" dirty="0">
                <a:latin typeface="Palatino Linotype" panose="02040502050505030304" pitchFamily="18" charset="0"/>
              </a:rPr>
              <a:t>All flesh is like grass</a:t>
            </a:r>
            <a:r>
              <a:rPr lang="en-US" sz="2200" dirty="0">
                <a:latin typeface="Palatino Linotype" panose="02040502050505030304" pitchFamily="18" charset="0"/>
              </a:rPr>
              <a:t>,</a:t>
            </a:r>
            <a:br>
              <a:rPr lang="en-US" sz="2200" dirty="0">
                <a:latin typeface="Palatino Linotype" panose="02040502050505030304" pitchFamily="18" charset="0"/>
              </a:rPr>
            </a:br>
            <a:r>
              <a:rPr lang="en-US" sz="2200" cap="small" dirty="0">
                <a:latin typeface="Palatino Linotype" panose="02040502050505030304" pitchFamily="18" charset="0"/>
              </a:rPr>
              <a:t>And all its glory like the flower of grass</a:t>
            </a:r>
            <a:r>
              <a:rPr lang="en-US" sz="2200" dirty="0">
                <a:latin typeface="Palatino Linotype" panose="02040502050505030304" pitchFamily="18" charset="0"/>
              </a:rPr>
              <a:t>.</a:t>
            </a:r>
            <a:br>
              <a:rPr lang="en-US" sz="2200" dirty="0">
                <a:latin typeface="Palatino Linotype" panose="02040502050505030304" pitchFamily="18" charset="0"/>
              </a:rPr>
            </a:br>
            <a:r>
              <a:rPr lang="en-US" sz="2200" cap="small" dirty="0">
                <a:latin typeface="Palatino Linotype" panose="02040502050505030304" pitchFamily="18" charset="0"/>
              </a:rPr>
              <a:t>The grass withers</a:t>
            </a:r>
            <a:r>
              <a:rPr lang="en-US" sz="2200" dirty="0">
                <a:latin typeface="Palatino Linotype" panose="02040502050505030304" pitchFamily="18" charset="0"/>
              </a:rPr>
              <a:t>,</a:t>
            </a:r>
            <a:br>
              <a:rPr lang="en-US" sz="2200" dirty="0">
                <a:latin typeface="Palatino Linotype" panose="02040502050505030304" pitchFamily="18" charset="0"/>
              </a:rPr>
            </a:br>
            <a:r>
              <a:rPr lang="en-US" sz="2200" cap="small" dirty="0">
                <a:latin typeface="Palatino Linotype" panose="02040502050505030304" pitchFamily="18" charset="0"/>
              </a:rPr>
              <a:t>And the flower falls off</a:t>
            </a:r>
            <a:r>
              <a:rPr lang="en-US" sz="2200" dirty="0">
                <a:latin typeface="Palatino Linotype" panose="02040502050505030304" pitchFamily="18" charset="0"/>
              </a:rPr>
              <a:t>,</a:t>
            </a:r>
            <a:br>
              <a:rPr lang="en-US" sz="2200" dirty="0">
                <a:latin typeface="Palatino Linotype" panose="02040502050505030304" pitchFamily="18" charset="0"/>
              </a:rPr>
            </a:br>
            <a:r>
              <a:rPr lang="en-US" sz="2200" b="1" baseline="30000" dirty="0">
                <a:latin typeface="Palatino Linotype" panose="02040502050505030304" pitchFamily="18" charset="0"/>
              </a:rPr>
              <a:t>25 </a:t>
            </a:r>
            <a:r>
              <a:rPr lang="en-US" sz="2200" cap="small" dirty="0">
                <a:latin typeface="Palatino Linotype" panose="02040502050505030304" pitchFamily="18" charset="0"/>
              </a:rPr>
              <a:t>But the word of the Lord endures forever</a:t>
            </a:r>
            <a:r>
              <a:rPr lang="en-US" sz="2200" dirty="0" smtClean="0">
                <a:latin typeface="Palatino Linotype" panose="02040502050505030304" pitchFamily="18" charset="0"/>
              </a:rPr>
              <a:t>.”</a:t>
            </a:r>
            <a:endParaRPr lang="en-US" sz="2200" dirty="0">
              <a:latin typeface="Palatino Linotype" panose="02040502050505030304" pitchFamily="18" charset="0"/>
            </a:endParaRPr>
          </a:p>
        </p:txBody>
      </p:sp>
      <p:sp>
        <p:nvSpPr>
          <p:cNvPr id="6" name="TextBox 5"/>
          <p:cNvSpPr txBox="1"/>
          <p:nvPr/>
        </p:nvSpPr>
        <p:spPr>
          <a:xfrm>
            <a:off x="3581400" y="228600"/>
            <a:ext cx="1676400" cy="523220"/>
          </a:xfrm>
          <a:prstGeom prst="rect">
            <a:avLst/>
          </a:prstGeom>
          <a:noFill/>
        </p:spPr>
        <p:txBody>
          <a:bodyPr wrap="square" rtlCol="0">
            <a:spAutoFit/>
          </a:bodyPr>
          <a:lstStyle/>
          <a:p>
            <a:pPr algn="ctr"/>
            <a:r>
              <a:rPr lang="en-US" sz="2800" b="1" dirty="0" smtClean="0"/>
              <a:t>1 Peter 1</a:t>
            </a:r>
            <a:endParaRPr lang="en-US" sz="2800" b="1" dirty="0"/>
          </a:p>
        </p:txBody>
      </p:sp>
    </p:spTree>
    <p:extLst>
      <p:ext uri="{BB962C8B-B14F-4D97-AF65-F5344CB8AC3E}">
        <p14:creationId xmlns:p14="http://schemas.microsoft.com/office/powerpoint/2010/main" val="3963422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914400"/>
            <a:ext cx="4156364" cy="3816429"/>
          </a:xfrm>
          <a:prstGeom prst="rect">
            <a:avLst/>
          </a:prstGeom>
        </p:spPr>
        <p:txBody>
          <a:bodyPr>
            <a:spAutoFit/>
          </a:bodyPr>
          <a:lstStyle/>
          <a:p>
            <a:r>
              <a:rPr lang="en-US" sz="2200" b="1" baseline="30000" dirty="0">
                <a:latin typeface="Palatino Linotype" panose="02040502050505030304" pitchFamily="18" charset="0"/>
              </a:rPr>
              <a:t>3 </a:t>
            </a:r>
            <a:r>
              <a:rPr lang="en-US" sz="2200" dirty="0">
                <a:latin typeface="Palatino Linotype" panose="02040502050505030304" pitchFamily="18" charset="0"/>
              </a:rPr>
              <a:t>Blessed be the God and Father of our Lord Jesus Christ, </a:t>
            </a:r>
            <a:r>
              <a:rPr lang="en-US" sz="2200" dirty="0" smtClean="0">
                <a:latin typeface="Palatino Linotype" panose="02040502050505030304" pitchFamily="18" charset="0"/>
              </a:rPr>
              <a:t>who according </a:t>
            </a:r>
            <a:r>
              <a:rPr lang="en-US" sz="2200" dirty="0">
                <a:latin typeface="Palatino Linotype" panose="02040502050505030304" pitchFamily="18" charset="0"/>
              </a:rPr>
              <a:t>to His great </a:t>
            </a:r>
            <a:r>
              <a:rPr lang="en-US" sz="2200" dirty="0" smtClean="0">
                <a:latin typeface="Palatino Linotype" panose="02040502050505030304" pitchFamily="18" charset="0"/>
              </a:rPr>
              <a:t>mercy </a:t>
            </a:r>
            <a:r>
              <a:rPr lang="en-US" sz="2200" u="sng" dirty="0" smtClean="0">
                <a:latin typeface="Palatino Linotype" panose="02040502050505030304" pitchFamily="18" charset="0"/>
              </a:rPr>
              <a:t>has </a:t>
            </a:r>
            <a:r>
              <a:rPr lang="en-US" sz="2200" u="sng" dirty="0">
                <a:latin typeface="Palatino Linotype" panose="02040502050505030304" pitchFamily="18" charset="0"/>
              </a:rPr>
              <a:t>caused us to be born again</a:t>
            </a:r>
            <a:r>
              <a:rPr lang="en-US" sz="2200" dirty="0">
                <a:latin typeface="Palatino Linotype" panose="02040502050505030304" pitchFamily="18" charset="0"/>
              </a:rPr>
              <a:t> to a living hope through </a:t>
            </a:r>
            <a:r>
              <a:rPr lang="en-US" sz="2200" dirty="0" smtClean="0">
                <a:latin typeface="Palatino Linotype" panose="02040502050505030304" pitchFamily="18" charset="0"/>
              </a:rPr>
              <a:t>the resurrection </a:t>
            </a:r>
            <a:r>
              <a:rPr lang="en-US" sz="2200" dirty="0">
                <a:latin typeface="Palatino Linotype" panose="02040502050505030304" pitchFamily="18" charset="0"/>
              </a:rPr>
              <a:t>of Jesus Christ </a:t>
            </a:r>
            <a:r>
              <a:rPr lang="en-US" sz="2200" dirty="0" smtClean="0">
                <a:latin typeface="Palatino Linotype" panose="02040502050505030304" pitchFamily="18" charset="0"/>
              </a:rPr>
              <a:t>from the dead, </a:t>
            </a:r>
            <a:r>
              <a:rPr lang="en-US" sz="2200" b="1" baseline="30000" dirty="0" smtClean="0">
                <a:latin typeface="Palatino Linotype" panose="02040502050505030304" pitchFamily="18" charset="0"/>
              </a:rPr>
              <a:t>4</a:t>
            </a:r>
            <a:r>
              <a:rPr lang="en-US" sz="2200" b="1" baseline="30000" dirty="0">
                <a:latin typeface="Palatino Linotype" panose="02040502050505030304" pitchFamily="18" charset="0"/>
              </a:rPr>
              <a:t> </a:t>
            </a:r>
            <a:r>
              <a:rPr lang="en-US" sz="2200" dirty="0" smtClean="0">
                <a:latin typeface="Palatino Linotype" panose="02040502050505030304" pitchFamily="18" charset="0"/>
              </a:rPr>
              <a:t>to obtain an inheritance</a:t>
            </a:r>
            <a:r>
              <a:rPr lang="en-US" sz="2200" dirty="0">
                <a:latin typeface="Palatino Linotype" panose="02040502050505030304" pitchFamily="18" charset="0"/>
              </a:rPr>
              <a:t> which </a:t>
            </a:r>
            <a:r>
              <a:rPr lang="en-US" sz="2200" dirty="0" smtClean="0">
                <a:latin typeface="Palatino Linotype" panose="02040502050505030304" pitchFamily="18" charset="0"/>
              </a:rPr>
              <a:t> is imperishable </a:t>
            </a:r>
            <a:r>
              <a:rPr lang="en-US" sz="2200" dirty="0">
                <a:latin typeface="Palatino Linotype" panose="02040502050505030304" pitchFamily="18" charset="0"/>
              </a:rPr>
              <a:t>and undefiled and will not fade </a:t>
            </a:r>
            <a:r>
              <a:rPr lang="en-US" sz="2200" dirty="0" smtClean="0">
                <a:latin typeface="Palatino Linotype" panose="02040502050505030304" pitchFamily="18" charset="0"/>
              </a:rPr>
              <a:t>away, reserved in </a:t>
            </a:r>
            <a:r>
              <a:rPr lang="en-US" sz="2200" dirty="0">
                <a:latin typeface="Palatino Linotype" panose="02040502050505030304" pitchFamily="18" charset="0"/>
              </a:rPr>
              <a:t>heaven for you,</a:t>
            </a:r>
          </a:p>
        </p:txBody>
      </p:sp>
      <p:sp>
        <p:nvSpPr>
          <p:cNvPr id="5" name="Rectangle 4"/>
          <p:cNvSpPr/>
          <p:nvPr/>
        </p:nvSpPr>
        <p:spPr>
          <a:xfrm>
            <a:off x="4724400" y="920829"/>
            <a:ext cx="4419600" cy="4154984"/>
          </a:xfrm>
          <a:prstGeom prst="rect">
            <a:avLst/>
          </a:prstGeom>
        </p:spPr>
        <p:txBody>
          <a:bodyPr wrap="square">
            <a:spAutoFit/>
          </a:bodyPr>
          <a:lstStyle/>
          <a:p>
            <a:r>
              <a:rPr lang="en-US" sz="2200" b="1" baseline="30000" dirty="0">
                <a:latin typeface="Palatino Linotype" panose="02040502050505030304" pitchFamily="18" charset="0"/>
              </a:rPr>
              <a:t>23 </a:t>
            </a:r>
            <a:r>
              <a:rPr lang="en-US" sz="2200" dirty="0">
                <a:latin typeface="Palatino Linotype" panose="02040502050505030304" pitchFamily="18" charset="0"/>
              </a:rPr>
              <a:t>for </a:t>
            </a:r>
            <a:r>
              <a:rPr lang="en-US" sz="2200" u="sng" dirty="0">
                <a:latin typeface="Palatino Linotype" panose="02040502050505030304" pitchFamily="18" charset="0"/>
              </a:rPr>
              <a:t>you have been born </a:t>
            </a:r>
            <a:r>
              <a:rPr lang="en-US" sz="2200" u="sng" dirty="0" smtClean="0">
                <a:latin typeface="Palatino Linotype" panose="02040502050505030304" pitchFamily="18" charset="0"/>
              </a:rPr>
              <a:t>again</a:t>
            </a:r>
            <a:r>
              <a:rPr lang="en-US" sz="2200" dirty="0" smtClean="0">
                <a:latin typeface="Palatino Linotype" panose="02040502050505030304" pitchFamily="18" charset="0"/>
              </a:rPr>
              <a:t> not </a:t>
            </a:r>
            <a:r>
              <a:rPr lang="en-US" sz="2200" dirty="0">
                <a:latin typeface="Palatino Linotype" panose="02040502050505030304" pitchFamily="18" charset="0"/>
              </a:rPr>
              <a:t>of seed which is perishable but imperishable, that is, through the living and enduring word of God.</a:t>
            </a:r>
            <a:r>
              <a:rPr lang="en-US" sz="2200" b="1" baseline="30000" dirty="0">
                <a:latin typeface="Palatino Linotype" panose="02040502050505030304" pitchFamily="18" charset="0"/>
              </a:rPr>
              <a:t>24 </a:t>
            </a:r>
            <a:r>
              <a:rPr lang="en-US" sz="2200" dirty="0">
                <a:latin typeface="Palatino Linotype" panose="02040502050505030304" pitchFamily="18" charset="0"/>
              </a:rPr>
              <a:t>For,</a:t>
            </a:r>
          </a:p>
          <a:p>
            <a:r>
              <a:rPr lang="en-US" sz="2200" dirty="0">
                <a:latin typeface="Palatino Linotype" panose="02040502050505030304" pitchFamily="18" charset="0"/>
              </a:rPr>
              <a:t>“</a:t>
            </a:r>
            <a:r>
              <a:rPr lang="en-US" sz="2200" cap="small" dirty="0">
                <a:latin typeface="Palatino Linotype" panose="02040502050505030304" pitchFamily="18" charset="0"/>
              </a:rPr>
              <a:t>All flesh is like grass</a:t>
            </a:r>
            <a:r>
              <a:rPr lang="en-US" sz="2200" dirty="0">
                <a:latin typeface="Palatino Linotype" panose="02040502050505030304" pitchFamily="18" charset="0"/>
              </a:rPr>
              <a:t>,</a:t>
            </a:r>
            <a:br>
              <a:rPr lang="en-US" sz="2200" dirty="0">
                <a:latin typeface="Palatino Linotype" panose="02040502050505030304" pitchFamily="18" charset="0"/>
              </a:rPr>
            </a:br>
            <a:r>
              <a:rPr lang="en-US" sz="2200" cap="small" dirty="0">
                <a:latin typeface="Palatino Linotype" panose="02040502050505030304" pitchFamily="18" charset="0"/>
              </a:rPr>
              <a:t>And all its glory like the flower of grass</a:t>
            </a:r>
            <a:r>
              <a:rPr lang="en-US" sz="2200" dirty="0">
                <a:latin typeface="Palatino Linotype" panose="02040502050505030304" pitchFamily="18" charset="0"/>
              </a:rPr>
              <a:t>.</a:t>
            </a:r>
            <a:br>
              <a:rPr lang="en-US" sz="2200" dirty="0">
                <a:latin typeface="Palatino Linotype" panose="02040502050505030304" pitchFamily="18" charset="0"/>
              </a:rPr>
            </a:br>
            <a:r>
              <a:rPr lang="en-US" sz="2200" cap="small" dirty="0">
                <a:latin typeface="Palatino Linotype" panose="02040502050505030304" pitchFamily="18" charset="0"/>
              </a:rPr>
              <a:t>The grass withers</a:t>
            </a:r>
            <a:r>
              <a:rPr lang="en-US" sz="2200" dirty="0">
                <a:latin typeface="Palatino Linotype" panose="02040502050505030304" pitchFamily="18" charset="0"/>
              </a:rPr>
              <a:t>,</a:t>
            </a:r>
            <a:br>
              <a:rPr lang="en-US" sz="2200" dirty="0">
                <a:latin typeface="Palatino Linotype" panose="02040502050505030304" pitchFamily="18" charset="0"/>
              </a:rPr>
            </a:br>
            <a:r>
              <a:rPr lang="en-US" sz="2200" cap="small" dirty="0">
                <a:latin typeface="Palatino Linotype" panose="02040502050505030304" pitchFamily="18" charset="0"/>
              </a:rPr>
              <a:t>And the flower falls off</a:t>
            </a:r>
            <a:r>
              <a:rPr lang="en-US" sz="2200" dirty="0">
                <a:latin typeface="Palatino Linotype" panose="02040502050505030304" pitchFamily="18" charset="0"/>
              </a:rPr>
              <a:t>,</a:t>
            </a:r>
            <a:br>
              <a:rPr lang="en-US" sz="2200" dirty="0">
                <a:latin typeface="Palatino Linotype" panose="02040502050505030304" pitchFamily="18" charset="0"/>
              </a:rPr>
            </a:br>
            <a:r>
              <a:rPr lang="en-US" sz="2200" b="1" baseline="30000" dirty="0">
                <a:latin typeface="Palatino Linotype" panose="02040502050505030304" pitchFamily="18" charset="0"/>
              </a:rPr>
              <a:t>25 </a:t>
            </a:r>
            <a:r>
              <a:rPr lang="en-US" sz="2200" cap="small" dirty="0">
                <a:latin typeface="Palatino Linotype" panose="02040502050505030304" pitchFamily="18" charset="0"/>
              </a:rPr>
              <a:t>But the word of the Lord endures forever</a:t>
            </a:r>
            <a:r>
              <a:rPr lang="en-US" sz="2200" dirty="0" smtClean="0">
                <a:latin typeface="Palatino Linotype" panose="02040502050505030304" pitchFamily="18" charset="0"/>
              </a:rPr>
              <a:t>.”</a:t>
            </a:r>
            <a:endParaRPr lang="en-US" sz="2200" dirty="0">
              <a:latin typeface="Palatino Linotype" panose="02040502050505030304" pitchFamily="18" charset="0"/>
            </a:endParaRPr>
          </a:p>
        </p:txBody>
      </p:sp>
      <p:sp>
        <p:nvSpPr>
          <p:cNvPr id="6" name="TextBox 5"/>
          <p:cNvSpPr txBox="1"/>
          <p:nvPr/>
        </p:nvSpPr>
        <p:spPr>
          <a:xfrm>
            <a:off x="3581400" y="228600"/>
            <a:ext cx="1676400" cy="523220"/>
          </a:xfrm>
          <a:prstGeom prst="rect">
            <a:avLst/>
          </a:prstGeom>
          <a:noFill/>
        </p:spPr>
        <p:txBody>
          <a:bodyPr wrap="square" rtlCol="0">
            <a:spAutoFit/>
          </a:bodyPr>
          <a:lstStyle/>
          <a:p>
            <a:pPr algn="ctr"/>
            <a:r>
              <a:rPr lang="en-US" sz="2800" b="1" dirty="0" smtClean="0"/>
              <a:t>1 Peter 1</a:t>
            </a:r>
            <a:endParaRPr lang="en-US" sz="2800" b="1" dirty="0"/>
          </a:p>
        </p:txBody>
      </p:sp>
      <p:sp>
        <p:nvSpPr>
          <p:cNvPr id="7" name="TextBox 6"/>
          <p:cNvSpPr txBox="1"/>
          <p:nvPr/>
        </p:nvSpPr>
        <p:spPr>
          <a:xfrm>
            <a:off x="76200" y="0"/>
            <a:ext cx="1774757" cy="584775"/>
          </a:xfrm>
          <a:prstGeom prst="rect">
            <a:avLst/>
          </a:prstGeom>
          <a:noFill/>
        </p:spPr>
        <p:txBody>
          <a:bodyPr wrap="square" rtlCol="0">
            <a:spAutoFit/>
          </a:bodyPr>
          <a:lstStyle/>
          <a:p>
            <a:r>
              <a:rPr lang="en-US" sz="3200" b="1" dirty="0" smtClean="0"/>
              <a:t>New Life</a:t>
            </a:r>
            <a:endParaRPr lang="en-US" sz="3200" b="1" dirty="0"/>
          </a:p>
        </p:txBody>
      </p:sp>
    </p:spTree>
    <p:extLst>
      <p:ext uri="{BB962C8B-B14F-4D97-AF65-F5344CB8AC3E}">
        <p14:creationId xmlns:p14="http://schemas.microsoft.com/office/powerpoint/2010/main" val="1608337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914400"/>
            <a:ext cx="4156364" cy="3816429"/>
          </a:xfrm>
          <a:prstGeom prst="rect">
            <a:avLst/>
          </a:prstGeom>
        </p:spPr>
        <p:txBody>
          <a:bodyPr>
            <a:spAutoFit/>
          </a:bodyPr>
          <a:lstStyle/>
          <a:p>
            <a:r>
              <a:rPr lang="en-US" sz="2200" b="1" baseline="30000" dirty="0">
                <a:latin typeface="Palatino Linotype" panose="02040502050505030304" pitchFamily="18" charset="0"/>
              </a:rPr>
              <a:t>3 </a:t>
            </a:r>
            <a:r>
              <a:rPr lang="en-US" sz="2200" dirty="0">
                <a:latin typeface="Palatino Linotype" panose="02040502050505030304" pitchFamily="18" charset="0"/>
              </a:rPr>
              <a:t>Blessed be the God and Father of our Lord Jesus Christ, </a:t>
            </a:r>
            <a:r>
              <a:rPr lang="en-US" sz="2200" dirty="0" smtClean="0">
                <a:latin typeface="Palatino Linotype" panose="02040502050505030304" pitchFamily="18" charset="0"/>
              </a:rPr>
              <a:t>who according </a:t>
            </a:r>
            <a:r>
              <a:rPr lang="en-US" sz="2200" dirty="0">
                <a:latin typeface="Palatino Linotype" panose="02040502050505030304" pitchFamily="18" charset="0"/>
              </a:rPr>
              <a:t>to His great </a:t>
            </a:r>
            <a:r>
              <a:rPr lang="en-US" sz="2200" dirty="0" smtClean="0">
                <a:latin typeface="Palatino Linotype" panose="02040502050505030304" pitchFamily="18" charset="0"/>
              </a:rPr>
              <a:t>mercy has </a:t>
            </a:r>
            <a:r>
              <a:rPr lang="en-US" sz="2200" dirty="0">
                <a:latin typeface="Palatino Linotype" panose="02040502050505030304" pitchFamily="18" charset="0"/>
              </a:rPr>
              <a:t>caused us to be born again to </a:t>
            </a:r>
            <a:r>
              <a:rPr lang="en-US" sz="2200" u="sng" dirty="0">
                <a:latin typeface="Palatino Linotype" panose="02040502050505030304" pitchFamily="18" charset="0"/>
              </a:rPr>
              <a:t>a living hope through </a:t>
            </a:r>
            <a:r>
              <a:rPr lang="en-US" sz="2200" u="sng" dirty="0" smtClean="0">
                <a:latin typeface="Palatino Linotype" panose="02040502050505030304" pitchFamily="18" charset="0"/>
              </a:rPr>
              <a:t>the resurrection </a:t>
            </a:r>
            <a:r>
              <a:rPr lang="en-US" sz="2200" u="sng" dirty="0">
                <a:latin typeface="Palatino Linotype" panose="02040502050505030304" pitchFamily="18" charset="0"/>
              </a:rPr>
              <a:t>of Jesus Christ </a:t>
            </a:r>
            <a:r>
              <a:rPr lang="en-US" sz="2200" u="sng" dirty="0" smtClean="0">
                <a:latin typeface="Palatino Linotype" panose="02040502050505030304" pitchFamily="18" charset="0"/>
              </a:rPr>
              <a:t>from the dead</a:t>
            </a:r>
            <a:r>
              <a:rPr lang="en-US" sz="2200" dirty="0" smtClean="0">
                <a:latin typeface="Palatino Linotype" panose="02040502050505030304" pitchFamily="18" charset="0"/>
              </a:rPr>
              <a:t>, </a:t>
            </a:r>
            <a:r>
              <a:rPr lang="en-US" sz="2200" b="1" baseline="30000" dirty="0" smtClean="0">
                <a:latin typeface="Palatino Linotype" panose="02040502050505030304" pitchFamily="18" charset="0"/>
              </a:rPr>
              <a:t>4</a:t>
            </a:r>
            <a:r>
              <a:rPr lang="en-US" sz="2200" b="1" baseline="30000" dirty="0">
                <a:latin typeface="Palatino Linotype" panose="02040502050505030304" pitchFamily="18" charset="0"/>
              </a:rPr>
              <a:t> </a:t>
            </a:r>
            <a:r>
              <a:rPr lang="en-US" sz="2200" dirty="0" smtClean="0">
                <a:latin typeface="Palatino Linotype" panose="02040502050505030304" pitchFamily="18" charset="0"/>
              </a:rPr>
              <a:t>to obtain an inheritance</a:t>
            </a:r>
            <a:r>
              <a:rPr lang="en-US" sz="2200" dirty="0">
                <a:latin typeface="Palatino Linotype" panose="02040502050505030304" pitchFamily="18" charset="0"/>
              </a:rPr>
              <a:t> which </a:t>
            </a:r>
            <a:r>
              <a:rPr lang="en-US" sz="2200" dirty="0" smtClean="0">
                <a:latin typeface="Palatino Linotype" panose="02040502050505030304" pitchFamily="18" charset="0"/>
              </a:rPr>
              <a:t> is imperishable </a:t>
            </a:r>
            <a:r>
              <a:rPr lang="en-US" sz="2200" dirty="0">
                <a:latin typeface="Palatino Linotype" panose="02040502050505030304" pitchFamily="18" charset="0"/>
              </a:rPr>
              <a:t>and undefiled and will not fade </a:t>
            </a:r>
            <a:r>
              <a:rPr lang="en-US" sz="2200" dirty="0" smtClean="0">
                <a:latin typeface="Palatino Linotype" panose="02040502050505030304" pitchFamily="18" charset="0"/>
              </a:rPr>
              <a:t>away, reserved in </a:t>
            </a:r>
            <a:r>
              <a:rPr lang="en-US" sz="2200" dirty="0">
                <a:latin typeface="Palatino Linotype" panose="02040502050505030304" pitchFamily="18" charset="0"/>
              </a:rPr>
              <a:t>heaven for you,</a:t>
            </a:r>
          </a:p>
        </p:txBody>
      </p:sp>
      <p:sp>
        <p:nvSpPr>
          <p:cNvPr id="5" name="Rectangle 4"/>
          <p:cNvSpPr/>
          <p:nvPr/>
        </p:nvSpPr>
        <p:spPr>
          <a:xfrm>
            <a:off x="4724400" y="920829"/>
            <a:ext cx="4419600" cy="4154984"/>
          </a:xfrm>
          <a:prstGeom prst="rect">
            <a:avLst/>
          </a:prstGeom>
        </p:spPr>
        <p:txBody>
          <a:bodyPr wrap="square">
            <a:spAutoFit/>
          </a:bodyPr>
          <a:lstStyle/>
          <a:p>
            <a:r>
              <a:rPr lang="en-US" sz="2200" b="1" baseline="30000" dirty="0">
                <a:latin typeface="Palatino Linotype" panose="02040502050505030304" pitchFamily="18" charset="0"/>
              </a:rPr>
              <a:t>23 </a:t>
            </a:r>
            <a:r>
              <a:rPr lang="en-US" sz="2200" dirty="0">
                <a:latin typeface="Palatino Linotype" panose="02040502050505030304" pitchFamily="18" charset="0"/>
              </a:rPr>
              <a:t>for you have been born </a:t>
            </a:r>
            <a:r>
              <a:rPr lang="en-US" sz="2200" dirty="0" smtClean="0">
                <a:latin typeface="Palatino Linotype" panose="02040502050505030304" pitchFamily="18" charset="0"/>
              </a:rPr>
              <a:t>again not </a:t>
            </a:r>
            <a:r>
              <a:rPr lang="en-US" sz="2200" dirty="0">
                <a:latin typeface="Palatino Linotype" panose="02040502050505030304" pitchFamily="18" charset="0"/>
              </a:rPr>
              <a:t>of seed which is perishable but imperishable, that is, </a:t>
            </a:r>
            <a:r>
              <a:rPr lang="en-US" sz="2200" u="sng" dirty="0">
                <a:latin typeface="Palatino Linotype" panose="02040502050505030304" pitchFamily="18" charset="0"/>
              </a:rPr>
              <a:t>through the living</a:t>
            </a:r>
            <a:r>
              <a:rPr lang="en-US" sz="2200" dirty="0">
                <a:latin typeface="Palatino Linotype" panose="02040502050505030304" pitchFamily="18" charset="0"/>
              </a:rPr>
              <a:t> and enduring word of God.</a:t>
            </a:r>
            <a:r>
              <a:rPr lang="en-US" sz="2200" b="1" baseline="30000" dirty="0">
                <a:latin typeface="Palatino Linotype" panose="02040502050505030304" pitchFamily="18" charset="0"/>
              </a:rPr>
              <a:t>24 </a:t>
            </a:r>
            <a:r>
              <a:rPr lang="en-US" sz="2200" dirty="0">
                <a:latin typeface="Palatino Linotype" panose="02040502050505030304" pitchFamily="18" charset="0"/>
              </a:rPr>
              <a:t>For,</a:t>
            </a:r>
          </a:p>
          <a:p>
            <a:r>
              <a:rPr lang="en-US" sz="2200" dirty="0">
                <a:latin typeface="Palatino Linotype" panose="02040502050505030304" pitchFamily="18" charset="0"/>
              </a:rPr>
              <a:t>“</a:t>
            </a:r>
            <a:r>
              <a:rPr lang="en-US" sz="2200" cap="small" dirty="0">
                <a:latin typeface="Palatino Linotype" panose="02040502050505030304" pitchFamily="18" charset="0"/>
              </a:rPr>
              <a:t>All flesh is like grass</a:t>
            </a:r>
            <a:r>
              <a:rPr lang="en-US" sz="2200" dirty="0">
                <a:latin typeface="Palatino Linotype" panose="02040502050505030304" pitchFamily="18" charset="0"/>
              </a:rPr>
              <a:t>,</a:t>
            </a:r>
            <a:br>
              <a:rPr lang="en-US" sz="2200" dirty="0">
                <a:latin typeface="Palatino Linotype" panose="02040502050505030304" pitchFamily="18" charset="0"/>
              </a:rPr>
            </a:br>
            <a:r>
              <a:rPr lang="en-US" sz="2200" cap="small" dirty="0">
                <a:latin typeface="Palatino Linotype" panose="02040502050505030304" pitchFamily="18" charset="0"/>
              </a:rPr>
              <a:t>And all its glory like the flower of grass</a:t>
            </a:r>
            <a:r>
              <a:rPr lang="en-US" sz="2200" dirty="0">
                <a:latin typeface="Palatino Linotype" panose="02040502050505030304" pitchFamily="18" charset="0"/>
              </a:rPr>
              <a:t>.</a:t>
            </a:r>
            <a:br>
              <a:rPr lang="en-US" sz="2200" dirty="0">
                <a:latin typeface="Palatino Linotype" panose="02040502050505030304" pitchFamily="18" charset="0"/>
              </a:rPr>
            </a:br>
            <a:r>
              <a:rPr lang="en-US" sz="2200" cap="small" dirty="0">
                <a:latin typeface="Palatino Linotype" panose="02040502050505030304" pitchFamily="18" charset="0"/>
              </a:rPr>
              <a:t>The grass withers</a:t>
            </a:r>
            <a:r>
              <a:rPr lang="en-US" sz="2200" dirty="0">
                <a:latin typeface="Palatino Linotype" panose="02040502050505030304" pitchFamily="18" charset="0"/>
              </a:rPr>
              <a:t>,</a:t>
            </a:r>
            <a:br>
              <a:rPr lang="en-US" sz="2200" dirty="0">
                <a:latin typeface="Palatino Linotype" panose="02040502050505030304" pitchFamily="18" charset="0"/>
              </a:rPr>
            </a:br>
            <a:r>
              <a:rPr lang="en-US" sz="2200" cap="small" dirty="0">
                <a:latin typeface="Palatino Linotype" panose="02040502050505030304" pitchFamily="18" charset="0"/>
              </a:rPr>
              <a:t>And the flower falls off</a:t>
            </a:r>
            <a:r>
              <a:rPr lang="en-US" sz="2200" dirty="0">
                <a:latin typeface="Palatino Linotype" panose="02040502050505030304" pitchFamily="18" charset="0"/>
              </a:rPr>
              <a:t>,</a:t>
            </a:r>
            <a:br>
              <a:rPr lang="en-US" sz="2200" dirty="0">
                <a:latin typeface="Palatino Linotype" panose="02040502050505030304" pitchFamily="18" charset="0"/>
              </a:rPr>
            </a:br>
            <a:r>
              <a:rPr lang="en-US" sz="2200" b="1" baseline="30000" dirty="0">
                <a:latin typeface="Palatino Linotype" panose="02040502050505030304" pitchFamily="18" charset="0"/>
              </a:rPr>
              <a:t>25 </a:t>
            </a:r>
            <a:r>
              <a:rPr lang="en-US" sz="2200" cap="small" dirty="0">
                <a:latin typeface="Palatino Linotype" panose="02040502050505030304" pitchFamily="18" charset="0"/>
              </a:rPr>
              <a:t>But the word of the Lord endures forever</a:t>
            </a:r>
            <a:r>
              <a:rPr lang="en-US" sz="2200" dirty="0" smtClean="0">
                <a:latin typeface="Palatino Linotype" panose="02040502050505030304" pitchFamily="18" charset="0"/>
              </a:rPr>
              <a:t>.”</a:t>
            </a:r>
            <a:endParaRPr lang="en-US" sz="2200" dirty="0">
              <a:latin typeface="Palatino Linotype" panose="02040502050505030304" pitchFamily="18" charset="0"/>
            </a:endParaRPr>
          </a:p>
        </p:txBody>
      </p:sp>
      <p:sp>
        <p:nvSpPr>
          <p:cNvPr id="6" name="TextBox 5"/>
          <p:cNvSpPr txBox="1"/>
          <p:nvPr/>
        </p:nvSpPr>
        <p:spPr>
          <a:xfrm>
            <a:off x="3581400" y="228600"/>
            <a:ext cx="1676400" cy="523220"/>
          </a:xfrm>
          <a:prstGeom prst="rect">
            <a:avLst/>
          </a:prstGeom>
          <a:noFill/>
        </p:spPr>
        <p:txBody>
          <a:bodyPr wrap="square" rtlCol="0">
            <a:spAutoFit/>
          </a:bodyPr>
          <a:lstStyle/>
          <a:p>
            <a:pPr algn="ctr"/>
            <a:r>
              <a:rPr lang="en-US" sz="2800" b="1" dirty="0" smtClean="0"/>
              <a:t>1 Peter 1</a:t>
            </a:r>
            <a:endParaRPr lang="en-US" sz="2800" b="1" dirty="0"/>
          </a:p>
        </p:txBody>
      </p:sp>
      <p:sp>
        <p:nvSpPr>
          <p:cNvPr id="8" name="TextBox 7"/>
          <p:cNvSpPr txBox="1"/>
          <p:nvPr/>
        </p:nvSpPr>
        <p:spPr>
          <a:xfrm>
            <a:off x="76200" y="0"/>
            <a:ext cx="1774757" cy="584775"/>
          </a:xfrm>
          <a:prstGeom prst="rect">
            <a:avLst/>
          </a:prstGeom>
          <a:noFill/>
        </p:spPr>
        <p:txBody>
          <a:bodyPr wrap="square" rtlCol="0">
            <a:spAutoFit/>
          </a:bodyPr>
          <a:lstStyle/>
          <a:p>
            <a:r>
              <a:rPr lang="en-US" sz="3200" b="1" dirty="0" smtClean="0"/>
              <a:t>New Life</a:t>
            </a:r>
            <a:endParaRPr lang="en-US" sz="3200" b="1" dirty="0"/>
          </a:p>
        </p:txBody>
      </p:sp>
    </p:spTree>
    <p:extLst>
      <p:ext uri="{BB962C8B-B14F-4D97-AF65-F5344CB8AC3E}">
        <p14:creationId xmlns:p14="http://schemas.microsoft.com/office/powerpoint/2010/main" val="665391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914400"/>
            <a:ext cx="4156364" cy="3816429"/>
          </a:xfrm>
          <a:prstGeom prst="rect">
            <a:avLst/>
          </a:prstGeom>
        </p:spPr>
        <p:txBody>
          <a:bodyPr>
            <a:spAutoFit/>
          </a:bodyPr>
          <a:lstStyle/>
          <a:p>
            <a:r>
              <a:rPr lang="en-US" sz="2200" b="1" baseline="30000" dirty="0">
                <a:latin typeface="Palatino Linotype" panose="02040502050505030304" pitchFamily="18" charset="0"/>
              </a:rPr>
              <a:t>3 </a:t>
            </a:r>
            <a:r>
              <a:rPr lang="en-US" sz="2200" dirty="0">
                <a:latin typeface="Palatino Linotype" panose="02040502050505030304" pitchFamily="18" charset="0"/>
              </a:rPr>
              <a:t>Blessed be the God and Father of our Lord Jesus Christ, </a:t>
            </a:r>
            <a:r>
              <a:rPr lang="en-US" sz="2200" dirty="0" smtClean="0">
                <a:latin typeface="Palatino Linotype" panose="02040502050505030304" pitchFamily="18" charset="0"/>
              </a:rPr>
              <a:t>who according </a:t>
            </a:r>
            <a:r>
              <a:rPr lang="en-US" sz="2200" dirty="0">
                <a:latin typeface="Palatino Linotype" panose="02040502050505030304" pitchFamily="18" charset="0"/>
              </a:rPr>
              <a:t>to His great </a:t>
            </a:r>
            <a:r>
              <a:rPr lang="en-US" sz="2200" dirty="0" smtClean="0">
                <a:latin typeface="Palatino Linotype" panose="02040502050505030304" pitchFamily="18" charset="0"/>
              </a:rPr>
              <a:t>mercy has </a:t>
            </a:r>
            <a:r>
              <a:rPr lang="en-US" sz="2200" dirty="0">
                <a:latin typeface="Palatino Linotype" panose="02040502050505030304" pitchFamily="18" charset="0"/>
              </a:rPr>
              <a:t>caused us to be born again to a living hope through </a:t>
            </a:r>
            <a:r>
              <a:rPr lang="en-US" sz="2200" dirty="0" smtClean="0">
                <a:latin typeface="Palatino Linotype" panose="02040502050505030304" pitchFamily="18" charset="0"/>
              </a:rPr>
              <a:t>the resurrection </a:t>
            </a:r>
            <a:r>
              <a:rPr lang="en-US" sz="2200" dirty="0">
                <a:latin typeface="Palatino Linotype" panose="02040502050505030304" pitchFamily="18" charset="0"/>
              </a:rPr>
              <a:t>of Jesus Christ </a:t>
            </a:r>
            <a:r>
              <a:rPr lang="en-US" sz="2200" dirty="0" smtClean="0">
                <a:latin typeface="Palatino Linotype" panose="02040502050505030304" pitchFamily="18" charset="0"/>
              </a:rPr>
              <a:t>from the dead, </a:t>
            </a:r>
            <a:r>
              <a:rPr lang="en-US" sz="2200" b="1" baseline="30000" dirty="0" smtClean="0">
                <a:latin typeface="Palatino Linotype" panose="02040502050505030304" pitchFamily="18" charset="0"/>
              </a:rPr>
              <a:t>4</a:t>
            </a:r>
            <a:r>
              <a:rPr lang="en-US" sz="2200" b="1" baseline="30000" dirty="0">
                <a:latin typeface="Palatino Linotype" panose="02040502050505030304" pitchFamily="18" charset="0"/>
              </a:rPr>
              <a:t> </a:t>
            </a:r>
            <a:r>
              <a:rPr lang="en-US" sz="2200" dirty="0" smtClean="0">
                <a:latin typeface="Palatino Linotype" panose="02040502050505030304" pitchFamily="18" charset="0"/>
              </a:rPr>
              <a:t>to obtain an inheritance</a:t>
            </a:r>
            <a:r>
              <a:rPr lang="en-US" sz="2200" dirty="0">
                <a:latin typeface="Palatino Linotype" panose="02040502050505030304" pitchFamily="18" charset="0"/>
              </a:rPr>
              <a:t> which </a:t>
            </a:r>
            <a:r>
              <a:rPr lang="en-US" sz="2200" dirty="0" smtClean="0">
                <a:latin typeface="Palatino Linotype" panose="02040502050505030304" pitchFamily="18" charset="0"/>
              </a:rPr>
              <a:t> is imperishable </a:t>
            </a:r>
            <a:r>
              <a:rPr lang="en-US" sz="2200" dirty="0">
                <a:latin typeface="Palatino Linotype" panose="02040502050505030304" pitchFamily="18" charset="0"/>
              </a:rPr>
              <a:t>and undefiled and will not fade </a:t>
            </a:r>
            <a:r>
              <a:rPr lang="en-US" sz="2200" dirty="0" smtClean="0">
                <a:latin typeface="Palatino Linotype" panose="02040502050505030304" pitchFamily="18" charset="0"/>
              </a:rPr>
              <a:t>away, reserved in </a:t>
            </a:r>
            <a:r>
              <a:rPr lang="en-US" sz="2200" dirty="0">
                <a:latin typeface="Palatino Linotype" panose="02040502050505030304" pitchFamily="18" charset="0"/>
              </a:rPr>
              <a:t>heaven for you,</a:t>
            </a:r>
          </a:p>
        </p:txBody>
      </p:sp>
      <p:sp>
        <p:nvSpPr>
          <p:cNvPr id="5" name="Rectangle 4"/>
          <p:cNvSpPr/>
          <p:nvPr/>
        </p:nvSpPr>
        <p:spPr>
          <a:xfrm>
            <a:off x="4724400" y="920829"/>
            <a:ext cx="4419600" cy="4154984"/>
          </a:xfrm>
          <a:prstGeom prst="rect">
            <a:avLst/>
          </a:prstGeom>
        </p:spPr>
        <p:txBody>
          <a:bodyPr wrap="square">
            <a:spAutoFit/>
          </a:bodyPr>
          <a:lstStyle/>
          <a:p>
            <a:r>
              <a:rPr lang="en-US" sz="2200" b="1" baseline="30000" dirty="0">
                <a:latin typeface="Palatino Linotype" panose="02040502050505030304" pitchFamily="18" charset="0"/>
              </a:rPr>
              <a:t>23 </a:t>
            </a:r>
            <a:r>
              <a:rPr lang="en-US" sz="2200" dirty="0">
                <a:latin typeface="Palatino Linotype" panose="02040502050505030304" pitchFamily="18" charset="0"/>
              </a:rPr>
              <a:t>for you have been born </a:t>
            </a:r>
            <a:r>
              <a:rPr lang="en-US" sz="2200" dirty="0" smtClean="0">
                <a:latin typeface="Palatino Linotype" panose="02040502050505030304" pitchFamily="18" charset="0"/>
              </a:rPr>
              <a:t>again not </a:t>
            </a:r>
            <a:r>
              <a:rPr lang="en-US" sz="2200" dirty="0">
                <a:latin typeface="Palatino Linotype" panose="02040502050505030304" pitchFamily="18" charset="0"/>
              </a:rPr>
              <a:t>of seed which is perishable but imperishable, that is, through the living and enduring word of God.</a:t>
            </a:r>
            <a:r>
              <a:rPr lang="en-US" sz="2200" b="1" baseline="30000" dirty="0">
                <a:latin typeface="Palatino Linotype" panose="02040502050505030304" pitchFamily="18" charset="0"/>
              </a:rPr>
              <a:t>24 </a:t>
            </a:r>
            <a:r>
              <a:rPr lang="en-US" sz="2200" dirty="0">
                <a:latin typeface="Palatino Linotype" panose="02040502050505030304" pitchFamily="18" charset="0"/>
              </a:rPr>
              <a:t>For,</a:t>
            </a:r>
          </a:p>
          <a:p>
            <a:r>
              <a:rPr lang="en-US" sz="2200" dirty="0">
                <a:latin typeface="Palatino Linotype" panose="02040502050505030304" pitchFamily="18" charset="0"/>
              </a:rPr>
              <a:t>“</a:t>
            </a:r>
            <a:r>
              <a:rPr lang="en-US" sz="2200" cap="small" dirty="0">
                <a:latin typeface="Palatino Linotype" panose="02040502050505030304" pitchFamily="18" charset="0"/>
              </a:rPr>
              <a:t>All flesh is like grass</a:t>
            </a:r>
            <a:r>
              <a:rPr lang="en-US" sz="2200" dirty="0">
                <a:latin typeface="Palatino Linotype" panose="02040502050505030304" pitchFamily="18" charset="0"/>
              </a:rPr>
              <a:t>,</a:t>
            </a:r>
            <a:br>
              <a:rPr lang="en-US" sz="2200" dirty="0">
                <a:latin typeface="Palatino Linotype" panose="02040502050505030304" pitchFamily="18" charset="0"/>
              </a:rPr>
            </a:br>
            <a:r>
              <a:rPr lang="en-US" sz="2200" cap="small" dirty="0">
                <a:latin typeface="Palatino Linotype" panose="02040502050505030304" pitchFamily="18" charset="0"/>
              </a:rPr>
              <a:t>And all its glory like the flower of grass</a:t>
            </a:r>
            <a:r>
              <a:rPr lang="en-US" sz="2200" dirty="0">
                <a:latin typeface="Palatino Linotype" panose="02040502050505030304" pitchFamily="18" charset="0"/>
              </a:rPr>
              <a:t>.</a:t>
            </a:r>
            <a:br>
              <a:rPr lang="en-US" sz="2200" dirty="0">
                <a:latin typeface="Palatino Linotype" panose="02040502050505030304" pitchFamily="18" charset="0"/>
              </a:rPr>
            </a:br>
            <a:r>
              <a:rPr lang="en-US" sz="2200" cap="small" dirty="0">
                <a:latin typeface="Palatino Linotype" panose="02040502050505030304" pitchFamily="18" charset="0"/>
              </a:rPr>
              <a:t>The grass withers</a:t>
            </a:r>
            <a:r>
              <a:rPr lang="en-US" sz="2200" dirty="0">
                <a:latin typeface="Palatino Linotype" panose="02040502050505030304" pitchFamily="18" charset="0"/>
              </a:rPr>
              <a:t>,</a:t>
            </a:r>
            <a:br>
              <a:rPr lang="en-US" sz="2200" dirty="0">
                <a:latin typeface="Palatino Linotype" panose="02040502050505030304" pitchFamily="18" charset="0"/>
              </a:rPr>
            </a:br>
            <a:r>
              <a:rPr lang="en-US" sz="2200" cap="small" dirty="0">
                <a:latin typeface="Palatino Linotype" panose="02040502050505030304" pitchFamily="18" charset="0"/>
              </a:rPr>
              <a:t>And the flower falls off</a:t>
            </a:r>
            <a:r>
              <a:rPr lang="en-US" sz="2200" dirty="0">
                <a:latin typeface="Palatino Linotype" panose="02040502050505030304" pitchFamily="18" charset="0"/>
              </a:rPr>
              <a:t>,</a:t>
            </a:r>
            <a:br>
              <a:rPr lang="en-US" sz="2200" dirty="0">
                <a:latin typeface="Palatino Linotype" panose="02040502050505030304" pitchFamily="18" charset="0"/>
              </a:rPr>
            </a:br>
            <a:r>
              <a:rPr lang="en-US" sz="2200" b="1" baseline="30000" dirty="0">
                <a:latin typeface="Palatino Linotype" panose="02040502050505030304" pitchFamily="18" charset="0"/>
              </a:rPr>
              <a:t>25 </a:t>
            </a:r>
            <a:r>
              <a:rPr lang="en-US" sz="2200" cap="small" dirty="0">
                <a:latin typeface="Palatino Linotype" panose="02040502050505030304" pitchFamily="18" charset="0"/>
              </a:rPr>
              <a:t>But the word of the Lord endures forever</a:t>
            </a:r>
            <a:r>
              <a:rPr lang="en-US" sz="2200" dirty="0" smtClean="0">
                <a:latin typeface="Palatino Linotype" panose="02040502050505030304" pitchFamily="18" charset="0"/>
              </a:rPr>
              <a:t>.”</a:t>
            </a:r>
            <a:endParaRPr lang="en-US" sz="2200" dirty="0">
              <a:latin typeface="Palatino Linotype" panose="02040502050505030304" pitchFamily="18" charset="0"/>
            </a:endParaRPr>
          </a:p>
        </p:txBody>
      </p:sp>
      <p:sp>
        <p:nvSpPr>
          <p:cNvPr id="6" name="TextBox 5"/>
          <p:cNvSpPr txBox="1"/>
          <p:nvPr/>
        </p:nvSpPr>
        <p:spPr>
          <a:xfrm>
            <a:off x="3581400" y="228600"/>
            <a:ext cx="1676400" cy="523220"/>
          </a:xfrm>
          <a:prstGeom prst="rect">
            <a:avLst/>
          </a:prstGeom>
          <a:noFill/>
        </p:spPr>
        <p:txBody>
          <a:bodyPr wrap="square" rtlCol="0">
            <a:spAutoFit/>
          </a:bodyPr>
          <a:lstStyle/>
          <a:p>
            <a:pPr algn="ctr"/>
            <a:r>
              <a:rPr lang="en-US" sz="2800" b="1" dirty="0" smtClean="0"/>
              <a:t>1 Peter 1</a:t>
            </a:r>
            <a:endParaRPr lang="en-US" sz="2800" b="1" dirty="0"/>
          </a:p>
        </p:txBody>
      </p:sp>
      <p:sp>
        <p:nvSpPr>
          <p:cNvPr id="7" name="TextBox 6"/>
          <p:cNvSpPr txBox="1"/>
          <p:nvPr/>
        </p:nvSpPr>
        <p:spPr>
          <a:xfrm>
            <a:off x="76200" y="0"/>
            <a:ext cx="2895600" cy="584775"/>
          </a:xfrm>
          <a:prstGeom prst="rect">
            <a:avLst/>
          </a:prstGeom>
          <a:noFill/>
        </p:spPr>
        <p:txBody>
          <a:bodyPr wrap="square" rtlCol="0">
            <a:spAutoFit/>
          </a:bodyPr>
          <a:lstStyle/>
          <a:p>
            <a:r>
              <a:rPr lang="en-US" sz="3200" b="1" dirty="0" smtClean="0"/>
              <a:t>Non-Perishable</a:t>
            </a:r>
            <a:endParaRPr lang="en-US" sz="3200" b="1" dirty="0"/>
          </a:p>
        </p:txBody>
      </p:sp>
    </p:spTree>
    <p:extLst>
      <p:ext uri="{BB962C8B-B14F-4D97-AF65-F5344CB8AC3E}">
        <p14:creationId xmlns:p14="http://schemas.microsoft.com/office/powerpoint/2010/main" val="2829512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914400"/>
            <a:ext cx="4156364" cy="3816429"/>
          </a:xfrm>
          <a:prstGeom prst="rect">
            <a:avLst/>
          </a:prstGeom>
        </p:spPr>
        <p:txBody>
          <a:bodyPr>
            <a:spAutoFit/>
          </a:bodyPr>
          <a:lstStyle/>
          <a:p>
            <a:r>
              <a:rPr lang="en-US" sz="2200" b="1" baseline="30000" dirty="0">
                <a:latin typeface="Palatino Linotype" panose="02040502050505030304" pitchFamily="18" charset="0"/>
              </a:rPr>
              <a:t>3 </a:t>
            </a:r>
            <a:r>
              <a:rPr lang="en-US" sz="2200" dirty="0">
                <a:latin typeface="Palatino Linotype" panose="02040502050505030304" pitchFamily="18" charset="0"/>
              </a:rPr>
              <a:t>Blessed be the God and Father of our Lord Jesus Christ, </a:t>
            </a:r>
            <a:r>
              <a:rPr lang="en-US" sz="2200" dirty="0" smtClean="0">
                <a:latin typeface="Palatino Linotype" panose="02040502050505030304" pitchFamily="18" charset="0"/>
              </a:rPr>
              <a:t>who according </a:t>
            </a:r>
            <a:r>
              <a:rPr lang="en-US" sz="2200" dirty="0">
                <a:latin typeface="Palatino Linotype" panose="02040502050505030304" pitchFamily="18" charset="0"/>
              </a:rPr>
              <a:t>to His great </a:t>
            </a:r>
            <a:r>
              <a:rPr lang="en-US" sz="2200" dirty="0" smtClean="0">
                <a:latin typeface="Palatino Linotype" panose="02040502050505030304" pitchFamily="18" charset="0"/>
              </a:rPr>
              <a:t>mercy has </a:t>
            </a:r>
            <a:r>
              <a:rPr lang="en-US" sz="2200" dirty="0">
                <a:latin typeface="Palatino Linotype" panose="02040502050505030304" pitchFamily="18" charset="0"/>
              </a:rPr>
              <a:t>caused us to be born again to a living hope through </a:t>
            </a:r>
            <a:r>
              <a:rPr lang="en-US" sz="2200" dirty="0" smtClean="0">
                <a:latin typeface="Palatino Linotype" panose="02040502050505030304" pitchFamily="18" charset="0"/>
              </a:rPr>
              <a:t>the resurrection </a:t>
            </a:r>
            <a:r>
              <a:rPr lang="en-US" sz="2200" dirty="0">
                <a:latin typeface="Palatino Linotype" panose="02040502050505030304" pitchFamily="18" charset="0"/>
              </a:rPr>
              <a:t>of Jesus Christ </a:t>
            </a:r>
            <a:r>
              <a:rPr lang="en-US" sz="2200" dirty="0" smtClean="0">
                <a:latin typeface="Palatino Linotype" panose="02040502050505030304" pitchFamily="18" charset="0"/>
              </a:rPr>
              <a:t>from the dead, </a:t>
            </a:r>
            <a:r>
              <a:rPr lang="en-US" sz="2200" b="1" baseline="30000" dirty="0" smtClean="0">
                <a:latin typeface="Palatino Linotype" panose="02040502050505030304" pitchFamily="18" charset="0"/>
              </a:rPr>
              <a:t>4</a:t>
            </a:r>
            <a:r>
              <a:rPr lang="en-US" sz="2200" b="1" baseline="30000" dirty="0">
                <a:latin typeface="Palatino Linotype" panose="02040502050505030304" pitchFamily="18" charset="0"/>
              </a:rPr>
              <a:t> </a:t>
            </a:r>
            <a:r>
              <a:rPr lang="en-US" sz="2200" u="sng" dirty="0" smtClean="0">
                <a:latin typeface="Palatino Linotype" panose="02040502050505030304" pitchFamily="18" charset="0"/>
              </a:rPr>
              <a:t>to obtain an inheritance</a:t>
            </a:r>
            <a:r>
              <a:rPr lang="en-US" sz="2200" u="sng" dirty="0">
                <a:latin typeface="Palatino Linotype" panose="02040502050505030304" pitchFamily="18" charset="0"/>
              </a:rPr>
              <a:t> which </a:t>
            </a:r>
            <a:r>
              <a:rPr lang="en-US" sz="2200" u="sng" dirty="0" smtClean="0">
                <a:latin typeface="Palatino Linotype" panose="02040502050505030304" pitchFamily="18" charset="0"/>
              </a:rPr>
              <a:t> is imperishable</a:t>
            </a:r>
            <a:r>
              <a:rPr lang="en-US" sz="2200" dirty="0" smtClean="0">
                <a:latin typeface="Palatino Linotype" panose="02040502050505030304" pitchFamily="18" charset="0"/>
              </a:rPr>
              <a:t> </a:t>
            </a:r>
            <a:r>
              <a:rPr lang="en-US" sz="2200" dirty="0">
                <a:latin typeface="Palatino Linotype" panose="02040502050505030304" pitchFamily="18" charset="0"/>
              </a:rPr>
              <a:t>and undefiled and will not fade </a:t>
            </a:r>
            <a:r>
              <a:rPr lang="en-US" sz="2200" dirty="0" smtClean="0">
                <a:latin typeface="Palatino Linotype" panose="02040502050505030304" pitchFamily="18" charset="0"/>
              </a:rPr>
              <a:t>away, reserved in </a:t>
            </a:r>
            <a:r>
              <a:rPr lang="en-US" sz="2200" dirty="0">
                <a:latin typeface="Palatino Linotype" panose="02040502050505030304" pitchFamily="18" charset="0"/>
              </a:rPr>
              <a:t>heaven for you,</a:t>
            </a:r>
          </a:p>
        </p:txBody>
      </p:sp>
      <p:sp>
        <p:nvSpPr>
          <p:cNvPr id="5" name="Rectangle 4"/>
          <p:cNvSpPr/>
          <p:nvPr/>
        </p:nvSpPr>
        <p:spPr>
          <a:xfrm>
            <a:off x="4724400" y="920829"/>
            <a:ext cx="4419600" cy="4154984"/>
          </a:xfrm>
          <a:prstGeom prst="rect">
            <a:avLst/>
          </a:prstGeom>
        </p:spPr>
        <p:txBody>
          <a:bodyPr wrap="square">
            <a:spAutoFit/>
          </a:bodyPr>
          <a:lstStyle/>
          <a:p>
            <a:r>
              <a:rPr lang="en-US" sz="2200" b="1" baseline="30000" dirty="0">
                <a:latin typeface="Palatino Linotype" panose="02040502050505030304" pitchFamily="18" charset="0"/>
              </a:rPr>
              <a:t>23 </a:t>
            </a:r>
            <a:r>
              <a:rPr lang="en-US" sz="2200" dirty="0">
                <a:latin typeface="Palatino Linotype" panose="02040502050505030304" pitchFamily="18" charset="0"/>
              </a:rPr>
              <a:t>for you have been born </a:t>
            </a:r>
            <a:r>
              <a:rPr lang="en-US" sz="2200" dirty="0" smtClean="0">
                <a:latin typeface="Palatino Linotype" panose="02040502050505030304" pitchFamily="18" charset="0"/>
              </a:rPr>
              <a:t>again </a:t>
            </a:r>
            <a:r>
              <a:rPr lang="en-US" sz="2200" u="sng" dirty="0" smtClean="0">
                <a:latin typeface="Palatino Linotype" panose="02040502050505030304" pitchFamily="18" charset="0"/>
              </a:rPr>
              <a:t>not </a:t>
            </a:r>
            <a:r>
              <a:rPr lang="en-US" sz="2200" u="sng" dirty="0">
                <a:latin typeface="Palatino Linotype" panose="02040502050505030304" pitchFamily="18" charset="0"/>
              </a:rPr>
              <a:t>of seed which is perishable but imperishable</a:t>
            </a:r>
            <a:r>
              <a:rPr lang="en-US" sz="2200" dirty="0">
                <a:latin typeface="Palatino Linotype" panose="02040502050505030304" pitchFamily="18" charset="0"/>
              </a:rPr>
              <a:t>, that is, through the living and enduring word of God.</a:t>
            </a:r>
            <a:r>
              <a:rPr lang="en-US" sz="2200" b="1" baseline="30000" dirty="0">
                <a:latin typeface="Palatino Linotype" panose="02040502050505030304" pitchFamily="18" charset="0"/>
              </a:rPr>
              <a:t>24 </a:t>
            </a:r>
            <a:r>
              <a:rPr lang="en-US" sz="2200" dirty="0">
                <a:latin typeface="Palatino Linotype" panose="02040502050505030304" pitchFamily="18" charset="0"/>
              </a:rPr>
              <a:t>For,</a:t>
            </a:r>
          </a:p>
          <a:p>
            <a:r>
              <a:rPr lang="en-US" sz="2200" dirty="0">
                <a:latin typeface="Palatino Linotype" panose="02040502050505030304" pitchFamily="18" charset="0"/>
              </a:rPr>
              <a:t>“</a:t>
            </a:r>
            <a:r>
              <a:rPr lang="en-US" sz="2200" cap="small" dirty="0">
                <a:latin typeface="Palatino Linotype" panose="02040502050505030304" pitchFamily="18" charset="0"/>
              </a:rPr>
              <a:t>All flesh is like grass</a:t>
            </a:r>
            <a:r>
              <a:rPr lang="en-US" sz="2200" dirty="0">
                <a:latin typeface="Palatino Linotype" panose="02040502050505030304" pitchFamily="18" charset="0"/>
              </a:rPr>
              <a:t>,</a:t>
            </a:r>
            <a:br>
              <a:rPr lang="en-US" sz="2200" dirty="0">
                <a:latin typeface="Palatino Linotype" panose="02040502050505030304" pitchFamily="18" charset="0"/>
              </a:rPr>
            </a:br>
            <a:r>
              <a:rPr lang="en-US" sz="2200" cap="small" dirty="0">
                <a:latin typeface="Palatino Linotype" panose="02040502050505030304" pitchFamily="18" charset="0"/>
              </a:rPr>
              <a:t>And all its glory like the flower of grass</a:t>
            </a:r>
            <a:r>
              <a:rPr lang="en-US" sz="2200" dirty="0">
                <a:latin typeface="Palatino Linotype" panose="02040502050505030304" pitchFamily="18" charset="0"/>
              </a:rPr>
              <a:t>.</a:t>
            </a:r>
            <a:br>
              <a:rPr lang="en-US" sz="2200" dirty="0">
                <a:latin typeface="Palatino Linotype" panose="02040502050505030304" pitchFamily="18" charset="0"/>
              </a:rPr>
            </a:br>
            <a:r>
              <a:rPr lang="en-US" sz="2200" cap="small" dirty="0">
                <a:latin typeface="Palatino Linotype" panose="02040502050505030304" pitchFamily="18" charset="0"/>
              </a:rPr>
              <a:t>The grass withers</a:t>
            </a:r>
            <a:r>
              <a:rPr lang="en-US" sz="2200" dirty="0">
                <a:latin typeface="Palatino Linotype" panose="02040502050505030304" pitchFamily="18" charset="0"/>
              </a:rPr>
              <a:t>,</a:t>
            </a:r>
            <a:br>
              <a:rPr lang="en-US" sz="2200" dirty="0">
                <a:latin typeface="Palatino Linotype" panose="02040502050505030304" pitchFamily="18" charset="0"/>
              </a:rPr>
            </a:br>
            <a:r>
              <a:rPr lang="en-US" sz="2200" cap="small" dirty="0">
                <a:latin typeface="Palatino Linotype" panose="02040502050505030304" pitchFamily="18" charset="0"/>
              </a:rPr>
              <a:t>And the flower falls off</a:t>
            </a:r>
            <a:r>
              <a:rPr lang="en-US" sz="2200" dirty="0">
                <a:latin typeface="Palatino Linotype" panose="02040502050505030304" pitchFamily="18" charset="0"/>
              </a:rPr>
              <a:t>,</a:t>
            </a:r>
            <a:br>
              <a:rPr lang="en-US" sz="2200" dirty="0">
                <a:latin typeface="Palatino Linotype" panose="02040502050505030304" pitchFamily="18" charset="0"/>
              </a:rPr>
            </a:br>
            <a:r>
              <a:rPr lang="en-US" sz="2200" b="1" baseline="30000" dirty="0">
                <a:latin typeface="Palatino Linotype" panose="02040502050505030304" pitchFamily="18" charset="0"/>
              </a:rPr>
              <a:t>25 </a:t>
            </a:r>
            <a:r>
              <a:rPr lang="en-US" sz="2200" cap="small" dirty="0">
                <a:latin typeface="Palatino Linotype" panose="02040502050505030304" pitchFamily="18" charset="0"/>
              </a:rPr>
              <a:t>But the word of the Lord endures forever</a:t>
            </a:r>
            <a:r>
              <a:rPr lang="en-US" sz="2200" dirty="0" smtClean="0">
                <a:latin typeface="Palatino Linotype" panose="02040502050505030304" pitchFamily="18" charset="0"/>
              </a:rPr>
              <a:t>.”</a:t>
            </a:r>
            <a:endParaRPr lang="en-US" sz="2200" dirty="0">
              <a:latin typeface="Palatino Linotype" panose="02040502050505030304" pitchFamily="18" charset="0"/>
            </a:endParaRPr>
          </a:p>
        </p:txBody>
      </p:sp>
      <p:sp>
        <p:nvSpPr>
          <p:cNvPr id="6" name="TextBox 5"/>
          <p:cNvSpPr txBox="1"/>
          <p:nvPr/>
        </p:nvSpPr>
        <p:spPr>
          <a:xfrm>
            <a:off x="3581400" y="228600"/>
            <a:ext cx="1676400" cy="523220"/>
          </a:xfrm>
          <a:prstGeom prst="rect">
            <a:avLst/>
          </a:prstGeom>
          <a:noFill/>
        </p:spPr>
        <p:txBody>
          <a:bodyPr wrap="square" rtlCol="0">
            <a:spAutoFit/>
          </a:bodyPr>
          <a:lstStyle/>
          <a:p>
            <a:pPr algn="ctr"/>
            <a:r>
              <a:rPr lang="en-US" sz="2800" b="1" dirty="0" smtClean="0"/>
              <a:t>1 Peter 1</a:t>
            </a:r>
            <a:endParaRPr lang="en-US" sz="2800" b="1" dirty="0"/>
          </a:p>
        </p:txBody>
      </p:sp>
      <p:sp>
        <p:nvSpPr>
          <p:cNvPr id="7" name="TextBox 6"/>
          <p:cNvSpPr txBox="1"/>
          <p:nvPr/>
        </p:nvSpPr>
        <p:spPr>
          <a:xfrm>
            <a:off x="76200" y="0"/>
            <a:ext cx="2895600" cy="584775"/>
          </a:xfrm>
          <a:prstGeom prst="rect">
            <a:avLst/>
          </a:prstGeom>
          <a:noFill/>
        </p:spPr>
        <p:txBody>
          <a:bodyPr wrap="square" rtlCol="0">
            <a:spAutoFit/>
          </a:bodyPr>
          <a:lstStyle/>
          <a:p>
            <a:r>
              <a:rPr lang="en-US" sz="3200" b="1" dirty="0" smtClean="0"/>
              <a:t>Non-Perishable</a:t>
            </a:r>
            <a:endParaRPr lang="en-US" sz="3200" b="1" dirty="0"/>
          </a:p>
        </p:txBody>
      </p:sp>
    </p:spTree>
    <p:extLst>
      <p:ext uri="{BB962C8B-B14F-4D97-AF65-F5344CB8AC3E}">
        <p14:creationId xmlns:p14="http://schemas.microsoft.com/office/powerpoint/2010/main" val="2144376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914400"/>
            <a:ext cx="4156364" cy="3816429"/>
          </a:xfrm>
          <a:prstGeom prst="rect">
            <a:avLst/>
          </a:prstGeom>
        </p:spPr>
        <p:txBody>
          <a:bodyPr>
            <a:spAutoFit/>
          </a:bodyPr>
          <a:lstStyle/>
          <a:p>
            <a:r>
              <a:rPr lang="en-US" sz="2200" b="1" baseline="30000" dirty="0">
                <a:latin typeface="Palatino Linotype" panose="02040502050505030304" pitchFamily="18" charset="0"/>
              </a:rPr>
              <a:t>3 </a:t>
            </a:r>
            <a:r>
              <a:rPr lang="en-US" sz="2200" dirty="0">
                <a:latin typeface="Palatino Linotype" panose="02040502050505030304" pitchFamily="18" charset="0"/>
              </a:rPr>
              <a:t>Blessed be the God and Father of our Lord Jesus Christ, </a:t>
            </a:r>
            <a:r>
              <a:rPr lang="en-US" sz="2200" dirty="0" smtClean="0">
                <a:latin typeface="Palatino Linotype" panose="02040502050505030304" pitchFamily="18" charset="0"/>
              </a:rPr>
              <a:t>who according </a:t>
            </a:r>
            <a:r>
              <a:rPr lang="en-US" sz="2200" dirty="0">
                <a:latin typeface="Palatino Linotype" panose="02040502050505030304" pitchFamily="18" charset="0"/>
              </a:rPr>
              <a:t>to His great </a:t>
            </a:r>
            <a:r>
              <a:rPr lang="en-US" sz="2200" dirty="0" smtClean="0">
                <a:latin typeface="Palatino Linotype" panose="02040502050505030304" pitchFamily="18" charset="0"/>
              </a:rPr>
              <a:t>mercy has </a:t>
            </a:r>
            <a:r>
              <a:rPr lang="en-US" sz="2200" dirty="0">
                <a:latin typeface="Palatino Linotype" panose="02040502050505030304" pitchFamily="18" charset="0"/>
              </a:rPr>
              <a:t>caused us to be born again to a living hope through </a:t>
            </a:r>
            <a:r>
              <a:rPr lang="en-US" sz="2200" dirty="0" smtClean="0">
                <a:latin typeface="Palatino Linotype" panose="02040502050505030304" pitchFamily="18" charset="0"/>
              </a:rPr>
              <a:t>the resurrection </a:t>
            </a:r>
            <a:r>
              <a:rPr lang="en-US" sz="2200" dirty="0">
                <a:latin typeface="Palatino Linotype" panose="02040502050505030304" pitchFamily="18" charset="0"/>
              </a:rPr>
              <a:t>of Jesus Christ </a:t>
            </a:r>
            <a:r>
              <a:rPr lang="en-US" sz="2200" dirty="0" smtClean="0">
                <a:latin typeface="Palatino Linotype" panose="02040502050505030304" pitchFamily="18" charset="0"/>
              </a:rPr>
              <a:t>from the dead, </a:t>
            </a:r>
            <a:r>
              <a:rPr lang="en-US" sz="2200" b="1" baseline="30000" dirty="0" smtClean="0">
                <a:latin typeface="Palatino Linotype" panose="02040502050505030304" pitchFamily="18" charset="0"/>
              </a:rPr>
              <a:t>4</a:t>
            </a:r>
            <a:r>
              <a:rPr lang="en-US" sz="2200" b="1" baseline="30000" dirty="0">
                <a:latin typeface="Palatino Linotype" panose="02040502050505030304" pitchFamily="18" charset="0"/>
              </a:rPr>
              <a:t> </a:t>
            </a:r>
            <a:r>
              <a:rPr lang="en-US" sz="2200" dirty="0" smtClean="0">
                <a:latin typeface="Palatino Linotype" panose="02040502050505030304" pitchFamily="18" charset="0"/>
              </a:rPr>
              <a:t>to obtain an inheritance</a:t>
            </a:r>
            <a:r>
              <a:rPr lang="en-US" sz="2200" dirty="0">
                <a:latin typeface="Palatino Linotype" panose="02040502050505030304" pitchFamily="18" charset="0"/>
              </a:rPr>
              <a:t> which </a:t>
            </a:r>
            <a:r>
              <a:rPr lang="en-US" sz="2200" dirty="0" smtClean="0">
                <a:latin typeface="Palatino Linotype" panose="02040502050505030304" pitchFamily="18" charset="0"/>
              </a:rPr>
              <a:t> is imperishable </a:t>
            </a:r>
            <a:r>
              <a:rPr lang="en-US" sz="2200" dirty="0">
                <a:latin typeface="Palatino Linotype" panose="02040502050505030304" pitchFamily="18" charset="0"/>
              </a:rPr>
              <a:t>and undefiled and </a:t>
            </a:r>
            <a:r>
              <a:rPr lang="en-US" sz="2200" u="sng" dirty="0">
                <a:latin typeface="Palatino Linotype" panose="02040502050505030304" pitchFamily="18" charset="0"/>
              </a:rPr>
              <a:t>will not fade </a:t>
            </a:r>
            <a:r>
              <a:rPr lang="en-US" sz="2200" u="sng" dirty="0" smtClean="0">
                <a:latin typeface="Palatino Linotype" panose="02040502050505030304" pitchFamily="18" charset="0"/>
              </a:rPr>
              <a:t>away, reserved in </a:t>
            </a:r>
            <a:r>
              <a:rPr lang="en-US" sz="2200" u="sng" dirty="0">
                <a:latin typeface="Palatino Linotype" panose="02040502050505030304" pitchFamily="18" charset="0"/>
              </a:rPr>
              <a:t>heaven for you</a:t>
            </a:r>
            <a:r>
              <a:rPr lang="en-US" sz="2200" dirty="0">
                <a:latin typeface="Palatino Linotype" panose="02040502050505030304" pitchFamily="18" charset="0"/>
              </a:rPr>
              <a:t>,</a:t>
            </a:r>
          </a:p>
        </p:txBody>
      </p:sp>
      <p:sp>
        <p:nvSpPr>
          <p:cNvPr id="5" name="Rectangle 4"/>
          <p:cNvSpPr/>
          <p:nvPr/>
        </p:nvSpPr>
        <p:spPr>
          <a:xfrm>
            <a:off x="4724400" y="920829"/>
            <a:ext cx="4419600" cy="4154984"/>
          </a:xfrm>
          <a:prstGeom prst="rect">
            <a:avLst/>
          </a:prstGeom>
        </p:spPr>
        <p:txBody>
          <a:bodyPr wrap="square">
            <a:spAutoFit/>
          </a:bodyPr>
          <a:lstStyle/>
          <a:p>
            <a:r>
              <a:rPr lang="en-US" sz="2200" b="1" baseline="30000" dirty="0">
                <a:latin typeface="Palatino Linotype" panose="02040502050505030304" pitchFamily="18" charset="0"/>
              </a:rPr>
              <a:t>23 </a:t>
            </a:r>
            <a:r>
              <a:rPr lang="en-US" sz="2200" dirty="0">
                <a:latin typeface="Palatino Linotype" panose="02040502050505030304" pitchFamily="18" charset="0"/>
              </a:rPr>
              <a:t>for you have been born </a:t>
            </a:r>
            <a:r>
              <a:rPr lang="en-US" sz="2200" dirty="0" smtClean="0">
                <a:latin typeface="Palatino Linotype" panose="02040502050505030304" pitchFamily="18" charset="0"/>
              </a:rPr>
              <a:t>again not </a:t>
            </a:r>
            <a:r>
              <a:rPr lang="en-US" sz="2200" dirty="0">
                <a:latin typeface="Palatino Linotype" panose="02040502050505030304" pitchFamily="18" charset="0"/>
              </a:rPr>
              <a:t>of seed which is perishable but imperishable, that is, through the living and </a:t>
            </a:r>
            <a:r>
              <a:rPr lang="en-US" sz="2200" u="sng" dirty="0">
                <a:latin typeface="Palatino Linotype" panose="02040502050505030304" pitchFamily="18" charset="0"/>
              </a:rPr>
              <a:t>enduring word of God.</a:t>
            </a:r>
            <a:r>
              <a:rPr lang="en-US" sz="2200" b="1" u="sng" baseline="30000" dirty="0">
                <a:latin typeface="Palatino Linotype" panose="02040502050505030304" pitchFamily="18" charset="0"/>
              </a:rPr>
              <a:t>24 </a:t>
            </a:r>
            <a:r>
              <a:rPr lang="en-US" sz="2200" u="sng" dirty="0">
                <a:latin typeface="Palatino Linotype" panose="02040502050505030304" pitchFamily="18" charset="0"/>
              </a:rPr>
              <a:t>For,</a:t>
            </a:r>
          </a:p>
          <a:p>
            <a:r>
              <a:rPr lang="en-US" sz="2200" u="sng" dirty="0">
                <a:latin typeface="Palatino Linotype" panose="02040502050505030304" pitchFamily="18" charset="0"/>
              </a:rPr>
              <a:t>“</a:t>
            </a:r>
            <a:r>
              <a:rPr lang="en-US" sz="2200" u="sng" cap="small" dirty="0">
                <a:latin typeface="Palatino Linotype" panose="02040502050505030304" pitchFamily="18" charset="0"/>
              </a:rPr>
              <a:t>All flesh is like grass</a:t>
            </a:r>
            <a:r>
              <a:rPr lang="en-US" sz="2200" u="sng" dirty="0">
                <a:latin typeface="Palatino Linotype" panose="02040502050505030304" pitchFamily="18" charset="0"/>
              </a:rPr>
              <a:t>,</a:t>
            </a:r>
            <a:br>
              <a:rPr lang="en-US" sz="2200" u="sng" dirty="0">
                <a:latin typeface="Palatino Linotype" panose="02040502050505030304" pitchFamily="18" charset="0"/>
              </a:rPr>
            </a:br>
            <a:r>
              <a:rPr lang="en-US" sz="2200" u="sng" cap="small" dirty="0">
                <a:latin typeface="Palatino Linotype" panose="02040502050505030304" pitchFamily="18" charset="0"/>
              </a:rPr>
              <a:t>And all its glory like the flower of grass</a:t>
            </a:r>
            <a:r>
              <a:rPr lang="en-US" sz="2200" u="sng" dirty="0">
                <a:latin typeface="Palatino Linotype" panose="02040502050505030304" pitchFamily="18" charset="0"/>
              </a:rPr>
              <a:t>.</a:t>
            </a:r>
            <a:br>
              <a:rPr lang="en-US" sz="2200" u="sng" dirty="0">
                <a:latin typeface="Palatino Linotype" panose="02040502050505030304" pitchFamily="18" charset="0"/>
              </a:rPr>
            </a:br>
            <a:r>
              <a:rPr lang="en-US" sz="2200" u="sng" cap="small" dirty="0">
                <a:latin typeface="Palatino Linotype" panose="02040502050505030304" pitchFamily="18" charset="0"/>
              </a:rPr>
              <a:t>The grass withers</a:t>
            </a:r>
            <a:r>
              <a:rPr lang="en-US" sz="2200" u="sng" dirty="0">
                <a:latin typeface="Palatino Linotype" panose="02040502050505030304" pitchFamily="18" charset="0"/>
              </a:rPr>
              <a:t>,</a:t>
            </a:r>
            <a:br>
              <a:rPr lang="en-US" sz="2200" u="sng" dirty="0">
                <a:latin typeface="Palatino Linotype" panose="02040502050505030304" pitchFamily="18" charset="0"/>
              </a:rPr>
            </a:br>
            <a:r>
              <a:rPr lang="en-US" sz="2200" u="sng" cap="small" dirty="0">
                <a:latin typeface="Palatino Linotype" panose="02040502050505030304" pitchFamily="18" charset="0"/>
              </a:rPr>
              <a:t>And the flower falls off</a:t>
            </a:r>
            <a:r>
              <a:rPr lang="en-US" sz="2200" u="sng" dirty="0">
                <a:latin typeface="Palatino Linotype" panose="02040502050505030304" pitchFamily="18" charset="0"/>
              </a:rPr>
              <a:t>,</a:t>
            </a:r>
            <a:br>
              <a:rPr lang="en-US" sz="2200" u="sng" dirty="0">
                <a:latin typeface="Palatino Linotype" panose="02040502050505030304" pitchFamily="18" charset="0"/>
              </a:rPr>
            </a:br>
            <a:r>
              <a:rPr lang="en-US" sz="2200" b="1" u="sng" baseline="30000" dirty="0">
                <a:latin typeface="Palatino Linotype" panose="02040502050505030304" pitchFamily="18" charset="0"/>
              </a:rPr>
              <a:t>25 </a:t>
            </a:r>
            <a:r>
              <a:rPr lang="en-US" sz="2200" u="sng" cap="small" dirty="0">
                <a:latin typeface="Palatino Linotype" panose="02040502050505030304" pitchFamily="18" charset="0"/>
              </a:rPr>
              <a:t>But the word of the Lord endures forever</a:t>
            </a:r>
            <a:r>
              <a:rPr lang="en-US" sz="2200" dirty="0" smtClean="0">
                <a:latin typeface="Palatino Linotype" panose="02040502050505030304" pitchFamily="18" charset="0"/>
              </a:rPr>
              <a:t>.”</a:t>
            </a:r>
            <a:endParaRPr lang="en-US" sz="2200" dirty="0">
              <a:latin typeface="Palatino Linotype" panose="02040502050505030304" pitchFamily="18" charset="0"/>
            </a:endParaRPr>
          </a:p>
        </p:txBody>
      </p:sp>
      <p:sp>
        <p:nvSpPr>
          <p:cNvPr id="6" name="TextBox 5"/>
          <p:cNvSpPr txBox="1"/>
          <p:nvPr/>
        </p:nvSpPr>
        <p:spPr>
          <a:xfrm>
            <a:off x="3581400" y="228600"/>
            <a:ext cx="1676400" cy="523220"/>
          </a:xfrm>
          <a:prstGeom prst="rect">
            <a:avLst/>
          </a:prstGeom>
          <a:noFill/>
        </p:spPr>
        <p:txBody>
          <a:bodyPr wrap="square" rtlCol="0">
            <a:spAutoFit/>
          </a:bodyPr>
          <a:lstStyle/>
          <a:p>
            <a:pPr algn="ctr"/>
            <a:r>
              <a:rPr lang="en-US" sz="2800" b="1" dirty="0" smtClean="0"/>
              <a:t>1 Peter 1</a:t>
            </a:r>
            <a:endParaRPr lang="en-US" sz="2800" b="1" dirty="0"/>
          </a:p>
        </p:txBody>
      </p:sp>
      <p:sp>
        <p:nvSpPr>
          <p:cNvPr id="8" name="TextBox 7"/>
          <p:cNvSpPr txBox="1"/>
          <p:nvPr/>
        </p:nvSpPr>
        <p:spPr>
          <a:xfrm>
            <a:off x="76200" y="0"/>
            <a:ext cx="2971800" cy="584775"/>
          </a:xfrm>
          <a:prstGeom prst="rect">
            <a:avLst/>
          </a:prstGeom>
          <a:noFill/>
        </p:spPr>
        <p:txBody>
          <a:bodyPr wrap="square" rtlCol="0">
            <a:spAutoFit/>
          </a:bodyPr>
          <a:lstStyle/>
          <a:p>
            <a:r>
              <a:rPr lang="en-US" sz="3200" b="1" dirty="0" smtClean="0"/>
              <a:t>Non-Perishable</a:t>
            </a:r>
            <a:endParaRPr lang="en-US" sz="3200" b="1" dirty="0"/>
          </a:p>
        </p:txBody>
      </p:sp>
      <p:sp>
        <p:nvSpPr>
          <p:cNvPr id="2" name="Rectangle 1"/>
          <p:cNvSpPr/>
          <p:nvPr/>
        </p:nvSpPr>
        <p:spPr>
          <a:xfrm>
            <a:off x="1529334" y="5462198"/>
            <a:ext cx="6471666" cy="800219"/>
          </a:xfrm>
          <a:prstGeom prst="rect">
            <a:avLst/>
          </a:prstGeom>
        </p:spPr>
        <p:txBody>
          <a:bodyPr wrap="square">
            <a:spAutoFit/>
          </a:bodyPr>
          <a:lstStyle/>
          <a:p>
            <a:r>
              <a:rPr lang="en-US" sz="2400" b="1" dirty="0" smtClean="0"/>
              <a:t>1 Peter 5</a:t>
            </a:r>
            <a:r>
              <a:rPr lang="en-US" sz="2200" b="1" baseline="30000" dirty="0" smtClean="0">
                <a:latin typeface="Palatino Linotype" panose="02040502050505030304" pitchFamily="18" charset="0"/>
              </a:rPr>
              <a:t>4</a:t>
            </a:r>
            <a:r>
              <a:rPr lang="en-US" sz="2200" b="1" baseline="30000" dirty="0">
                <a:latin typeface="Palatino Linotype" panose="02040502050505030304" pitchFamily="18" charset="0"/>
              </a:rPr>
              <a:t> </a:t>
            </a:r>
            <a:r>
              <a:rPr lang="en-US" sz="2200" dirty="0">
                <a:latin typeface="Palatino Linotype" panose="02040502050505030304" pitchFamily="18" charset="0"/>
              </a:rPr>
              <a:t>And when the Chief Shepherd appears, you will receive the unfading </a:t>
            </a:r>
            <a:r>
              <a:rPr lang="en-US" sz="2200" dirty="0" smtClean="0">
                <a:latin typeface="Palatino Linotype" panose="02040502050505030304" pitchFamily="18" charset="0"/>
              </a:rPr>
              <a:t>crown </a:t>
            </a:r>
            <a:r>
              <a:rPr lang="en-US" sz="2200" dirty="0">
                <a:latin typeface="Palatino Linotype" panose="02040502050505030304" pitchFamily="18" charset="0"/>
              </a:rPr>
              <a:t>of glory. </a:t>
            </a:r>
          </a:p>
        </p:txBody>
      </p:sp>
    </p:spTree>
    <p:extLst>
      <p:ext uri="{BB962C8B-B14F-4D97-AF65-F5344CB8AC3E}">
        <p14:creationId xmlns:p14="http://schemas.microsoft.com/office/powerpoint/2010/main" val="426352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914400"/>
            <a:ext cx="4156364" cy="5293757"/>
          </a:xfrm>
          <a:prstGeom prst="rect">
            <a:avLst/>
          </a:prstGeom>
        </p:spPr>
        <p:txBody>
          <a:bodyPr>
            <a:spAutoFit/>
          </a:bodyPr>
          <a:lstStyle/>
          <a:p>
            <a:r>
              <a:rPr lang="en-US" sz="2200" b="1" baseline="30000" dirty="0">
                <a:latin typeface="Palatino Linotype" panose="02040502050505030304" pitchFamily="18" charset="0"/>
              </a:rPr>
              <a:t>3 </a:t>
            </a:r>
            <a:r>
              <a:rPr lang="en-US" sz="2200" dirty="0">
                <a:latin typeface="Palatino Linotype" panose="02040502050505030304" pitchFamily="18" charset="0"/>
              </a:rPr>
              <a:t>Blessed be the God and Father of our Lord Jesus Christ, </a:t>
            </a:r>
            <a:r>
              <a:rPr lang="en-US" sz="2200" dirty="0" smtClean="0">
                <a:latin typeface="Palatino Linotype" panose="02040502050505030304" pitchFamily="18" charset="0"/>
              </a:rPr>
              <a:t>who according </a:t>
            </a:r>
            <a:r>
              <a:rPr lang="en-US" sz="2200" dirty="0">
                <a:latin typeface="Palatino Linotype" panose="02040502050505030304" pitchFamily="18" charset="0"/>
              </a:rPr>
              <a:t>to His great </a:t>
            </a:r>
            <a:r>
              <a:rPr lang="en-US" sz="2200" dirty="0" smtClean="0">
                <a:latin typeface="Palatino Linotype" panose="02040502050505030304" pitchFamily="18" charset="0"/>
              </a:rPr>
              <a:t>mercy has </a:t>
            </a:r>
            <a:r>
              <a:rPr lang="en-US" sz="2200" dirty="0">
                <a:latin typeface="Palatino Linotype" panose="02040502050505030304" pitchFamily="18" charset="0"/>
              </a:rPr>
              <a:t>caused us to be born again to a living hope through </a:t>
            </a:r>
            <a:r>
              <a:rPr lang="en-US" sz="2200" dirty="0" smtClean="0">
                <a:latin typeface="Palatino Linotype" panose="02040502050505030304" pitchFamily="18" charset="0"/>
              </a:rPr>
              <a:t>the resurrection </a:t>
            </a:r>
            <a:r>
              <a:rPr lang="en-US" sz="2200" dirty="0">
                <a:latin typeface="Palatino Linotype" panose="02040502050505030304" pitchFamily="18" charset="0"/>
              </a:rPr>
              <a:t>of Jesus Christ </a:t>
            </a:r>
            <a:r>
              <a:rPr lang="en-US" sz="2200" dirty="0" smtClean="0">
                <a:latin typeface="Palatino Linotype" panose="02040502050505030304" pitchFamily="18" charset="0"/>
              </a:rPr>
              <a:t>from the dead, </a:t>
            </a:r>
            <a:r>
              <a:rPr lang="en-US" sz="2200" b="1" baseline="30000" dirty="0" smtClean="0">
                <a:latin typeface="Palatino Linotype" panose="02040502050505030304" pitchFamily="18" charset="0"/>
              </a:rPr>
              <a:t>4</a:t>
            </a:r>
            <a:r>
              <a:rPr lang="en-US" sz="2200" b="1" baseline="30000" dirty="0">
                <a:latin typeface="Palatino Linotype" panose="02040502050505030304" pitchFamily="18" charset="0"/>
              </a:rPr>
              <a:t> </a:t>
            </a:r>
            <a:r>
              <a:rPr lang="en-US" sz="2200" dirty="0" smtClean="0">
                <a:latin typeface="Palatino Linotype" panose="02040502050505030304" pitchFamily="18" charset="0"/>
              </a:rPr>
              <a:t>to obtain an inheritance</a:t>
            </a:r>
            <a:r>
              <a:rPr lang="en-US" sz="2200" dirty="0">
                <a:latin typeface="Palatino Linotype" panose="02040502050505030304" pitchFamily="18" charset="0"/>
              </a:rPr>
              <a:t> which </a:t>
            </a:r>
            <a:r>
              <a:rPr lang="en-US" sz="2200" dirty="0" smtClean="0">
                <a:latin typeface="Palatino Linotype" panose="02040502050505030304" pitchFamily="18" charset="0"/>
              </a:rPr>
              <a:t> is imperishable </a:t>
            </a:r>
            <a:r>
              <a:rPr lang="en-US" sz="2200" dirty="0">
                <a:latin typeface="Palatino Linotype" panose="02040502050505030304" pitchFamily="18" charset="0"/>
              </a:rPr>
              <a:t>and undefiled and will not fade </a:t>
            </a:r>
            <a:r>
              <a:rPr lang="en-US" sz="2200" dirty="0" smtClean="0">
                <a:latin typeface="Palatino Linotype" panose="02040502050505030304" pitchFamily="18" charset="0"/>
              </a:rPr>
              <a:t>away, reserved in </a:t>
            </a:r>
            <a:r>
              <a:rPr lang="en-US" sz="2200" dirty="0">
                <a:latin typeface="Palatino Linotype" panose="02040502050505030304" pitchFamily="18" charset="0"/>
              </a:rPr>
              <a:t>heaven for you</a:t>
            </a:r>
            <a:r>
              <a:rPr lang="en-US" sz="2200" dirty="0" smtClean="0">
                <a:latin typeface="Palatino Linotype" panose="02040502050505030304" pitchFamily="18" charset="0"/>
              </a:rPr>
              <a:t>, </a:t>
            </a:r>
            <a:r>
              <a:rPr lang="en-US" sz="2200" b="1" baseline="30000" dirty="0">
                <a:latin typeface="Palatino Linotype" panose="02040502050505030304" pitchFamily="18" charset="0"/>
              </a:rPr>
              <a:t>5 </a:t>
            </a:r>
            <a:r>
              <a:rPr lang="en-US" sz="2200" dirty="0">
                <a:latin typeface="Palatino Linotype" panose="02040502050505030304" pitchFamily="18" charset="0"/>
              </a:rPr>
              <a:t>who are protected by the power of God through faith for </a:t>
            </a:r>
            <a:r>
              <a:rPr lang="en-US" sz="2200" u="sng" dirty="0">
                <a:latin typeface="Palatino Linotype" panose="02040502050505030304" pitchFamily="18" charset="0"/>
              </a:rPr>
              <a:t>a salvation ready to be revealed in the last time</a:t>
            </a:r>
            <a:r>
              <a:rPr lang="en-US" sz="2200" dirty="0">
                <a:latin typeface="Palatino Linotype" panose="02040502050505030304" pitchFamily="18" charset="0"/>
              </a:rPr>
              <a:t>.</a:t>
            </a:r>
          </a:p>
        </p:txBody>
      </p:sp>
      <p:sp>
        <p:nvSpPr>
          <p:cNvPr id="6" name="TextBox 5"/>
          <p:cNvSpPr txBox="1"/>
          <p:nvPr/>
        </p:nvSpPr>
        <p:spPr>
          <a:xfrm>
            <a:off x="3581400" y="228600"/>
            <a:ext cx="1676400" cy="523220"/>
          </a:xfrm>
          <a:prstGeom prst="rect">
            <a:avLst/>
          </a:prstGeom>
          <a:noFill/>
        </p:spPr>
        <p:txBody>
          <a:bodyPr wrap="square" rtlCol="0">
            <a:spAutoFit/>
          </a:bodyPr>
          <a:lstStyle/>
          <a:p>
            <a:pPr algn="ctr"/>
            <a:r>
              <a:rPr lang="en-US" sz="2800" b="1" dirty="0" smtClean="0"/>
              <a:t>1 Peter 1</a:t>
            </a:r>
            <a:endParaRPr lang="en-US" sz="2800" b="1" dirty="0"/>
          </a:p>
        </p:txBody>
      </p:sp>
      <p:sp>
        <p:nvSpPr>
          <p:cNvPr id="7" name="TextBox 6"/>
          <p:cNvSpPr txBox="1"/>
          <p:nvPr/>
        </p:nvSpPr>
        <p:spPr>
          <a:xfrm>
            <a:off x="76200" y="0"/>
            <a:ext cx="3657600" cy="584775"/>
          </a:xfrm>
          <a:prstGeom prst="rect">
            <a:avLst/>
          </a:prstGeom>
          <a:noFill/>
        </p:spPr>
        <p:txBody>
          <a:bodyPr wrap="square" rtlCol="0">
            <a:spAutoFit/>
          </a:bodyPr>
          <a:lstStyle/>
          <a:p>
            <a:r>
              <a:rPr lang="en-US" sz="3200" b="1" dirty="0" smtClean="0"/>
              <a:t>Future Salvation</a:t>
            </a:r>
            <a:endParaRPr lang="en-US" sz="3200" b="1" dirty="0"/>
          </a:p>
        </p:txBody>
      </p:sp>
      <p:sp>
        <p:nvSpPr>
          <p:cNvPr id="2" name="Rectangle 1"/>
          <p:cNvSpPr/>
          <p:nvPr/>
        </p:nvSpPr>
        <p:spPr>
          <a:xfrm>
            <a:off x="4267200" y="920829"/>
            <a:ext cx="4876800" cy="5847755"/>
          </a:xfrm>
          <a:prstGeom prst="rect">
            <a:avLst/>
          </a:prstGeom>
        </p:spPr>
        <p:txBody>
          <a:bodyPr wrap="square">
            <a:spAutoFit/>
          </a:bodyPr>
          <a:lstStyle/>
          <a:p>
            <a:r>
              <a:rPr lang="en-US" sz="2200" dirty="0">
                <a:latin typeface="Palatino Linotype" panose="02040502050505030304" pitchFamily="18" charset="0"/>
              </a:rPr>
              <a:t> </a:t>
            </a:r>
            <a:r>
              <a:rPr lang="en-US" sz="2200" b="1" baseline="30000" dirty="0">
                <a:latin typeface="Palatino Linotype" panose="02040502050505030304" pitchFamily="18" charset="0"/>
              </a:rPr>
              <a:t>9 </a:t>
            </a:r>
            <a:r>
              <a:rPr lang="en-US" sz="2200" dirty="0">
                <a:latin typeface="Palatino Linotype" panose="02040502050505030304" pitchFamily="18" charset="0"/>
              </a:rPr>
              <a:t>obtaining as the outcome of your faith the </a:t>
            </a:r>
            <a:r>
              <a:rPr lang="en-US" sz="2200" u="sng" dirty="0">
                <a:latin typeface="Palatino Linotype" panose="02040502050505030304" pitchFamily="18" charset="0"/>
              </a:rPr>
              <a:t>salvation</a:t>
            </a:r>
            <a:r>
              <a:rPr lang="en-US" sz="2200" dirty="0">
                <a:latin typeface="Palatino Linotype" panose="02040502050505030304" pitchFamily="18" charset="0"/>
              </a:rPr>
              <a:t> of </a:t>
            </a:r>
            <a:r>
              <a:rPr lang="en-US" sz="2200" dirty="0" smtClean="0">
                <a:latin typeface="Palatino Linotype" panose="02040502050505030304" pitchFamily="18" charset="0"/>
              </a:rPr>
              <a:t>your </a:t>
            </a:r>
            <a:r>
              <a:rPr lang="en-US" sz="2200" dirty="0">
                <a:latin typeface="Palatino Linotype" panose="02040502050505030304" pitchFamily="18" charset="0"/>
              </a:rPr>
              <a:t>souls.</a:t>
            </a:r>
          </a:p>
          <a:p>
            <a:r>
              <a:rPr lang="en-US" sz="2200" b="1" baseline="30000" dirty="0">
                <a:latin typeface="Palatino Linotype" panose="02040502050505030304" pitchFamily="18" charset="0"/>
              </a:rPr>
              <a:t>10 </a:t>
            </a:r>
            <a:r>
              <a:rPr lang="en-US" sz="2200" dirty="0" smtClean="0">
                <a:latin typeface="Palatino Linotype" panose="02040502050505030304" pitchFamily="18" charset="0"/>
              </a:rPr>
              <a:t>As to </a:t>
            </a:r>
            <a:r>
              <a:rPr lang="en-US" sz="2200" dirty="0">
                <a:latin typeface="Palatino Linotype" panose="02040502050505030304" pitchFamily="18" charset="0"/>
              </a:rPr>
              <a:t>this </a:t>
            </a:r>
            <a:r>
              <a:rPr lang="en-US" sz="2200" u="sng" dirty="0">
                <a:latin typeface="Palatino Linotype" panose="02040502050505030304" pitchFamily="18" charset="0"/>
              </a:rPr>
              <a:t>salvation</a:t>
            </a:r>
            <a:r>
              <a:rPr lang="en-US" sz="2200" dirty="0">
                <a:latin typeface="Palatino Linotype" panose="02040502050505030304" pitchFamily="18" charset="0"/>
              </a:rPr>
              <a:t>, the prophets who prophesied of the grace </a:t>
            </a:r>
            <a:r>
              <a:rPr lang="en-US" sz="2200" dirty="0" smtClean="0">
                <a:latin typeface="Palatino Linotype" panose="02040502050505030304" pitchFamily="18" charset="0"/>
              </a:rPr>
              <a:t>that would </a:t>
            </a:r>
            <a:r>
              <a:rPr lang="en-US" sz="2200" dirty="0">
                <a:latin typeface="Palatino Linotype" panose="02040502050505030304" pitchFamily="18" charset="0"/>
              </a:rPr>
              <a:t>come to you made careful searches and </a:t>
            </a:r>
            <a:r>
              <a:rPr lang="en-US" sz="2200" dirty="0" smtClean="0">
                <a:latin typeface="Palatino Linotype" panose="02040502050505030304" pitchFamily="18" charset="0"/>
              </a:rPr>
              <a:t>inquiries, </a:t>
            </a:r>
            <a:r>
              <a:rPr lang="en-US" sz="2200" b="1" baseline="30000" dirty="0" smtClean="0">
                <a:latin typeface="Palatino Linotype" panose="02040502050505030304" pitchFamily="18" charset="0"/>
              </a:rPr>
              <a:t>11</a:t>
            </a:r>
            <a:r>
              <a:rPr lang="en-US" sz="2200" b="1" baseline="30000" dirty="0">
                <a:latin typeface="Palatino Linotype" panose="02040502050505030304" pitchFamily="18" charset="0"/>
              </a:rPr>
              <a:t> </a:t>
            </a:r>
            <a:r>
              <a:rPr lang="en-US" sz="2200" dirty="0" smtClean="0">
                <a:latin typeface="Palatino Linotype" panose="02040502050505030304" pitchFamily="18" charset="0"/>
              </a:rPr>
              <a:t>seeking </a:t>
            </a:r>
            <a:r>
              <a:rPr lang="en-US" sz="2200" dirty="0">
                <a:latin typeface="Palatino Linotype" panose="02040502050505030304" pitchFamily="18" charset="0"/>
              </a:rPr>
              <a:t>to know what person or time the </a:t>
            </a:r>
            <a:r>
              <a:rPr lang="en-US" sz="2200" dirty="0" smtClean="0">
                <a:latin typeface="Palatino Linotype" panose="02040502050505030304" pitchFamily="18" charset="0"/>
              </a:rPr>
              <a:t>Spirit of </a:t>
            </a:r>
            <a:r>
              <a:rPr lang="en-US" sz="2200" dirty="0">
                <a:latin typeface="Palatino Linotype" panose="02040502050505030304" pitchFamily="18" charset="0"/>
              </a:rPr>
              <a:t>Christ within them was indicating as </a:t>
            </a:r>
            <a:r>
              <a:rPr lang="en-US" sz="2200" dirty="0" smtClean="0">
                <a:latin typeface="Palatino Linotype" panose="02040502050505030304" pitchFamily="18" charset="0"/>
              </a:rPr>
              <a:t>He predicted </a:t>
            </a:r>
            <a:r>
              <a:rPr lang="en-US" sz="2200" dirty="0">
                <a:latin typeface="Palatino Linotype" panose="02040502050505030304" pitchFamily="18" charset="0"/>
              </a:rPr>
              <a:t>the sufferings of Christ and the </a:t>
            </a:r>
            <a:r>
              <a:rPr lang="en-US" sz="2200" dirty="0" smtClean="0">
                <a:latin typeface="Palatino Linotype" panose="02040502050505030304" pitchFamily="18" charset="0"/>
              </a:rPr>
              <a:t>glories to </a:t>
            </a:r>
            <a:r>
              <a:rPr lang="en-US" sz="2200" dirty="0">
                <a:latin typeface="Palatino Linotype" panose="02040502050505030304" pitchFamily="18" charset="0"/>
              </a:rPr>
              <a:t>follow. </a:t>
            </a:r>
            <a:r>
              <a:rPr lang="en-US" sz="2200" b="1" baseline="30000" dirty="0">
                <a:latin typeface="Palatino Linotype" panose="02040502050505030304" pitchFamily="18" charset="0"/>
              </a:rPr>
              <a:t>12 </a:t>
            </a:r>
            <a:r>
              <a:rPr lang="en-US" sz="2200" dirty="0">
                <a:latin typeface="Palatino Linotype" panose="02040502050505030304" pitchFamily="18" charset="0"/>
              </a:rPr>
              <a:t>It was revealed to them that they were not serving </a:t>
            </a:r>
            <a:r>
              <a:rPr lang="en-US" sz="2200" dirty="0" smtClean="0">
                <a:latin typeface="Palatino Linotype" panose="02040502050505030304" pitchFamily="18" charset="0"/>
              </a:rPr>
              <a:t>themselves, but </a:t>
            </a:r>
            <a:r>
              <a:rPr lang="en-US" sz="2200" dirty="0">
                <a:latin typeface="Palatino Linotype" panose="02040502050505030304" pitchFamily="18" charset="0"/>
              </a:rPr>
              <a:t>you, in these things which now have been announced to you through those who preached the gospel to you by the Holy Spirit sent from heaven—things into which angels long to </a:t>
            </a:r>
            <a:r>
              <a:rPr lang="en-US" sz="2200" dirty="0" smtClean="0">
                <a:latin typeface="Palatino Linotype" panose="02040502050505030304" pitchFamily="18" charset="0"/>
              </a:rPr>
              <a:t>look</a:t>
            </a:r>
            <a:r>
              <a:rPr lang="en-US" sz="2200" dirty="0">
                <a:latin typeface="Palatino Linotype" panose="02040502050505030304" pitchFamily="18" charset="0"/>
              </a:rPr>
              <a:t>.</a:t>
            </a:r>
          </a:p>
        </p:txBody>
      </p:sp>
    </p:spTree>
    <p:extLst>
      <p:ext uri="{BB962C8B-B14F-4D97-AF65-F5344CB8AC3E}">
        <p14:creationId xmlns:p14="http://schemas.microsoft.com/office/powerpoint/2010/main" val="1476238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914400"/>
            <a:ext cx="4156364" cy="5293757"/>
          </a:xfrm>
          <a:prstGeom prst="rect">
            <a:avLst/>
          </a:prstGeom>
        </p:spPr>
        <p:txBody>
          <a:bodyPr>
            <a:spAutoFit/>
          </a:bodyPr>
          <a:lstStyle/>
          <a:p>
            <a:r>
              <a:rPr lang="en-US" sz="2200" b="1" baseline="30000" dirty="0">
                <a:latin typeface="Palatino Linotype" panose="02040502050505030304" pitchFamily="18" charset="0"/>
              </a:rPr>
              <a:t>3 </a:t>
            </a:r>
            <a:r>
              <a:rPr lang="en-US" sz="2200" dirty="0">
                <a:latin typeface="Palatino Linotype" panose="02040502050505030304" pitchFamily="18" charset="0"/>
              </a:rPr>
              <a:t>Blessed be the God and Father of our Lord Jesus Christ, </a:t>
            </a:r>
            <a:r>
              <a:rPr lang="en-US" sz="2200" dirty="0" smtClean="0">
                <a:latin typeface="Palatino Linotype" panose="02040502050505030304" pitchFamily="18" charset="0"/>
              </a:rPr>
              <a:t>who according </a:t>
            </a:r>
            <a:r>
              <a:rPr lang="en-US" sz="2200" dirty="0">
                <a:latin typeface="Palatino Linotype" panose="02040502050505030304" pitchFamily="18" charset="0"/>
              </a:rPr>
              <a:t>to His great </a:t>
            </a:r>
            <a:r>
              <a:rPr lang="en-US" sz="2200" dirty="0" smtClean="0">
                <a:latin typeface="Palatino Linotype" panose="02040502050505030304" pitchFamily="18" charset="0"/>
              </a:rPr>
              <a:t>mercy has </a:t>
            </a:r>
            <a:r>
              <a:rPr lang="en-US" sz="2200" dirty="0">
                <a:latin typeface="Palatino Linotype" panose="02040502050505030304" pitchFamily="18" charset="0"/>
              </a:rPr>
              <a:t>caused us to be born again to a living hope through </a:t>
            </a:r>
            <a:r>
              <a:rPr lang="en-US" sz="2200" dirty="0" smtClean="0">
                <a:latin typeface="Palatino Linotype" panose="02040502050505030304" pitchFamily="18" charset="0"/>
              </a:rPr>
              <a:t>the resurrection </a:t>
            </a:r>
            <a:r>
              <a:rPr lang="en-US" sz="2200" dirty="0">
                <a:latin typeface="Palatino Linotype" panose="02040502050505030304" pitchFamily="18" charset="0"/>
              </a:rPr>
              <a:t>of Jesus Christ </a:t>
            </a:r>
            <a:r>
              <a:rPr lang="en-US" sz="2200" dirty="0" smtClean="0">
                <a:latin typeface="Palatino Linotype" panose="02040502050505030304" pitchFamily="18" charset="0"/>
              </a:rPr>
              <a:t>from the dead, </a:t>
            </a:r>
            <a:r>
              <a:rPr lang="en-US" sz="2200" b="1" baseline="30000" dirty="0" smtClean="0">
                <a:latin typeface="Palatino Linotype" panose="02040502050505030304" pitchFamily="18" charset="0"/>
              </a:rPr>
              <a:t>4</a:t>
            </a:r>
            <a:r>
              <a:rPr lang="en-US" sz="2200" b="1" baseline="30000" dirty="0">
                <a:latin typeface="Palatino Linotype" panose="02040502050505030304" pitchFamily="18" charset="0"/>
              </a:rPr>
              <a:t> </a:t>
            </a:r>
            <a:r>
              <a:rPr lang="en-US" sz="2200" dirty="0" smtClean="0">
                <a:latin typeface="Palatino Linotype" panose="02040502050505030304" pitchFamily="18" charset="0"/>
              </a:rPr>
              <a:t>to obtain an inheritance</a:t>
            </a:r>
            <a:r>
              <a:rPr lang="en-US" sz="2200" dirty="0">
                <a:latin typeface="Palatino Linotype" panose="02040502050505030304" pitchFamily="18" charset="0"/>
              </a:rPr>
              <a:t> which </a:t>
            </a:r>
            <a:r>
              <a:rPr lang="en-US" sz="2200" dirty="0" smtClean="0">
                <a:latin typeface="Palatino Linotype" panose="02040502050505030304" pitchFamily="18" charset="0"/>
              </a:rPr>
              <a:t> is imperishable </a:t>
            </a:r>
            <a:r>
              <a:rPr lang="en-US" sz="2200" dirty="0">
                <a:latin typeface="Palatino Linotype" panose="02040502050505030304" pitchFamily="18" charset="0"/>
              </a:rPr>
              <a:t>and undefiled and will not fade </a:t>
            </a:r>
            <a:r>
              <a:rPr lang="en-US" sz="2200" dirty="0" smtClean="0">
                <a:latin typeface="Palatino Linotype" panose="02040502050505030304" pitchFamily="18" charset="0"/>
              </a:rPr>
              <a:t>away, reserved in </a:t>
            </a:r>
            <a:r>
              <a:rPr lang="en-US" sz="2200" dirty="0">
                <a:latin typeface="Palatino Linotype" panose="02040502050505030304" pitchFamily="18" charset="0"/>
              </a:rPr>
              <a:t>heaven for you</a:t>
            </a:r>
            <a:r>
              <a:rPr lang="en-US" sz="2200" dirty="0" smtClean="0">
                <a:latin typeface="Palatino Linotype" panose="02040502050505030304" pitchFamily="18" charset="0"/>
              </a:rPr>
              <a:t>, </a:t>
            </a:r>
            <a:r>
              <a:rPr lang="en-US" sz="2200" b="1" baseline="30000" dirty="0">
                <a:latin typeface="Palatino Linotype" panose="02040502050505030304" pitchFamily="18" charset="0"/>
              </a:rPr>
              <a:t>5 </a:t>
            </a:r>
            <a:r>
              <a:rPr lang="en-US" sz="2200" dirty="0">
                <a:latin typeface="Palatino Linotype" panose="02040502050505030304" pitchFamily="18" charset="0"/>
              </a:rPr>
              <a:t>who are protected by the power of God through faith for </a:t>
            </a:r>
            <a:r>
              <a:rPr lang="en-US" sz="2200" u="sng" dirty="0">
                <a:latin typeface="Palatino Linotype" panose="02040502050505030304" pitchFamily="18" charset="0"/>
              </a:rPr>
              <a:t>a salvation ready to be revealed in the last time</a:t>
            </a:r>
            <a:r>
              <a:rPr lang="en-US" sz="2200" dirty="0">
                <a:latin typeface="Palatino Linotype" panose="02040502050505030304" pitchFamily="18" charset="0"/>
              </a:rPr>
              <a:t>.</a:t>
            </a:r>
          </a:p>
        </p:txBody>
      </p:sp>
      <p:sp>
        <p:nvSpPr>
          <p:cNvPr id="6" name="TextBox 5"/>
          <p:cNvSpPr txBox="1"/>
          <p:nvPr/>
        </p:nvSpPr>
        <p:spPr>
          <a:xfrm>
            <a:off x="3581400" y="228600"/>
            <a:ext cx="1676400" cy="523220"/>
          </a:xfrm>
          <a:prstGeom prst="rect">
            <a:avLst/>
          </a:prstGeom>
          <a:noFill/>
        </p:spPr>
        <p:txBody>
          <a:bodyPr wrap="square" rtlCol="0">
            <a:spAutoFit/>
          </a:bodyPr>
          <a:lstStyle/>
          <a:p>
            <a:pPr algn="ctr"/>
            <a:r>
              <a:rPr lang="en-US" sz="2800" b="1" dirty="0" smtClean="0"/>
              <a:t>1 Peter 1</a:t>
            </a:r>
            <a:endParaRPr lang="en-US" sz="2800" b="1" dirty="0"/>
          </a:p>
        </p:txBody>
      </p:sp>
      <p:sp>
        <p:nvSpPr>
          <p:cNvPr id="7" name="TextBox 6"/>
          <p:cNvSpPr txBox="1"/>
          <p:nvPr/>
        </p:nvSpPr>
        <p:spPr>
          <a:xfrm>
            <a:off x="76200" y="0"/>
            <a:ext cx="3657600" cy="584775"/>
          </a:xfrm>
          <a:prstGeom prst="rect">
            <a:avLst/>
          </a:prstGeom>
          <a:noFill/>
        </p:spPr>
        <p:txBody>
          <a:bodyPr wrap="square" rtlCol="0">
            <a:spAutoFit/>
          </a:bodyPr>
          <a:lstStyle/>
          <a:p>
            <a:r>
              <a:rPr lang="en-US" sz="3200" b="1" dirty="0" smtClean="0"/>
              <a:t>Future Salvation</a:t>
            </a:r>
            <a:endParaRPr lang="en-US" sz="3200" b="1" dirty="0"/>
          </a:p>
        </p:txBody>
      </p:sp>
      <p:sp>
        <p:nvSpPr>
          <p:cNvPr id="2" name="Rectangle 1"/>
          <p:cNvSpPr/>
          <p:nvPr/>
        </p:nvSpPr>
        <p:spPr>
          <a:xfrm>
            <a:off x="4267200" y="920829"/>
            <a:ext cx="4876800" cy="2492990"/>
          </a:xfrm>
          <a:prstGeom prst="rect">
            <a:avLst/>
          </a:prstGeom>
        </p:spPr>
        <p:txBody>
          <a:bodyPr wrap="square">
            <a:spAutoFit/>
          </a:bodyPr>
          <a:lstStyle/>
          <a:p>
            <a:r>
              <a:rPr lang="en-US" sz="2400" b="1" dirty="0" smtClean="0"/>
              <a:t>1 Peter 2</a:t>
            </a:r>
            <a:r>
              <a:rPr lang="en-US" sz="2200" b="1" dirty="0">
                <a:latin typeface="Palatino Linotype" panose="02040502050505030304" pitchFamily="18" charset="0"/>
              </a:rPr>
              <a:t> </a:t>
            </a:r>
            <a:r>
              <a:rPr lang="en-US" sz="2200" dirty="0">
                <a:latin typeface="Palatino Linotype" panose="02040502050505030304" pitchFamily="18" charset="0"/>
              </a:rPr>
              <a:t>Therefore, putting aside all </a:t>
            </a:r>
            <a:r>
              <a:rPr lang="en-US" sz="2200" dirty="0" smtClean="0">
                <a:latin typeface="Palatino Linotype" panose="02040502050505030304" pitchFamily="18" charset="0"/>
              </a:rPr>
              <a:t>malice </a:t>
            </a:r>
            <a:r>
              <a:rPr lang="en-US" sz="2200" dirty="0">
                <a:latin typeface="Palatino Linotype" panose="02040502050505030304" pitchFamily="18" charset="0"/>
              </a:rPr>
              <a:t>and all deceit and </a:t>
            </a:r>
            <a:r>
              <a:rPr lang="en-US" sz="2200" dirty="0" smtClean="0">
                <a:latin typeface="Palatino Linotype" panose="02040502050505030304" pitchFamily="18" charset="0"/>
              </a:rPr>
              <a:t>hypocrisy </a:t>
            </a:r>
            <a:r>
              <a:rPr lang="en-US" sz="2200" dirty="0">
                <a:latin typeface="Palatino Linotype" panose="02040502050505030304" pitchFamily="18" charset="0"/>
              </a:rPr>
              <a:t>and </a:t>
            </a:r>
            <a:r>
              <a:rPr lang="en-US" sz="2200" dirty="0" smtClean="0">
                <a:latin typeface="Palatino Linotype" panose="02040502050505030304" pitchFamily="18" charset="0"/>
              </a:rPr>
              <a:t>envy </a:t>
            </a:r>
            <a:r>
              <a:rPr lang="en-US" sz="2200" dirty="0">
                <a:latin typeface="Palatino Linotype" panose="02040502050505030304" pitchFamily="18" charset="0"/>
              </a:rPr>
              <a:t>and all </a:t>
            </a:r>
            <a:r>
              <a:rPr lang="en-US" sz="2200" dirty="0" smtClean="0">
                <a:latin typeface="Palatino Linotype" panose="02040502050505030304" pitchFamily="18" charset="0"/>
              </a:rPr>
              <a:t>slander</a:t>
            </a:r>
            <a:r>
              <a:rPr lang="en-US" sz="2200" dirty="0">
                <a:latin typeface="Palatino Linotype" panose="02040502050505030304" pitchFamily="18" charset="0"/>
              </a:rPr>
              <a:t>, </a:t>
            </a:r>
            <a:r>
              <a:rPr lang="en-US" sz="2200" b="1" baseline="30000" dirty="0">
                <a:latin typeface="Palatino Linotype" panose="02040502050505030304" pitchFamily="18" charset="0"/>
              </a:rPr>
              <a:t>2 </a:t>
            </a:r>
            <a:r>
              <a:rPr lang="en-US" sz="2200" dirty="0">
                <a:latin typeface="Palatino Linotype" panose="02040502050505030304" pitchFamily="18" charset="0"/>
              </a:rPr>
              <a:t>like newborn babies, long for the </a:t>
            </a:r>
            <a:r>
              <a:rPr lang="en-US" sz="2200" dirty="0" smtClean="0">
                <a:latin typeface="Palatino Linotype" panose="02040502050505030304" pitchFamily="18" charset="0"/>
              </a:rPr>
              <a:t>pure</a:t>
            </a:r>
            <a:r>
              <a:rPr lang="en-US" sz="2200" dirty="0">
                <a:latin typeface="Palatino Linotype" panose="02040502050505030304" pitchFamily="18" charset="0"/>
              </a:rPr>
              <a:t> </a:t>
            </a:r>
            <a:r>
              <a:rPr lang="en-US" sz="2200" dirty="0" smtClean="0">
                <a:latin typeface="Palatino Linotype" panose="02040502050505030304" pitchFamily="18" charset="0"/>
              </a:rPr>
              <a:t>milk </a:t>
            </a:r>
            <a:r>
              <a:rPr lang="en-US" sz="2200" dirty="0">
                <a:latin typeface="Palatino Linotype" panose="02040502050505030304" pitchFamily="18" charset="0"/>
              </a:rPr>
              <a:t>of the word, so that by it you may </a:t>
            </a:r>
            <a:r>
              <a:rPr lang="en-US" sz="2200" u="sng" dirty="0">
                <a:latin typeface="Palatino Linotype" panose="02040502050505030304" pitchFamily="18" charset="0"/>
              </a:rPr>
              <a:t>grow </a:t>
            </a:r>
            <a:r>
              <a:rPr lang="en-US" sz="2200" u="sng" dirty="0" smtClean="0">
                <a:latin typeface="Palatino Linotype" panose="02040502050505030304" pitchFamily="18" charset="0"/>
              </a:rPr>
              <a:t>in </a:t>
            </a:r>
            <a:r>
              <a:rPr lang="en-US" sz="2200" u="sng" dirty="0">
                <a:latin typeface="Palatino Linotype" panose="02040502050505030304" pitchFamily="18" charset="0"/>
              </a:rPr>
              <a:t>respect to </a:t>
            </a:r>
            <a:r>
              <a:rPr lang="en-US" sz="2200" u="sng" dirty="0" smtClean="0">
                <a:latin typeface="Palatino Linotype" panose="02040502050505030304" pitchFamily="18" charset="0"/>
              </a:rPr>
              <a:t>salvation</a:t>
            </a:r>
            <a:r>
              <a:rPr lang="en-US" sz="2200" dirty="0" smtClean="0">
                <a:latin typeface="Palatino Linotype" panose="02040502050505030304" pitchFamily="18" charset="0"/>
              </a:rPr>
              <a:t> (??)</a:t>
            </a:r>
            <a:endParaRPr lang="en-US" sz="2200" dirty="0">
              <a:latin typeface="Palatino Linotype" panose="02040502050505030304" pitchFamily="18" charset="0"/>
            </a:endParaRPr>
          </a:p>
        </p:txBody>
      </p:sp>
      <p:sp>
        <p:nvSpPr>
          <p:cNvPr id="8" name="Rectangle 7"/>
          <p:cNvSpPr/>
          <p:nvPr/>
        </p:nvSpPr>
        <p:spPr>
          <a:xfrm>
            <a:off x="4267200" y="3576935"/>
            <a:ext cx="4876800" cy="830997"/>
          </a:xfrm>
          <a:prstGeom prst="rect">
            <a:avLst/>
          </a:prstGeom>
        </p:spPr>
        <p:txBody>
          <a:bodyPr wrap="square">
            <a:spAutoFit/>
          </a:bodyPr>
          <a:lstStyle/>
          <a:p>
            <a:r>
              <a:rPr lang="en-US" sz="2400" dirty="0" smtClean="0"/>
              <a:t>ESV: </a:t>
            </a:r>
            <a:r>
              <a:rPr lang="en-US" sz="2400" dirty="0" smtClean="0">
                <a:latin typeface="Palatino Linotype" panose="02040502050505030304" pitchFamily="18" charset="0"/>
              </a:rPr>
              <a:t>grow </a:t>
            </a:r>
            <a:r>
              <a:rPr lang="en-US" sz="2400" dirty="0">
                <a:latin typeface="Palatino Linotype" panose="02040502050505030304" pitchFamily="18" charset="0"/>
              </a:rPr>
              <a:t>up into </a:t>
            </a:r>
            <a:r>
              <a:rPr lang="en-US" sz="2400" dirty="0" smtClean="0">
                <a:latin typeface="Palatino Linotype" panose="02040502050505030304" pitchFamily="18" charset="0"/>
              </a:rPr>
              <a:t>salvation</a:t>
            </a:r>
          </a:p>
          <a:p>
            <a:r>
              <a:rPr lang="en-US" sz="2400" dirty="0" smtClean="0"/>
              <a:t>ASV: </a:t>
            </a:r>
            <a:r>
              <a:rPr lang="en-US" sz="2400" dirty="0" smtClean="0">
                <a:latin typeface="Palatino Linotype" panose="02040502050505030304" pitchFamily="18" charset="0"/>
              </a:rPr>
              <a:t>grow thereby unto salvation</a:t>
            </a:r>
            <a:r>
              <a:rPr lang="en-US" sz="2400" dirty="0" smtClean="0">
                <a:latin typeface="Palatino Linotype" panose="02040502050505030304" pitchFamily="18" charset="0"/>
              </a:rPr>
              <a:t> </a:t>
            </a:r>
            <a:endParaRPr lang="en-US" sz="2200" dirty="0">
              <a:latin typeface="Palatino Linotype" panose="02040502050505030304" pitchFamily="18" charset="0"/>
            </a:endParaRPr>
          </a:p>
        </p:txBody>
      </p:sp>
    </p:spTree>
    <p:extLst>
      <p:ext uri="{BB962C8B-B14F-4D97-AF65-F5344CB8AC3E}">
        <p14:creationId xmlns:p14="http://schemas.microsoft.com/office/powerpoint/2010/main" val="1209205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245</Words>
  <Application>Microsoft Office PowerPoint</Application>
  <PresentationFormat>On-screen Show (4:3)</PresentationFormat>
  <Paragraphs>94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Exton Sunday 6 pm July 8, 2018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13</cp:revision>
  <dcterms:created xsi:type="dcterms:W3CDTF">2018-07-08T20:29:25Z</dcterms:created>
  <dcterms:modified xsi:type="dcterms:W3CDTF">2018-07-08T21:47:40Z</dcterms:modified>
</cp:coreProperties>
</file>