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0" r:id="rId3"/>
    <p:sldId id="267" r:id="rId4"/>
    <p:sldId id="262" r:id="rId5"/>
    <p:sldId id="268" r:id="rId6"/>
    <p:sldId id="269" r:id="rId7"/>
    <p:sldId id="270" r:id="rId8"/>
    <p:sldId id="271" r:id="rId9"/>
    <p:sldId id="265" r:id="rId10"/>
    <p:sldId id="266" r:id="rId11"/>
    <p:sldId id="272" r:id="rId12"/>
    <p:sldId id="273" r:id="rId13"/>
    <p:sldId id="274" r:id="rId14"/>
    <p:sldId id="275" r:id="rId15"/>
    <p:sldId id="263" r:id="rId16"/>
    <p:sldId id="264" r:id="rId17"/>
    <p:sldId id="276" r:id="rId18"/>
    <p:sldId id="277" r:id="rId19"/>
    <p:sldId id="278" r:id="rId20"/>
    <p:sldId id="279" r:id="rId21"/>
    <p:sldId id="281" r:id="rId22"/>
    <p:sldId id="258" r:id="rId23"/>
    <p:sldId id="259" r:id="rId24"/>
    <p:sldId id="260" r:id="rId25"/>
    <p:sldId id="26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346"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B03EF2-542E-4FC6-83A5-7F71A64D4E04}" type="datetimeFigureOut">
              <a:rPr lang="en-US" smtClean="0"/>
              <a:t>1/14/2018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B40F35-6F5E-4302-A218-1AD34893BCB7}" type="slidenum">
              <a:rPr lang="en-US" smtClean="0"/>
              <a:t>‹#›</a:t>
            </a:fld>
            <a:endParaRPr lang="en-US"/>
          </a:p>
        </p:txBody>
      </p:sp>
    </p:spTree>
    <p:extLst>
      <p:ext uri="{BB962C8B-B14F-4D97-AF65-F5344CB8AC3E}">
        <p14:creationId xmlns:p14="http://schemas.microsoft.com/office/powerpoint/2010/main" val="2128553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40F35-6F5E-4302-A218-1AD34893BCB7}" type="slidenum">
              <a:rPr lang="en-US" smtClean="0"/>
              <a:t>1</a:t>
            </a:fld>
            <a:endParaRPr lang="en-US"/>
          </a:p>
        </p:txBody>
      </p:sp>
    </p:spTree>
    <p:extLst>
      <p:ext uri="{BB962C8B-B14F-4D97-AF65-F5344CB8AC3E}">
        <p14:creationId xmlns:p14="http://schemas.microsoft.com/office/powerpoint/2010/main" val="4179167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9034849-498D-4383-AA7A-F27D0A26279B}"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7374F-97C3-456D-A6A5-E08F4D24478E}" type="slidenum">
              <a:rPr lang="en-US" smtClean="0"/>
              <a:t>‹#›</a:t>
            </a:fld>
            <a:endParaRPr lang="en-US"/>
          </a:p>
        </p:txBody>
      </p:sp>
    </p:spTree>
    <p:extLst>
      <p:ext uri="{BB962C8B-B14F-4D97-AF65-F5344CB8AC3E}">
        <p14:creationId xmlns:p14="http://schemas.microsoft.com/office/powerpoint/2010/main" val="991694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034849-498D-4383-AA7A-F27D0A26279B}"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7374F-97C3-456D-A6A5-E08F4D24478E}" type="slidenum">
              <a:rPr lang="en-US" smtClean="0"/>
              <a:t>‹#›</a:t>
            </a:fld>
            <a:endParaRPr lang="en-US"/>
          </a:p>
        </p:txBody>
      </p:sp>
    </p:spTree>
    <p:extLst>
      <p:ext uri="{BB962C8B-B14F-4D97-AF65-F5344CB8AC3E}">
        <p14:creationId xmlns:p14="http://schemas.microsoft.com/office/powerpoint/2010/main" val="198958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034849-498D-4383-AA7A-F27D0A26279B}"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7374F-97C3-456D-A6A5-E08F4D24478E}" type="slidenum">
              <a:rPr lang="en-US" smtClean="0"/>
              <a:t>‹#›</a:t>
            </a:fld>
            <a:endParaRPr lang="en-US"/>
          </a:p>
        </p:txBody>
      </p:sp>
    </p:spTree>
    <p:extLst>
      <p:ext uri="{BB962C8B-B14F-4D97-AF65-F5344CB8AC3E}">
        <p14:creationId xmlns:p14="http://schemas.microsoft.com/office/powerpoint/2010/main" val="387123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034849-498D-4383-AA7A-F27D0A26279B}"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7374F-97C3-456D-A6A5-E08F4D24478E}" type="slidenum">
              <a:rPr lang="en-US" smtClean="0"/>
              <a:t>‹#›</a:t>
            </a:fld>
            <a:endParaRPr lang="en-US"/>
          </a:p>
        </p:txBody>
      </p:sp>
    </p:spTree>
    <p:extLst>
      <p:ext uri="{BB962C8B-B14F-4D97-AF65-F5344CB8AC3E}">
        <p14:creationId xmlns:p14="http://schemas.microsoft.com/office/powerpoint/2010/main" val="387698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034849-498D-4383-AA7A-F27D0A26279B}"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7374F-97C3-456D-A6A5-E08F4D24478E}" type="slidenum">
              <a:rPr lang="en-US" smtClean="0"/>
              <a:t>‹#›</a:t>
            </a:fld>
            <a:endParaRPr lang="en-US"/>
          </a:p>
        </p:txBody>
      </p:sp>
    </p:spTree>
    <p:extLst>
      <p:ext uri="{BB962C8B-B14F-4D97-AF65-F5344CB8AC3E}">
        <p14:creationId xmlns:p14="http://schemas.microsoft.com/office/powerpoint/2010/main" val="1141223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034849-498D-4383-AA7A-F27D0A26279B}" type="datetimeFigureOut">
              <a:rPr lang="en-US" smtClean="0"/>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27374F-97C3-456D-A6A5-E08F4D24478E}" type="slidenum">
              <a:rPr lang="en-US" smtClean="0"/>
              <a:t>‹#›</a:t>
            </a:fld>
            <a:endParaRPr lang="en-US"/>
          </a:p>
        </p:txBody>
      </p:sp>
    </p:spTree>
    <p:extLst>
      <p:ext uri="{BB962C8B-B14F-4D97-AF65-F5344CB8AC3E}">
        <p14:creationId xmlns:p14="http://schemas.microsoft.com/office/powerpoint/2010/main" val="2243208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034849-498D-4383-AA7A-F27D0A26279B}" type="datetimeFigureOut">
              <a:rPr lang="en-US" smtClean="0"/>
              <a:t>1/14/2018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27374F-97C3-456D-A6A5-E08F4D24478E}" type="slidenum">
              <a:rPr lang="en-US" smtClean="0"/>
              <a:t>‹#›</a:t>
            </a:fld>
            <a:endParaRPr lang="en-US"/>
          </a:p>
        </p:txBody>
      </p:sp>
    </p:spTree>
    <p:extLst>
      <p:ext uri="{BB962C8B-B14F-4D97-AF65-F5344CB8AC3E}">
        <p14:creationId xmlns:p14="http://schemas.microsoft.com/office/powerpoint/2010/main" val="1554139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034849-498D-4383-AA7A-F27D0A26279B}" type="datetimeFigureOut">
              <a:rPr lang="en-US" smtClean="0"/>
              <a:t>1/14/2018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27374F-97C3-456D-A6A5-E08F4D24478E}" type="slidenum">
              <a:rPr lang="en-US" smtClean="0"/>
              <a:t>‹#›</a:t>
            </a:fld>
            <a:endParaRPr lang="en-US"/>
          </a:p>
        </p:txBody>
      </p:sp>
    </p:spTree>
    <p:extLst>
      <p:ext uri="{BB962C8B-B14F-4D97-AF65-F5344CB8AC3E}">
        <p14:creationId xmlns:p14="http://schemas.microsoft.com/office/powerpoint/2010/main" val="1677034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034849-498D-4383-AA7A-F27D0A26279B}" type="datetimeFigureOut">
              <a:rPr lang="en-US" smtClean="0"/>
              <a:t>1/14/2018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27374F-97C3-456D-A6A5-E08F4D24478E}" type="slidenum">
              <a:rPr lang="en-US" smtClean="0"/>
              <a:t>‹#›</a:t>
            </a:fld>
            <a:endParaRPr lang="en-US"/>
          </a:p>
        </p:txBody>
      </p:sp>
    </p:spTree>
    <p:extLst>
      <p:ext uri="{BB962C8B-B14F-4D97-AF65-F5344CB8AC3E}">
        <p14:creationId xmlns:p14="http://schemas.microsoft.com/office/powerpoint/2010/main" val="3571225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034849-498D-4383-AA7A-F27D0A26279B}" type="datetimeFigureOut">
              <a:rPr lang="en-US" smtClean="0"/>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27374F-97C3-456D-A6A5-E08F4D24478E}" type="slidenum">
              <a:rPr lang="en-US" smtClean="0"/>
              <a:t>‹#›</a:t>
            </a:fld>
            <a:endParaRPr lang="en-US"/>
          </a:p>
        </p:txBody>
      </p:sp>
    </p:spTree>
    <p:extLst>
      <p:ext uri="{BB962C8B-B14F-4D97-AF65-F5344CB8AC3E}">
        <p14:creationId xmlns:p14="http://schemas.microsoft.com/office/powerpoint/2010/main" val="2153693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034849-498D-4383-AA7A-F27D0A26279B}" type="datetimeFigureOut">
              <a:rPr lang="en-US" smtClean="0"/>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27374F-97C3-456D-A6A5-E08F4D24478E}" type="slidenum">
              <a:rPr lang="en-US" smtClean="0"/>
              <a:t>‹#›</a:t>
            </a:fld>
            <a:endParaRPr lang="en-US"/>
          </a:p>
        </p:txBody>
      </p:sp>
    </p:spTree>
    <p:extLst>
      <p:ext uri="{BB962C8B-B14F-4D97-AF65-F5344CB8AC3E}">
        <p14:creationId xmlns:p14="http://schemas.microsoft.com/office/powerpoint/2010/main" val="568907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34849-498D-4383-AA7A-F27D0A26279B}" type="datetimeFigureOut">
              <a:rPr lang="en-US" smtClean="0"/>
              <a:t>1/14/2018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27374F-97C3-456D-A6A5-E08F4D24478E}" type="slidenum">
              <a:rPr lang="en-US" smtClean="0"/>
              <a:t>‹#›</a:t>
            </a:fld>
            <a:endParaRPr lang="en-US"/>
          </a:p>
        </p:txBody>
      </p:sp>
    </p:spTree>
    <p:extLst>
      <p:ext uri="{BB962C8B-B14F-4D97-AF65-F5344CB8AC3E}">
        <p14:creationId xmlns:p14="http://schemas.microsoft.com/office/powerpoint/2010/main" val="171221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4572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Without Hope</a:t>
            </a:r>
          </a:p>
        </p:txBody>
      </p:sp>
      <p:sp>
        <p:nvSpPr>
          <p:cNvPr id="10" name="Rectangle 9"/>
          <p:cNvSpPr/>
          <p:nvPr/>
        </p:nvSpPr>
        <p:spPr>
          <a:xfrm>
            <a:off x="4572000" y="0"/>
            <a:ext cx="45720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chemeClr val="tx1"/>
                </a:solidFill>
                <a:effectLst>
                  <a:outerShdw blurRad="38100" dist="38100" dir="2700000" algn="tl">
                    <a:srgbClr val="000000">
                      <a:alpha val="43137"/>
                    </a:srgbClr>
                  </a:outerShdw>
                </a:effectLst>
              </a:rPr>
              <a:t>Sin Esperanza</a:t>
            </a:r>
            <a:endParaRPr lang="en-US" sz="2800" b="1" dirty="0">
              <a:solidFill>
                <a:schemeClr val="tx1"/>
              </a:solidFill>
              <a:effectLst>
                <a:outerShdw blurRad="38100" dist="38100" dir="2700000" algn="tl">
                  <a:srgbClr val="000000">
                    <a:alpha val="43137"/>
                  </a:srgbClr>
                </a:outerShdw>
              </a:effectLst>
            </a:endParaRPr>
          </a:p>
        </p:txBody>
      </p:sp>
      <p:sp>
        <p:nvSpPr>
          <p:cNvPr id="11" name="TextBox 10"/>
          <p:cNvSpPr txBox="1"/>
          <p:nvPr/>
        </p:nvSpPr>
        <p:spPr>
          <a:xfrm>
            <a:off x="2438400" y="2667000"/>
            <a:ext cx="4191000" cy="1200329"/>
          </a:xfrm>
          <a:prstGeom prst="rect">
            <a:avLst/>
          </a:prstGeom>
          <a:noFill/>
        </p:spPr>
        <p:txBody>
          <a:bodyPr wrap="square" rtlCol="0">
            <a:spAutoFit/>
          </a:bodyPr>
          <a:lstStyle/>
          <a:p>
            <a:pPr algn="ctr"/>
            <a:r>
              <a:rPr lang="en-US" sz="2400" dirty="0"/>
              <a:t>Exton</a:t>
            </a:r>
          </a:p>
          <a:p>
            <a:pPr algn="ctr"/>
            <a:r>
              <a:rPr lang="en-US" sz="2400" dirty="0"/>
              <a:t>Sunday, 11 am</a:t>
            </a:r>
          </a:p>
          <a:p>
            <a:pPr algn="ctr"/>
            <a:r>
              <a:rPr lang="en-US" sz="2400" dirty="0"/>
              <a:t>January 14, 2018</a:t>
            </a:r>
          </a:p>
        </p:txBody>
      </p:sp>
    </p:spTree>
    <p:extLst>
      <p:ext uri="{BB962C8B-B14F-4D97-AF65-F5344CB8AC3E}">
        <p14:creationId xmlns:p14="http://schemas.microsoft.com/office/powerpoint/2010/main" val="3542330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870156"/>
            <a:ext cx="4495800" cy="3139321"/>
          </a:xfrm>
          <a:prstGeom prst="rect">
            <a:avLst/>
          </a:prstGeom>
        </p:spPr>
        <p:txBody>
          <a:bodyPr wrap="square">
            <a:spAutoFit/>
          </a:bodyPr>
          <a:lstStyle/>
          <a:p>
            <a:r>
              <a:rPr lang="en-US" sz="2200" b="1" dirty="0"/>
              <a:t>1 Thessalonians 4</a:t>
            </a:r>
          </a:p>
          <a:p>
            <a:r>
              <a:rPr lang="en-US" sz="2200" b="1" baseline="30000" dirty="0"/>
              <a:t>13 </a:t>
            </a:r>
            <a:r>
              <a:rPr lang="en-US" sz="2200" dirty="0"/>
              <a:t>But we do not want you to be un-informed, brethren, about those who are asleep, so that you will not grieve as do the rest who have no hope.</a:t>
            </a:r>
          </a:p>
          <a:p>
            <a:r>
              <a:rPr lang="en-US" sz="2200" b="1" baseline="30000" dirty="0"/>
              <a:t>14 </a:t>
            </a:r>
            <a:r>
              <a:rPr lang="en-US" sz="2200" dirty="0"/>
              <a:t>For if we believe that Jesus died and rose again, even so God will bring with Him those who have fallen asleep in Jesus.</a:t>
            </a:r>
          </a:p>
        </p:txBody>
      </p:sp>
      <p:sp>
        <p:nvSpPr>
          <p:cNvPr id="6" name="Rectangle 5"/>
          <p:cNvSpPr/>
          <p:nvPr/>
        </p:nvSpPr>
        <p:spPr>
          <a:xfrm>
            <a:off x="4648200" y="875490"/>
            <a:ext cx="4495800" cy="2831544"/>
          </a:xfrm>
          <a:prstGeom prst="rect">
            <a:avLst/>
          </a:prstGeom>
        </p:spPr>
        <p:txBody>
          <a:bodyPr wrap="square">
            <a:spAutoFit/>
          </a:bodyPr>
          <a:lstStyle/>
          <a:p>
            <a:r>
              <a:rPr lang="en-US" sz="2400" b="1" dirty="0"/>
              <a:t>1 </a:t>
            </a:r>
            <a:r>
              <a:rPr lang="en-US" sz="2400" b="1" dirty="0" err="1"/>
              <a:t>Tesalonicenses</a:t>
            </a:r>
            <a:r>
              <a:rPr lang="en-US" sz="2400" b="1" dirty="0"/>
              <a:t> 4</a:t>
            </a:r>
            <a:endParaRPr lang="en-US" sz="2200" b="1" dirty="0"/>
          </a:p>
          <a:p>
            <a:r>
              <a:rPr lang="es-ES" sz="2200" b="1" baseline="30000" dirty="0"/>
              <a:t>13 </a:t>
            </a:r>
            <a:r>
              <a:rPr lang="es-ES" sz="2200" dirty="0"/>
              <a:t>Tampoco queremos, hermanos, que ignoréis acerca de los que duermen, para que no os entristezcáis como los otros que no tienen esperanza.</a:t>
            </a:r>
          </a:p>
          <a:p>
            <a:r>
              <a:rPr lang="es-ES" sz="2200" b="1" baseline="30000" dirty="0"/>
              <a:t>14 </a:t>
            </a:r>
            <a:r>
              <a:rPr lang="es-ES" sz="2200" dirty="0"/>
              <a:t>Si creemos que Jesús murió y resucitó, así también traerá Dios con Jesús a los que durmieron en él.</a:t>
            </a:r>
          </a:p>
        </p:txBody>
      </p:sp>
      <p:sp>
        <p:nvSpPr>
          <p:cNvPr id="5" name="Rectangle 4"/>
          <p:cNvSpPr/>
          <p:nvPr/>
        </p:nvSpPr>
        <p:spPr>
          <a:xfrm>
            <a:off x="0" y="0"/>
            <a:ext cx="4572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Why only God’s Approval Matters</a:t>
            </a:r>
          </a:p>
        </p:txBody>
      </p:sp>
      <p:sp>
        <p:nvSpPr>
          <p:cNvPr id="7" name="Rectangle 6"/>
          <p:cNvSpPr/>
          <p:nvPr/>
        </p:nvSpPr>
        <p:spPr>
          <a:xfrm>
            <a:off x="4572000" y="0"/>
            <a:ext cx="45720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chemeClr val="tx1"/>
                </a:solidFill>
                <a:effectLst>
                  <a:outerShdw blurRad="38100" dist="38100" dir="2700000" algn="tl">
                    <a:srgbClr val="000000">
                      <a:alpha val="43137"/>
                    </a:srgbClr>
                  </a:outerShdw>
                </a:effectLst>
              </a:rPr>
              <a:t>Por qué solo la aprobación de Dios importa</a:t>
            </a:r>
            <a:endParaRPr lang="en-US" sz="28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460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572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Why only God’s Approval Matters</a:t>
            </a:r>
          </a:p>
        </p:txBody>
      </p:sp>
      <p:sp>
        <p:nvSpPr>
          <p:cNvPr id="2" name="Rectangle 1"/>
          <p:cNvSpPr/>
          <p:nvPr/>
        </p:nvSpPr>
        <p:spPr>
          <a:xfrm>
            <a:off x="76200" y="870156"/>
            <a:ext cx="4495800" cy="1785104"/>
          </a:xfrm>
          <a:prstGeom prst="rect">
            <a:avLst/>
          </a:prstGeom>
        </p:spPr>
        <p:txBody>
          <a:bodyPr wrap="square">
            <a:spAutoFit/>
          </a:bodyPr>
          <a:lstStyle/>
          <a:p>
            <a:r>
              <a:rPr lang="en-US" sz="2200" b="1" dirty="0"/>
              <a:t>1 Peter 1</a:t>
            </a:r>
          </a:p>
          <a:p>
            <a:r>
              <a:rPr lang="en-US" sz="2200" b="1" baseline="30000" dirty="0"/>
              <a:t>3 </a:t>
            </a:r>
            <a:r>
              <a:rPr lang="en-US" sz="2200" dirty="0"/>
              <a:t>Blessed be the God and Father of our Lord Jesus Christ, who according to His great mercy has caused us to be born again to </a:t>
            </a:r>
            <a:r>
              <a:rPr lang="en-US" sz="2200" u="sng" dirty="0"/>
              <a:t>a </a:t>
            </a:r>
            <a:r>
              <a:rPr lang="en-US" sz="2200" b="1" i="1" u="sng" dirty="0"/>
              <a:t>living</a:t>
            </a:r>
            <a:r>
              <a:rPr lang="en-US" sz="2200" u="sng" dirty="0"/>
              <a:t> hope</a:t>
            </a:r>
            <a:endParaRPr lang="en-US" sz="2200" dirty="0"/>
          </a:p>
        </p:txBody>
      </p:sp>
      <p:sp>
        <p:nvSpPr>
          <p:cNvPr id="6" name="Rectangle 5"/>
          <p:cNvSpPr/>
          <p:nvPr/>
        </p:nvSpPr>
        <p:spPr>
          <a:xfrm>
            <a:off x="4648200" y="875490"/>
            <a:ext cx="4495800" cy="1815882"/>
          </a:xfrm>
          <a:prstGeom prst="rect">
            <a:avLst/>
          </a:prstGeom>
        </p:spPr>
        <p:txBody>
          <a:bodyPr wrap="square">
            <a:spAutoFit/>
          </a:bodyPr>
          <a:lstStyle/>
          <a:p>
            <a:r>
              <a:rPr lang="en-US" sz="2400" b="1" dirty="0"/>
              <a:t>1 Pedro 1</a:t>
            </a:r>
            <a:endParaRPr lang="en-US" sz="2200" b="1" dirty="0"/>
          </a:p>
          <a:p>
            <a:r>
              <a:rPr lang="es-ES" sz="2200" b="1" baseline="30000" dirty="0"/>
              <a:t>3 </a:t>
            </a:r>
            <a:r>
              <a:rPr lang="es-ES" sz="2200" dirty="0"/>
              <a:t>Bendito el Dios y Padre de nuestro Señor Jesucristo, que según su gran misericordia nos hizo renacer para </a:t>
            </a:r>
            <a:r>
              <a:rPr lang="es-ES" sz="2200" u="sng" dirty="0"/>
              <a:t>una esperanza </a:t>
            </a:r>
            <a:r>
              <a:rPr lang="es-ES" sz="2200" b="1" i="1" u="sng" dirty="0"/>
              <a:t>viva</a:t>
            </a:r>
            <a:endParaRPr lang="es-ES" sz="2200" dirty="0"/>
          </a:p>
        </p:txBody>
      </p:sp>
      <p:sp>
        <p:nvSpPr>
          <p:cNvPr id="8" name="Rectangle 7"/>
          <p:cNvSpPr/>
          <p:nvPr/>
        </p:nvSpPr>
        <p:spPr>
          <a:xfrm>
            <a:off x="4572000" y="0"/>
            <a:ext cx="45720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chemeClr val="tx1"/>
                </a:solidFill>
                <a:effectLst>
                  <a:outerShdw blurRad="38100" dist="38100" dir="2700000" algn="tl">
                    <a:srgbClr val="000000">
                      <a:alpha val="43137"/>
                    </a:srgbClr>
                  </a:outerShdw>
                </a:effectLst>
              </a:rPr>
              <a:t>Por qué solo la aprobación de Dios importa</a:t>
            </a:r>
            <a:endParaRPr lang="en-US" sz="2800" b="1" dirty="0">
              <a:solidFill>
                <a:schemeClr val="tx1"/>
              </a:solidFill>
              <a:effectLst>
                <a:outerShdw blurRad="38100" dist="38100" dir="2700000" algn="tl">
                  <a:srgbClr val="000000">
                    <a:alpha val="43137"/>
                  </a:srgbClr>
                </a:outerShdw>
              </a:effectLst>
            </a:endParaRPr>
          </a:p>
        </p:txBody>
      </p:sp>
      <p:sp>
        <p:nvSpPr>
          <p:cNvPr id="3" name="Rectangle 2"/>
          <p:cNvSpPr/>
          <p:nvPr/>
        </p:nvSpPr>
        <p:spPr>
          <a:xfrm>
            <a:off x="76200" y="2626816"/>
            <a:ext cx="4495800" cy="4154984"/>
          </a:xfrm>
          <a:prstGeom prst="rect">
            <a:avLst/>
          </a:prstGeom>
        </p:spPr>
        <p:txBody>
          <a:bodyPr wrap="square">
            <a:spAutoFit/>
          </a:bodyPr>
          <a:lstStyle/>
          <a:p>
            <a:r>
              <a:rPr lang="en-US" sz="2200" b="1" dirty="0"/>
              <a:t>Psalm 17, David’s enemies:</a:t>
            </a:r>
            <a:br>
              <a:rPr lang="en-US" sz="2200" dirty="0"/>
            </a:br>
            <a:r>
              <a:rPr lang="en-US" sz="2200" b="1" baseline="30000" dirty="0"/>
              <a:t>14 </a:t>
            </a:r>
            <a:r>
              <a:rPr lang="en-US" sz="2200" dirty="0"/>
              <a:t>…men of the world, whose portion is in this life,</a:t>
            </a:r>
            <a:br>
              <a:rPr lang="en-US" sz="2200" dirty="0"/>
            </a:br>
            <a:r>
              <a:rPr lang="en-US" sz="2200" dirty="0"/>
              <a:t>And whose belly You fill with Your treasure;</a:t>
            </a:r>
            <a:br>
              <a:rPr lang="en-US" sz="2200" dirty="0"/>
            </a:br>
            <a:r>
              <a:rPr lang="en-US" sz="2200" u="sng" dirty="0"/>
              <a:t>They are satisfied with children,</a:t>
            </a:r>
            <a:br>
              <a:rPr lang="en-US" sz="2200" u="sng" dirty="0"/>
            </a:br>
            <a:r>
              <a:rPr lang="en-US" sz="2200" u="sng" dirty="0"/>
              <a:t>And leave their abundance to their babes</a:t>
            </a:r>
            <a:r>
              <a:rPr lang="en-US" sz="2200" dirty="0"/>
              <a:t>.</a:t>
            </a:r>
          </a:p>
          <a:p>
            <a:r>
              <a:rPr lang="en-US" sz="2200" b="1" baseline="30000" dirty="0"/>
              <a:t>15 </a:t>
            </a:r>
            <a:r>
              <a:rPr lang="en-US" sz="2200" dirty="0"/>
              <a:t>As for me, I shall behold Your face in righteousness;</a:t>
            </a:r>
            <a:br>
              <a:rPr lang="en-US" sz="2200" dirty="0"/>
            </a:br>
            <a:r>
              <a:rPr lang="en-US" sz="2200" dirty="0"/>
              <a:t>I will be satisfied with Your likeness when I awake.</a:t>
            </a:r>
          </a:p>
        </p:txBody>
      </p:sp>
      <p:sp>
        <p:nvSpPr>
          <p:cNvPr id="9" name="Rectangle 8"/>
          <p:cNvSpPr/>
          <p:nvPr/>
        </p:nvSpPr>
        <p:spPr>
          <a:xfrm>
            <a:off x="4648200" y="2657594"/>
            <a:ext cx="4495800" cy="4124206"/>
          </a:xfrm>
          <a:prstGeom prst="rect">
            <a:avLst/>
          </a:prstGeom>
        </p:spPr>
        <p:txBody>
          <a:bodyPr wrap="square">
            <a:spAutoFit/>
          </a:bodyPr>
          <a:lstStyle/>
          <a:p>
            <a:r>
              <a:rPr lang="en-US" sz="2200" b="1" dirty="0"/>
              <a:t>Psalm 17, </a:t>
            </a:r>
            <a:r>
              <a:rPr lang="en-US" sz="2200" b="1" dirty="0" err="1"/>
              <a:t>los</a:t>
            </a:r>
            <a:r>
              <a:rPr lang="en-US" sz="2200" b="1" dirty="0"/>
              <a:t> </a:t>
            </a:r>
            <a:r>
              <a:rPr lang="en-US" sz="2200" b="1" dirty="0" err="1"/>
              <a:t>enemigos</a:t>
            </a:r>
            <a:r>
              <a:rPr lang="en-US" sz="2200" b="1" dirty="0"/>
              <a:t> de David:</a:t>
            </a:r>
            <a:br>
              <a:rPr lang="en-US" sz="2200" dirty="0"/>
            </a:br>
            <a:r>
              <a:rPr lang="es-ES" sz="2400" b="1" baseline="30000" dirty="0"/>
              <a:t>14 </a:t>
            </a:r>
            <a:r>
              <a:rPr lang="es-ES" sz="2400" dirty="0"/>
              <a:t>…los hombres de este mundo,</a:t>
            </a:r>
            <a:br>
              <a:rPr lang="es-ES" sz="2400" dirty="0"/>
            </a:br>
            <a:r>
              <a:rPr lang="es-ES" sz="2400" dirty="0"/>
              <a:t>para quienes lo mejor es esta vida,</a:t>
            </a:r>
            <a:br>
              <a:rPr lang="es-ES" sz="2400" dirty="0"/>
            </a:br>
            <a:r>
              <a:rPr lang="es-ES" sz="2400" dirty="0"/>
              <a:t>y cuyo vientre está lleno de tus bienes.</a:t>
            </a:r>
            <a:br>
              <a:rPr lang="es-ES" sz="2400" dirty="0"/>
            </a:br>
            <a:r>
              <a:rPr lang="es-ES" sz="2400" u="sng" dirty="0"/>
              <a:t>Sacian a sus hijos</a:t>
            </a:r>
            <a:br>
              <a:rPr lang="es-ES" sz="2400" u="sng" dirty="0"/>
            </a:br>
            <a:r>
              <a:rPr lang="es-ES" sz="2400" u="sng" dirty="0"/>
              <a:t>y aun les sobra para sus pequeños.</a:t>
            </a:r>
          </a:p>
          <a:p>
            <a:r>
              <a:rPr lang="es-ES" sz="2400" b="1" baseline="30000" dirty="0"/>
              <a:t>15 </a:t>
            </a:r>
            <a:r>
              <a:rPr lang="es-ES" sz="2400" dirty="0"/>
              <a:t>En cuanto a mí, veré tu rostro en justicia;</a:t>
            </a:r>
            <a:br>
              <a:rPr lang="es-ES" sz="2400" dirty="0"/>
            </a:br>
            <a:r>
              <a:rPr lang="es-ES" sz="2400" dirty="0"/>
              <a:t>estaré satisfecho cuando despierte a tu semejanza.</a:t>
            </a:r>
            <a:endParaRPr lang="en-US" sz="2200" dirty="0"/>
          </a:p>
        </p:txBody>
      </p:sp>
      <p:sp>
        <p:nvSpPr>
          <p:cNvPr id="10" name="Rectangular Callout 9"/>
          <p:cNvSpPr/>
          <p:nvPr/>
        </p:nvSpPr>
        <p:spPr>
          <a:xfrm>
            <a:off x="228600" y="3048000"/>
            <a:ext cx="2133600" cy="990600"/>
          </a:xfrm>
          <a:prstGeom prst="wedgeRectCallout">
            <a:avLst>
              <a:gd name="adj1" fmla="val 20181"/>
              <a:gd name="adj2" fmla="val 886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Their hope</a:t>
            </a:r>
          </a:p>
        </p:txBody>
      </p:sp>
      <p:sp>
        <p:nvSpPr>
          <p:cNvPr id="11" name="Rectangular Callout 10"/>
          <p:cNvSpPr/>
          <p:nvPr/>
        </p:nvSpPr>
        <p:spPr>
          <a:xfrm>
            <a:off x="4953000" y="3048000"/>
            <a:ext cx="2133600" cy="990600"/>
          </a:xfrm>
          <a:prstGeom prst="wedgeRectCallout">
            <a:avLst>
              <a:gd name="adj1" fmla="val -25441"/>
              <a:gd name="adj2" fmla="val 1020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Su </a:t>
            </a:r>
            <a:r>
              <a:rPr lang="en-US" sz="2400" b="1" dirty="0" err="1">
                <a:effectLst>
                  <a:outerShdw blurRad="38100" dist="38100" dir="2700000" algn="tl">
                    <a:srgbClr val="000000">
                      <a:alpha val="43137"/>
                    </a:srgbClr>
                  </a:outerShdw>
                </a:effectLst>
              </a:rPr>
              <a:t>esperanza</a:t>
            </a:r>
            <a:endParaRPr lang="en-US" sz="2400" b="1" dirty="0">
              <a:effectLst>
                <a:outerShdw blurRad="38100" dist="38100" dir="2700000" algn="tl">
                  <a:srgbClr val="000000">
                    <a:alpha val="43137"/>
                  </a:srgbClr>
                </a:outerShdw>
              </a:effectLst>
            </a:endParaRPr>
          </a:p>
        </p:txBody>
      </p:sp>
      <p:sp>
        <p:nvSpPr>
          <p:cNvPr id="12" name="Rectangular Callout 11"/>
          <p:cNvSpPr/>
          <p:nvPr/>
        </p:nvSpPr>
        <p:spPr>
          <a:xfrm>
            <a:off x="381000" y="4800600"/>
            <a:ext cx="2133600" cy="990600"/>
          </a:xfrm>
          <a:prstGeom prst="wedgeRectCallout">
            <a:avLst>
              <a:gd name="adj1" fmla="val 20181"/>
              <a:gd name="adj2" fmla="val 886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David’s hope</a:t>
            </a:r>
          </a:p>
        </p:txBody>
      </p:sp>
      <p:sp>
        <p:nvSpPr>
          <p:cNvPr id="13" name="Rectangular Callout 12"/>
          <p:cNvSpPr/>
          <p:nvPr/>
        </p:nvSpPr>
        <p:spPr>
          <a:xfrm>
            <a:off x="5943600" y="4800600"/>
            <a:ext cx="2133600" cy="990600"/>
          </a:xfrm>
          <a:prstGeom prst="wedgeRectCallout">
            <a:avLst>
              <a:gd name="adj1" fmla="val -24750"/>
              <a:gd name="adj2" fmla="val 827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la </a:t>
            </a:r>
            <a:r>
              <a:rPr lang="en-US" sz="2400" b="1" dirty="0" err="1">
                <a:effectLst>
                  <a:outerShdw blurRad="38100" dist="38100" dir="2700000" algn="tl">
                    <a:srgbClr val="000000">
                      <a:alpha val="43137"/>
                    </a:srgbClr>
                  </a:outerShdw>
                </a:effectLst>
              </a:rPr>
              <a:t>esperanza</a:t>
            </a:r>
            <a:r>
              <a:rPr lang="en-US" sz="2400" b="1" dirty="0">
                <a:effectLst>
                  <a:outerShdw blurRad="38100" dist="38100" dir="2700000" algn="tl">
                    <a:srgbClr val="000000">
                      <a:alpha val="43137"/>
                    </a:srgbClr>
                  </a:outerShdw>
                </a:effectLst>
              </a:rPr>
              <a:t> de David</a:t>
            </a:r>
          </a:p>
        </p:txBody>
      </p:sp>
    </p:spTree>
    <p:extLst>
      <p:ext uri="{BB962C8B-B14F-4D97-AF65-F5344CB8AC3E}">
        <p14:creationId xmlns:p14="http://schemas.microsoft.com/office/powerpoint/2010/main" val="6818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572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Why only God’s Approval Matters</a:t>
            </a:r>
          </a:p>
        </p:txBody>
      </p:sp>
      <p:sp>
        <p:nvSpPr>
          <p:cNvPr id="2" name="Rectangle 1"/>
          <p:cNvSpPr/>
          <p:nvPr/>
        </p:nvSpPr>
        <p:spPr>
          <a:xfrm>
            <a:off x="76200" y="870156"/>
            <a:ext cx="4495800" cy="1785104"/>
          </a:xfrm>
          <a:prstGeom prst="rect">
            <a:avLst/>
          </a:prstGeom>
        </p:spPr>
        <p:txBody>
          <a:bodyPr wrap="square">
            <a:spAutoFit/>
          </a:bodyPr>
          <a:lstStyle/>
          <a:p>
            <a:r>
              <a:rPr lang="en-US" sz="2200" b="1" dirty="0"/>
              <a:t>1 Peter 1</a:t>
            </a:r>
          </a:p>
          <a:p>
            <a:r>
              <a:rPr lang="en-US" sz="2200" b="1" baseline="30000" dirty="0"/>
              <a:t>3 </a:t>
            </a:r>
            <a:r>
              <a:rPr lang="en-US" sz="2200" dirty="0"/>
              <a:t>Blessed be the God and Father of our Lord Jesus Christ, who according to His great mercy has caused us to be born again to </a:t>
            </a:r>
            <a:r>
              <a:rPr lang="en-US" sz="2200" u="sng" dirty="0"/>
              <a:t>a </a:t>
            </a:r>
            <a:r>
              <a:rPr lang="en-US" sz="2200" b="1" i="1" u="sng" dirty="0"/>
              <a:t>living</a:t>
            </a:r>
            <a:r>
              <a:rPr lang="en-US" sz="2200" u="sng" dirty="0"/>
              <a:t> hope</a:t>
            </a:r>
            <a:endParaRPr lang="en-US" sz="2200" dirty="0"/>
          </a:p>
        </p:txBody>
      </p:sp>
      <p:sp>
        <p:nvSpPr>
          <p:cNvPr id="6" name="Rectangle 5"/>
          <p:cNvSpPr/>
          <p:nvPr/>
        </p:nvSpPr>
        <p:spPr>
          <a:xfrm>
            <a:off x="4648200" y="875490"/>
            <a:ext cx="4495800" cy="1815882"/>
          </a:xfrm>
          <a:prstGeom prst="rect">
            <a:avLst/>
          </a:prstGeom>
        </p:spPr>
        <p:txBody>
          <a:bodyPr wrap="square">
            <a:spAutoFit/>
          </a:bodyPr>
          <a:lstStyle/>
          <a:p>
            <a:r>
              <a:rPr lang="en-US" sz="2400" b="1" dirty="0"/>
              <a:t>1 Pedro 1</a:t>
            </a:r>
            <a:endParaRPr lang="en-US" sz="2200" b="1" dirty="0"/>
          </a:p>
          <a:p>
            <a:r>
              <a:rPr lang="es-ES" sz="2200" b="1" baseline="30000" dirty="0"/>
              <a:t>3 </a:t>
            </a:r>
            <a:r>
              <a:rPr lang="es-ES" sz="2200" dirty="0"/>
              <a:t>Bendito el Dios y Padre de nuestro Señor Jesucristo, que según su gran misericordia nos hizo renacer para </a:t>
            </a:r>
            <a:r>
              <a:rPr lang="es-ES" sz="2200" u="sng" dirty="0"/>
              <a:t>una esperanza </a:t>
            </a:r>
            <a:r>
              <a:rPr lang="es-ES" sz="2200" b="1" i="1" u="sng" dirty="0"/>
              <a:t>viva</a:t>
            </a:r>
            <a:endParaRPr lang="es-ES" sz="2200" dirty="0"/>
          </a:p>
        </p:txBody>
      </p:sp>
      <p:sp>
        <p:nvSpPr>
          <p:cNvPr id="8" name="Rectangle 7"/>
          <p:cNvSpPr/>
          <p:nvPr/>
        </p:nvSpPr>
        <p:spPr>
          <a:xfrm>
            <a:off x="4572000" y="0"/>
            <a:ext cx="45720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chemeClr val="tx1"/>
                </a:solidFill>
                <a:effectLst>
                  <a:outerShdw blurRad="38100" dist="38100" dir="2700000" algn="tl">
                    <a:srgbClr val="000000">
                      <a:alpha val="43137"/>
                    </a:srgbClr>
                  </a:outerShdw>
                </a:effectLst>
              </a:rPr>
              <a:t>Por qué solo la aprobación de Dios importa</a:t>
            </a:r>
            <a:endParaRPr lang="en-US" sz="2800" b="1" dirty="0">
              <a:solidFill>
                <a:schemeClr val="tx1"/>
              </a:solidFill>
              <a:effectLst>
                <a:outerShdw blurRad="38100" dist="38100" dir="2700000" algn="tl">
                  <a:srgbClr val="000000">
                    <a:alpha val="43137"/>
                  </a:srgbClr>
                </a:outerShdw>
              </a:effectLst>
            </a:endParaRPr>
          </a:p>
        </p:txBody>
      </p:sp>
      <p:sp>
        <p:nvSpPr>
          <p:cNvPr id="7" name="Rectangle 6"/>
          <p:cNvSpPr/>
          <p:nvPr/>
        </p:nvSpPr>
        <p:spPr>
          <a:xfrm>
            <a:off x="76200" y="3066633"/>
            <a:ext cx="4156364" cy="2800767"/>
          </a:xfrm>
          <a:prstGeom prst="rect">
            <a:avLst/>
          </a:prstGeom>
        </p:spPr>
        <p:txBody>
          <a:bodyPr>
            <a:spAutoFit/>
          </a:bodyPr>
          <a:lstStyle/>
          <a:p>
            <a:r>
              <a:rPr lang="en-US" sz="2200" b="1" dirty="0"/>
              <a:t>Acts 23</a:t>
            </a:r>
          </a:p>
          <a:p>
            <a:r>
              <a:rPr lang="en-US" sz="2200" b="1" baseline="30000" dirty="0"/>
              <a:t>6 </a:t>
            </a:r>
            <a:r>
              <a:rPr lang="en-US" sz="2200" dirty="0"/>
              <a:t>But perceiving that one group were Sadducees and the other Pharisees, Paul began crying out in the Council, “Brethren, I am a Pharisee, a son of Pharisees; </a:t>
            </a:r>
            <a:r>
              <a:rPr lang="en-US" sz="2200" b="1" dirty="0"/>
              <a:t>I am on trial for the hope and resurrection of the dead</a:t>
            </a:r>
            <a:r>
              <a:rPr lang="en-US" sz="2200" dirty="0"/>
              <a:t>!”</a:t>
            </a:r>
          </a:p>
        </p:txBody>
      </p:sp>
      <p:sp>
        <p:nvSpPr>
          <p:cNvPr id="14" name="Rectangle 13"/>
          <p:cNvSpPr/>
          <p:nvPr/>
        </p:nvSpPr>
        <p:spPr>
          <a:xfrm>
            <a:off x="4648200" y="3066633"/>
            <a:ext cx="4156364" cy="2800767"/>
          </a:xfrm>
          <a:prstGeom prst="rect">
            <a:avLst/>
          </a:prstGeom>
        </p:spPr>
        <p:txBody>
          <a:bodyPr>
            <a:spAutoFit/>
          </a:bodyPr>
          <a:lstStyle/>
          <a:p>
            <a:r>
              <a:rPr lang="en-US" sz="2200" b="1" dirty="0" err="1"/>
              <a:t>Hechos</a:t>
            </a:r>
            <a:r>
              <a:rPr lang="en-US" sz="2200" b="1" dirty="0"/>
              <a:t> 23</a:t>
            </a:r>
          </a:p>
          <a:p>
            <a:r>
              <a:rPr lang="es-ES" sz="2200" b="1" baseline="30000" dirty="0"/>
              <a:t>6 </a:t>
            </a:r>
            <a:r>
              <a:rPr lang="es-ES" sz="2200" dirty="0"/>
              <a:t>Entonces Pablo, notando que una parte era de saduceos y otra de fariseos, alzó la voz en el Concilio:</a:t>
            </a:r>
          </a:p>
          <a:p>
            <a:r>
              <a:rPr lang="es-ES" sz="2200" dirty="0"/>
              <a:t>—Hermanos, yo soy fariseo, hijo de fariseo; </a:t>
            </a:r>
            <a:r>
              <a:rPr lang="es-ES" sz="2200" b="1" dirty="0"/>
              <a:t>acerca de la esperanza y de la resurrección de los muertos se me juzga</a:t>
            </a:r>
            <a:r>
              <a:rPr lang="es-ES" sz="2200" dirty="0"/>
              <a:t>.</a:t>
            </a:r>
          </a:p>
        </p:txBody>
      </p:sp>
    </p:spTree>
    <p:extLst>
      <p:ext uri="{BB962C8B-B14F-4D97-AF65-F5344CB8AC3E}">
        <p14:creationId xmlns:p14="http://schemas.microsoft.com/office/powerpoint/2010/main" val="1608886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572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Why only God’s Approval Matters</a:t>
            </a:r>
          </a:p>
        </p:txBody>
      </p:sp>
      <p:sp>
        <p:nvSpPr>
          <p:cNvPr id="2" name="Rectangle 1"/>
          <p:cNvSpPr/>
          <p:nvPr/>
        </p:nvSpPr>
        <p:spPr>
          <a:xfrm>
            <a:off x="76200" y="870156"/>
            <a:ext cx="4495800" cy="1785104"/>
          </a:xfrm>
          <a:prstGeom prst="rect">
            <a:avLst/>
          </a:prstGeom>
        </p:spPr>
        <p:txBody>
          <a:bodyPr wrap="square">
            <a:spAutoFit/>
          </a:bodyPr>
          <a:lstStyle/>
          <a:p>
            <a:r>
              <a:rPr lang="en-US" sz="2200" b="1" dirty="0"/>
              <a:t>1 Peter 1</a:t>
            </a:r>
          </a:p>
          <a:p>
            <a:r>
              <a:rPr lang="en-US" sz="2200" b="1" baseline="30000" dirty="0"/>
              <a:t>3 </a:t>
            </a:r>
            <a:r>
              <a:rPr lang="en-US" sz="2200" dirty="0"/>
              <a:t>Blessed be the God and Father of our Lord Jesus Christ, who according to His great mercy has caused us to be born again to </a:t>
            </a:r>
            <a:r>
              <a:rPr lang="en-US" sz="2200" u="sng" dirty="0"/>
              <a:t>a </a:t>
            </a:r>
            <a:r>
              <a:rPr lang="en-US" sz="2200" b="1" i="1" u="sng" dirty="0"/>
              <a:t>living</a:t>
            </a:r>
            <a:r>
              <a:rPr lang="en-US" sz="2200" u="sng" dirty="0"/>
              <a:t> hope</a:t>
            </a:r>
            <a:endParaRPr lang="en-US" sz="2200" dirty="0"/>
          </a:p>
        </p:txBody>
      </p:sp>
      <p:sp>
        <p:nvSpPr>
          <p:cNvPr id="6" name="Rectangle 5"/>
          <p:cNvSpPr/>
          <p:nvPr/>
        </p:nvSpPr>
        <p:spPr>
          <a:xfrm>
            <a:off x="4648200" y="875490"/>
            <a:ext cx="4495800" cy="1815882"/>
          </a:xfrm>
          <a:prstGeom prst="rect">
            <a:avLst/>
          </a:prstGeom>
        </p:spPr>
        <p:txBody>
          <a:bodyPr wrap="square">
            <a:spAutoFit/>
          </a:bodyPr>
          <a:lstStyle/>
          <a:p>
            <a:r>
              <a:rPr lang="en-US" sz="2400" b="1" dirty="0"/>
              <a:t>1 Pedro 1</a:t>
            </a:r>
            <a:endParaRPr lang="en-US" sz="2200" b="1" dirty="0"/>
          </a:p>
          <a:p>
            <a:r>
              <a:rPr lang="es-ES" sz="2200" b="1" baseline="30000" dirty="0"/>
              <a:t>3 </a:t>
            </a:r>
            <a:r>
              <a:rPr lang="es-ES" sz="2200" dirty="0"/>
              <a:t>Bendito el Dios y Padre de nuestro Señor Jesucristo, que según su gran misericordia nos hizo renacer para </a:t>
            </a:r>
            <a:r>
              <a:rPr lang="es-ES" sz="2200" u="sng" dirty="0"/>
              <a:t>una esperanza </a:t>
            </a:r>
            <a:r>
              <a:rPr lang="es-ES" sz="2200" b="1" i="1" u="sng" dirty="0"/>
              <a:t>viva</a:t>
            </a:r>
            <a:endParaRPr lang="es-ES" sz="2200" dirty="0"/>
          </a:p>
        </p:txBody>
      </p:sp>
      <p:sp>
        <p:nvSpPr>
          <p:cNvPr id="8" name="Rectangle 7"/>
          <p:cNvSpPr/>
          <p:nvPr/>
        </p:nvSpPr>
        <p:spPr>
          <a:xfrm>
            <a:off x="4572000" y="0"/>
            <a:ext cx="45720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chemeClr val="tx1"/>
                </a:solidFill>
                <a:effectLst>
                  <a:outerShdw blurRad="38100" dist="38100" dir="2700000" algn="tl">
                    <a:srgbClr val="000000">
                      <a:alpha val="43137"/>
                    </a:srgbClr>
                  </a:outerShdw>
                </a:effectLst>
              </a:rPr>
              <a:t>Por qué solo la aprobación de Dios importa</a:t>
            </a:r>
            <a:endParaRPr lang="en-US" sz="2800" b="1" dirty="0">
              <a:solidFill>
                <a:schemeClr val="tx1"/>
              </a:solidFill>
              <a:effectLst>
                <a:outerShdw blurRad="38100" dist="38100" dir="2700000" algn="tl">
                  <a:srgbClr val="000000">
                    <a:alpha val="43137"/>
                  </a:srgbClr>
                </a:outerShdw>
              </a:effectLst>
            </a:endParaRPr>
          </a:p>
        </p:txBody>
      </p:sp>
      <p:sp>
        <p:nvSpPr>
          <p:cNvPr id="7" name="Rectangle 6"/>
          <p:cNvSpPr/>
          <p:nvPr/>
        </p:nvSpPr>
        <p:spPr>
          <a:xfrm>
            <a:off x="76200" y="3066633"/>
            <a:ext cx="4156364" cy="2123658"/>
          </a:xfrm>
          <a:prstGeom prst="rect">
            <a:avLst/>
          </a:prstGeom>
        </p:spPr>
        <p:txBody>
          <a:bodyPr>
            <a:spAutoFit/>
          </a:bodyPr>
          <a:lstStyle/>
          <a:p>
            <a:r>
              <a:rPr lang="en-US" sz="2200" b="1" dirty="0"/>
              <a:t>Acts 24</a:t>
            </a:r>
          </a:p>
          <a:p>
            <a:r>
              <a:rPr lang="en-US" sz="2200" b="1" baseline="30000" dirty="0"/>
              <a:t>15 </a:t>
            </a:r>
            <a:r>
              <a:rPr lang="en-US" sz="2200" dirty="0"/>
              <a:t>having </a:t>
            </a:r>
            <a:r>
              <a:rPr lang="en-US" sz="2200" b="1" dirty="0"/>
              <a:t>a hope</a:t>
            </a:r>
            <a:r>
              <a:rPr lang="en-US" sz="2200" dirty="0"/>
              <a:t> in God, which these men cherish themselves, </a:t>
            </a:r>
            <a:r>
              <a:rPr lang="en-US" sz="2200" b="1" dirty="0"/>
              <a:t>that there shall certainly be a resurrection of both the righteous and the wicked</a:t>
            </a:r>
            <a:r>
              <a:rPr lang="en-US" sz="2200" dirty="0"/>
              <a:t>.</a:t>
            </a:r>
          </a:p>
        </p:txBody>
      </p:sp>
      <p:sp>
        <p:nvSpPr>
          <p:cNvPr id="14" name="Rectangle 13"/>
          <p:cNvSpPr/>
          <p:nvPr/>
        </p:nvSpPr>
        <p:spPr>
          <a:xfrm>
            <a:off x="4648200" y="3066633"/>
            <a:ext cx="4156364" cy="2123658"/>
          </a:xfrm>
          <a:prstGeom prst="rect">
            <a:avLst/>
          </a:prstGeom>
        </p:spPr>
        <p:txBody>
          <a:bodyPr>
            <a:spAutoFit/>
          </a:bodyPr>
          <a:lstStyle/>
          <a:p>
            <a:r>
              <a:rPr lang="en-US" sz="2200" b="1" dirty="0" err="1"/>
              <a:t>Hechos</a:t>
            </a:r>
            <a:r>
              <a:rPr lang="en-US" sz="2200" b="1" dirty="0"/>
              <a:t> 24</a:t>
            </a:r>
          </a:p>
          <a:p>
            <a:r>
              <a:rPr lang="es-ES" sz="2200" b="1" baseline="30000" dirty="0"/>
              <a:t>15 </a:t>
            </a:r>
            <a:r>
              <a:rPr lang="es-ES" sz="2200" dirty="0"/>
              <a:t>con </a:t>
            </a:r>
            <a:r>
              <a:rPr lang="es-ES" sz="2200" b="1" dirty="0"/>
              <a:t>la esperanza</a:t>
            </a:r>
            <a:r>
              <a:rPr lang="es-ES" sz="2200" dirty="0"/>
              <a:t> en Dios, la cual ellos también abrigan, </a:t>
            </a:r>
            <a:r>
              <a:rPr lang="es-ES" sz="2200" b="1" dirty="0"/>
              <a:t>de que ha de haber resurrección de los muertos, así de justos como de injustos</a:t>
            </a:r>
            <a:r>
              <a:rPr lang="es-ES" sz="2200" dirty="0"/>
              <a:t>.</a:t>
            </a:r>
          </a:p>
        </p:txBody>
      </p:sp>
    </p:spTree>
    <p:extLst>
      <p:ext uri="{BB962C8B-B14F-4D97-AF65-F5344CB8AC3E}">
        <p14:creationId xmlns:p14="http://schemas.microsoft.com/office/powerpoint/2010/main" val="3697485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870156"/>
            <a:ext cx="4495800" cy="1785104"/>
          </a:xfrm>
          <a:prstGeom prst="rect">
            <a:avLst/>
          </a:prstGeom>
        </p:spPr>
        <p:txBody>
          <a:bodyPr wrap="square">
            <a:spAutoFit/>
          </a:bodyPr>
          <a:lstStyle/>
          <a:p>
            <a:r>
              <a:rPr lang="en-US" sz="2200" b="1" dirty="0">
                <a:solidFill>
                  <a:prstClr val="black"/>
                </a:solidFill>
              </a:rPr>
              <a:t>1 Thessalonians 4</a:t>
            </a:r>
          </a:p>
          <a:p>
            <a:r>
              <a:rPr lang="en-US" sz="2200" b="1" baseline="30000" dirty="0">
                <a:solidFill>
                  <a:prstClr val="black"/>
                </a:solidFill>
              </a:rPr>
              <a:t>13 </a:t>
            </a:r>
            <a:r>
              <a:rPr lang="en-US" sz="2200" dirty="0">
                <a:solidFill>
                  <a:prstClr val="black"/>
                </a:solidFill>
              </a:rPr>
              <a:t>But we do not want you to be un-informed, brethren, about those who are asleep, so that you will not grieve as do the rest who have no hope.</a:t>
            </a:r>
          </a:p>
        </p:txBody>
      </p:sp>
      <p:sp>
        <p:nvSpPr>
          <p:cNvPr id="6" name="Rectangle 5"/>
          <p:cNvSpPr/>
          <p:nvPr/>
        </p:nvSpPr>
        <p:spPr>
          <a:xfrm>
            <a:off x="4648200" y="875490"/>
            <a:ext cx="4495800" cy="1815882"/>
          </a:xfrm>
          <a:prstGeom prst="rect">
            <a:avLst/>
          </a:prstGeom>
        </p:spPr>
        <p:txBody>
          <a:bodyPr wrap="square">
            <a:spAutoFit/>
          </a:bodyPr>
          <a:lstStyle/>
          <a:p>
            <a:r>
              <a:rPr lang="en-US" sz="2400" b="1" dirty="0">
                <a:solidFill>
                  <a:prstClr val="black"/>
                </a:solidFill>
              </a:rPr>
              <a:t>1 </a:t>
            </a:r>
            <a:r>
              <a:rPr lang="en-US" sz="2400" b="1" dirty="0" err="1">
                <a:solidFill>
                  <a:prstClr val="black"/>
                </a:solidFill>
              </a:rPr>
              <a:t>Tesalonicenses</a:t>
            </a:r>
            <a:r>
              <a:rPr lang="en-US" sz="2400" b="1" dirty="0">
                <a:solidFill>
                  <a:prstClr val="black"/>
                </a:solidFill>
              </a:rPr>
              <a:t> 4</a:t>
            </a:r>
            <a:endParaRPr lang="en-US" sz="2200" b="1" dirty="0">
              <a:solidFill>
                <a:prstClr val="black"/>
              </a:solidFill>
            </a:endParaRPr>
          </a:p>
          <a:p>
            <a:r>
              <a:rPr lang="es-ES" sz="2200" b="1" baseline="30000" dirty="0">
                <a:solidFill>
                  <a:prstClr val="black"/>
                </a:solidFill>
              </a:rPr>
              <a:t>13 </a:t>
            </a:r>
            <a:r>
              <a:rPr lang="es-ES" sz="2200" dirty="0">
                <a:solidFill>
                  <a:prstClr val="black"/>
                </a:solidFill>
              </a:rPr>
              <a:t>Tampoco queremos, hermanos, que ignoréis acerca de los que duermen, para que no os entristezcáis como los otros que no tienen esperanza.</a:t>
            </a:r>
          </a:p>
        </p:txBody>
      </p:sp>
      <p:sp>
        <p:nvSpPr>
          <p:cNvPr id="5" name="Rectangle 4"/>
          <p:cNvSpPr/>
          <p:nvPr/>
        </p:nvSpPr>
        <p:spPr>
          <a:xfrm>
            <a:off x="0" y="0"/>
            <a:ext cx="4572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effectLst>
                  <a:outerShdw blurRad="38100" dist="38100" dir="2700000" algn="tl">
                    <a:srgbClr val="000000">
                      <a:alpha val="43137"/>
                    </a:srgbClr>
                  </a:outerShdw>
                </a:effectLst>
              </a:rPr>
              <a:t>No Hope Without God</a:t>
            </a:r>
          </a:p>
        </p:txBody>
      </p:sp>
      <p:sp>
        <p:nvSpPr>
          <p:cNvPr id="7" name="Rectangle 6"/>
          <p:cNvSpPr/>
          <p:nvPr/>
        </p:nvSpPr>
        <p:spPr>
          <a:xfrm>
            <a:off x="4572000" y="0"/>
            <a:ext cx="45720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prstClr val="black"/>
                </a:solidFill>
                <a:effectLst>
                  <a:outerShdw blurRad="38100" dist="38100" dir="2700000" algn="tl">
                    <a:srgbClr val="000000">
                      <a:alpha val="43137"/>
                    </a:srgbClr>
                  </a:outerShdw>
                </a:effectLst>
              </a:rPr>
              <a:t>No Hay </a:t>
            </a:r>
            <a:r>
              <a:rPr lang="es-ES" sz="2800" b="1" dirty="0" err="1">
                <a:solidFill>
                  <a:prstClr val="black"/>
                </a:solidFill>
                <a:effectLst>
                  <a:outerShdw blurRad="38100" dist="38100" dir="2700000" algn="tl">
                    <a:srgbClr val="000000">
                      <a:alpha val="43137"/>
                    </a:srgbClr>
                  </a:outerShdw>
                </a:effectLst>
              </a:rPr>
              <a:t>Esparanza</a:t>
            </a:r>
            <a:r>
              <a:rPr lang="es-ES" sz="2800" b="1" dirty="0">
                <a:solidFill>
                  <a:prstClr val="black"/>
                </a:solidFill>
                <a:effectLst>
                  <a:outerShdw blurRad="38100" dist="38100" dir="2700000" algn="tl">
                    <a:srgbClr val="000000">
                      <a:alpha val="43137"/>
                    </a:srgbClr>
                  </a:outerShdw>
                </a:effectLst>
              </a:rPr>
              <a:t> Sin Dios</a:t>
            </a:r>
            <a:endParaRPr lang="en-US" sz="2800" b="1"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8025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870156"/>
            <a:ext cx="4495800" cy="5396349"/>
          </a:xfrm>
          <a:prstGeom prst="rect">
            <a:avLst/>
          </a:prstGeom>
        </p:spPr>
        <p:txBody>
          <a:bodyPr wrap="square">
            <a:spAutoFit/>
          </a:bodyPr>
          <a:lstStyle/>
          <a:p>
            <a:r>
              <a:rPr lang="en-US" sz="2200" b="1" dirty="0"/>
              <a:t>1 Samuel 28 </a:t>
            </a:r>
          </a:p>
          <a:p>
            <a:r>
              <a:rPr lang="en-US" sz="2200" b="1" baseline="30000" dirty="0"/>
              <a:t>5 </a:t>
            </a:r>
            <a:r>
              <a:rPr lang="en-US" sz="2200" dirty="0"/>
              <a:t>When Saul saw the camp of the Philistines, he was afraid and his heart trembled greatly. </a:t>
            </a:r>
            <a:r>
              <a:rPr lang="en-US" sz="2200" b="1" baseline="30000" dirty="0"/>
              <a:t>6 </a:t>
            </a:r>
            <a:r>
              <a:rPr lang="en-US" sz="2200" dirty="0"/>
              <a:t>When Saul inquired of the </a:t>
            </a:r>
            <a:r>
              <a:rPr lang="en-US" sz="2200" cap="small" dirty="0"/>
              <a:t>Lord</a:t>
            </a:r>
            <a:r>
              <a:rPr lang="en-US" sz="2200" dirty="0"/>
              <a:t>, the </a:t>
            </a:r>
            <a:r>
              <a:rPr lang="en-US" sz="2200" cap="small" dirty="0"/>
              <a:t>Lord</a:t>
            </a:r>
            <a:r>
              <a:rPr lang="en-US" sz="2200" dirty="0"/>
              <a:t> did not answer him, either by dreams or by </a:t>
            </a:r>
            <a:r>
              <a:rPr lang="en-US" sz="2200" dirty="0" err="1"/>
              <a:t>Urim</a:t>
            </a:r>
            <a:r>
              <a:rPr lang="en-US" sz="2200" dirty="0"/>
              <a:t> or by prophets.</a:t>
            </a:r>
          </a:p>
          <a:p>
            <a:endParaRPr lang="en-US" sz="2200" b="1" baseline="30000" dirty="0"/>
          </a:p>
          <a:p>
            <a:r>
              <a:rPr lang="en-US" sz="2200" b="1" baseline="30000" dirty="0"/>
              <a:t>15 </a:t>
            </a:r>
            <a:r>
              <a:rPr lang="en-US" sz="2200" dirty="0"/>
              <a:t>Then Samuel said to Saul, “Why have you disturbed me by bringing me up?” And Saul answered, “I am greatly distressed; for the Philistines are waging war against me, and God has departed from me and no longer answers me, either through prophets or by dreams...”</a:t>
            </a:r>
          </a:p>
        </p:txBody>
      </p:sp>
      <p:sp>
        <p:nvSpPr>
          <p:cNvPr id="6" name="Rectangle 5"/>
          <p:cNvSpPr/>
          <p:nvPr/>
        </p:nvSpPr>
        <p:spPr>
          <a:xfrm>
            <a:off x="4648200" y="875490"/>
            <a:ext cx="4495800" cy="5170646"/>
          </a:xfrm>
          <a:prstGeom prst="rect">
            <a:avLst/>
          </a:prstGeom>
        </p:spPr>
        <p:txBody>
          <a:bodyPr wrap="square">
            <a:spAutoFit/>
          </a:bodyPr>
          <a:lstStyle/>
          <a:p>
            <a:r>
              <a:rPr lang="en-US" sz="2200" b="1" dirty="0"/>
              <a:t>1 Samuel 28 </a:t>
            </a:r>
          </a:p>
          <a:p>
            <a:r>
              <a:rPr lang="es-ES" sz="2200" b="1" baseline="30000" dirty="0"/>
              <a:t>5 </a:t>
            </a:r>
            <a:r>
              <a:rPr lang="es-ES" sz="2200" dirty="0"/>
              <a:t>Cuando Saúl vio el campamento de los filisteos, tuvo miedo y se turbó sobremanera su corazón. </a:t>
            </a:r>
            <a:r>
              <a:rPr lang="es-ES" sz="2200" b="1" baseline="30000" dirty="0"/>
              <a:t>6 </a:t>
            </a:r>
            <a:r>
              <a:rPr lang="es-ES" sz="2200" dirty="0"/>
              <a:t>Consultó Saúl a Jehová, pero Jehová no le respondió ni por sueños ni por el </a:t>
            </a:r>
            <a:r>
              <a:rPr lang="es-ES" sz="2200" dirty="0" err="1"/>
              <a:t>Urim</a:t>
            </a:r>
            <a:r>
              <a:rPr lang="es-ES" sz="2200" dirty="0"/>
              <a:t> ni por los profetas.</a:t>
            </a:r>
          </a:p>
          <a:p>
            <a:endParaRPr lang="es-ES" sz="2200" dirty="0"/>
          </a:p>
          <a:p>
            <a:r>
              <a:rPr lang="es-ES" sz="2200" b="1" baseline="30000" dirty="0"/>
              <a:t>15 </a:t>
            </a:r>
            <a:r>
              <a:rPr lang="es-ES" sz="2200" dirty="0"/>
              <a:t>Samuel dijo a Saúl: —¿Por qué me has inquietado haciéndome venir? Saúl respondió: —Estoy muy angustiado, pues los filisteos pelean contra mí. Dios se ha apartado de mí y ya no me responde, ni por medio de los profetas ni por sueños…</a:t>
            </a:r>
          </a:p>
        </p:txBody>
      </p:sp>
      <p:sp>
        <p:nvSpPr>
          <p:cNvPr id="5" name="Rectangle 4"/>
          <p:cNvSpPr/>
          <p:nvPr/>
        </p:nvSpPr>
        <p:spPr>
          <a:xfrm>
            <a:off x="1762625" y="5505271"/>
            <a:ext cx="2580775" cy="1200329"/>
          </a:xfrm>
          <a:prstGeom prst="rect">
            <a:avLst/>
          </a:prstGeom>
          <a:solidFill>
            <a:schemeClr val="bg1"/>
          </a:solidFill>
          <a:effectLst>
            <a:outerShdw blurRad="50800" dist="88900" dir="13500000" algn="br" rotWithShape="0">
              <a:prstClr val="black">
                <a:alpha val="40000"/>
              </a:prstClr>
            </a:outerShdw>
          </a:effectLst>
        </p:spPr>
        <p:txBody>
          <a:bodyPr>
            <a:spAutoFit/>
          </a:bodyPr>
          <a:lstStyle/>
          <a:p>
            <a:r>
              <a:rPr lang="en-US" sz="2400" b="1" dirty="0"/>
              <a:t>Ephesians 2</a:t>
            </a:r>
            <a:r>
              <a:rPr lang="en-US" sz="2400" b="1" baseline="30000" dirty="0">
                <a:latin typeface="Palatino Linotype" panose="02040502050505030304" pitchFamily="18" charset="0"/>
              </a:rPr>
              <a:t>12 </a:t>
            </a:r>
            <a:r>
              <a:rPr lang="en-US" sz="2400" u="sng" dirty="0">
                <a:latin typeface="Palatino Linotype" panose="02040502050505030304" pitchFamily="18" charset="0"/>
              </a:rPr>
              <a:t>having no hope and without God</a:t>
            </a:r>
            <a:endParaRPr lang="en-US" sz="2400" dirty="0"/>
          </a:p>
        </p:txBody>
      </p:sp>
      <p:sp>
        <p:nvSpPr>
          <p:cNvPr id="9" name="Rectangle 8"/>
          <p:cNvSpPr/>
          <p:nvPr/>
        </p:nvSpPr>
        <p:spPr>
          <a:xfrm>
            <a:off x="6934200" y="5443716"/>
            <a:ext cx="2132873" cy="1261884"/>
          </a:xfrm>
          <a:prstGeom prst="rect">
            <a:avLst/>
          </a:prstGeom>
          <a:solidFill>
            <a:schemeClr val="bg1"/>
          </a:solidFill>
          <a:effectLst>
            <a:outerShdw blurRad="50800" dist="88900" dir="13500000" algn="br" rotWithShape="0">
              <a:prstClr val="black">
                <a:alpha val="40000"/>
              </a:prstClr>
            </a:outerShdw>
          </a:effectLst>
        </p:spPr>
        <p:txBody>
          <a:bodyPr>
            <a:spAutoFit/>
          </a:bodyPr>
          <a:lstStyle/>
          <a:p>
            <a:r>
              <a:rPr lang="en-US" sz="2800" b="1" dirty="0" err="1"/>
              <a:t>Efesios</a:t>
            </a:r>
            <a:r>
              <a:rPr lang="en-US" sz="2800" b="1" dirty="0"/>
              <a:t> 2</a:t>
            </a:r>
            <a:r>
              <a:rPr lang="es-ES" sz="2400" b="1" baseline="30000" dirty="0">
                <a:latin typeface="Palatino Linotype" panose="02040502050505030304" pitchFamily="18" charset="0"/>
              </a:rPr>
              <a:t>12</a:t>
            </a:r>
          </a:p>
          <a:p>
            <a:r>
              <a:rPr lang="es-ES" sz="2400" u="sng" dirty="0">
                <a:latin typeface="Palatino Linotype" panose="02040502050505030304" pitchFamily="18" charset="0"/>
              </a:rPr>
              <a:t>sin esperanza y sin Dios</a:t>
            </a:r>
            <a:endParaRPr lang="en-US" sz="2400" dirty="0">
              <a:latin typeface="Palatino Linotype" panose="02040502050505030304" pitchFamily="18" charset="0"/>
            </a:endParaRPr>
          </a:p>
        </p:txBody>
      </p:sp>
      <p:sp>
        <p:nvSpPr>
          <p:cNvPr id="12" name="Rectangle 11"/>
          <p:cNvSpPr/>
          <p:nvPr/>
        </p:nvSpPr>
        <p:spPr>
          <a:xfrm>
            <a:off x="0" y="0"/>
            <a:ext cx="4572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effectLst>
                  <a:outerShdw blurRad="38100" dist="38100" dir="2700000" algn="tl">
                    <a:srgbClr val="000000">
                      <a:alpha val="43137"/>
                    </a:srgbClr>
                  </a:outerShdw>
                </a:effectLst>
              </a:rPr>
              <a:t>No Hope Without God</a:t>
            </a:r>
          </a:p>
        </p:txBody>
      </p:sp>
      <p:sp>
        <p:nvSpPr>
          <p:cNvPr id="13" name="Rectangle 12"/>
          <p:cNvSpPr/>
          <p:nvPr/>
        </p:nvSpPr>
        <p:spPr>
          <a:xfrm>
            <a:off x="4572000" y="0"/>
            <a:ext cx="45720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prstClr val="black"/>
                </a:solidFill>
                <a:effectLst>
                  <a:outerShdw blurRad="38100" dist="38100" dir="2700000" algn="tl">
                    <a:srgbClr val="000000">
                      <a:alpha val="43137"/>
                    </a:srgbClr>
                  </a:outerShdw>
                </a:effectLst>
              </a:rPr>
              <a:t>No Hay </a:t>
            </a:r>
            <a:r>
              <a:rPr lang="es-ES" sz="2800" b="1" dirty="0" err="1">
                <a:solidFill>
                  <a:prstClr val="black"/>
                </a:solidFill>
                <a:effectLst>
                  <a:outerShdw blurRad="38100" dist="38100" dir="2700000" algn="tl">
                    <a:srgbClr val="000000">
                      <a:alpha val="43137"/>
                    </a:srgbClr>
                  </a:outerShdw>
                </a:effectLst>
              </a:rPr>
              <a:t>Esparanza</a:t>
            </a:r>
            <a:r>
              <a:rPr lang="es-ES" sz="2800" b="1" dirty="0">
                <a:solidFill>
                  <a:prstClr val="black"/>
                </a:solidFill>
                <a:effectLst>
                  <a:outerShdw blurRad="38100" dist="38100" dir="2700000" algn="tl">
                    <a:srgbClr val="000000">
                      <a:alpha val="43137"/>
                    </a:srgbClr>
                  </a:outerShdw>
                </a:effectLst>
              </a:rPr>
              <a:t> Sin Dios</a:t>
            </a:r>
            <a:endParaRPr lang="en-US" sz="2800" b="1"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8432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870156"/>
            <a:ext cx="4495800" cy="4493538"/>
          </a:xfrm>
          <a:prstGeom prst="rect">
            <a:avLst/>
          </a:prstGeom>
        </p:spPr>
        <p:txBody>
          <a:bodyPr wrap="square">
            <a:spAutoFit/>
          </a:bodyPr>
          <a:lstStyle/>
          <a:p>
            <a:r>
              <a:rPr lang="en-US" sz="2200" b="1" dirty="0"/>
              <a:t>Matthew 27</a:t>
            </a:r>
          </a:p>
          <a:p>
            <a:r>
              <a:rPr lang="en-US" sz="2200" b="1" baseline="30000" dirty="0"/>
              <a:t>3 </a:t>
            </a:r>
            <a:r>
              <a:rPr lang="en-US" sz="2200" dirty="0"/>
              <a:t>Then when Judas, who had betrayed Him, saw that He had been condemned, he felt remorse and returned the thirty pieces of silver to the chief priests and elders, </a:t>
            </a:r>
            <a:r>
              <a:rPr lang="en-US" sz="2200" b="1" baseline="30000" dirty="0"/>
              <a:t>4 </a:t>
            </a:r>
            <a:r>
              <a:rPr lang="en-US" sz="2200" dirty="0"/>
              <a:t>saying, “I have sinned by betraying innocent blood.” But they said, “What is that to us? See to that yourself!” </a:t>
            </a:r>
            <a:r>
              <a:rPr lang="en-US" sz="2200" b="1" baseline="30000" dirty="0"/>
              <a:t>5 </a:t>
            </a:r>
            <a:r>
              <a:rPr lang="en-US" sz="2200" dirty="0"/>
              <a:t>And he threw the pieces of silver into the temple sanctuary and departed; and he went away and hanged himself.</a:t>
            </a:r>
          </a:p>
        </p:txBody>
      </p:sp>
      <p:sp>
        <p:nvSpPr>
          <p:cNvPr id="6" name="Rectangle 5"/>
          <p:cNvSpPr/>
          <p:nvPr/>
        </p:nvSpPr>
        <p:spPr>
          <a:xfrm>
            <a:off x="4648200" y="875490"/>
            <a:ext cx="4495800" cy="5170646"/>
          </a:xfrm>
          <a:prstGeom prst="rect">
            <a:avLst/>
          </a:prstGeom>
        </p:spPr>
        <p:txBody>
          <a:bodyPr wrap="square">
            <a:spAutoFit/>
          </a:bodyPr>
          <a:lstStyle/>
          <a:p>
            <a:r>
              <a:rPr lang="en-US" sz="2200" b="1" dirty="0"/>
              <a:t>Mateo 27</a:t>
            </a:r>
          </a:p>
          <a:p>
            <a:r>
              <a:rPr lang="es-ES" sz="2200" b="1" baseline="30000" dirty="0"/>
              <a:t>3 </a:t>
            </a:r>
            <a:r>
              <a:rPr lang="es-ES" sz="2200" dirty="0"/>
              <a:t>Entonces Judas, el que lo había entregado, viendo que era condenado, devolvió arrepentido las treinta piezas de plata a los principales sacerdotes y a los ancianos, </a:t>
            </a:r>
            <a:r>
              <a:rPr lang="es-ES" sz="2200" b="1" baseline="30000" dirty="0"/>
              <a:t>4 </a:t>
            </a:r>
            <a:r>
              <a:rPr lang="es-ES" sz="2200" dirty="0"/>
              <a:t>diciendo:</a:t>
            </a:r>
          </a:p>
          <a:p>
            <a:r>
              <a:rPr lang="es-ES" sz="2200" dirty="0"/>
              <a:t>—Yo he pecado entregando sangre inocente.</a:t>
            </a:r>
          </a:p>
          <a:p>
            <a:r>
              <a:rPr lang="es-ES" sz="2200" dirty="0"/>
              <a:t>Pero ellos dijeron:</a:t>
            </a:r>
          </a:p>
          <a:p>
            <a:r>
              <a:rPr lang="es-ES" sz="2200" dirty="0"/>
              <a:t>—¿Qué nos importa a nosotros? ¡Allá tú!</a:t>
            </a:r>
          </a:p>
          <a:p>
            <a:r>
              <a:rPr lang="es-ES" sz="2200" b="1" baseline="30000" dirty="0"/>
              <a:t>5 </a:t>
            </a:r>
            <a:r>
              <a:rPr lang="es-ES" sz="2200" dirty="0"/>
              <a:t>Entonces, arrojando las piezas de plata en el Templo, salió, y fue y se ahorcó.</a:t>
            </a:r>
          </a:p>
        </p:txBody>
      </p:sp>
      <p:sp>
        <p:nvSpPr>
          <p:cNvPr id="8" name="Rectangle 7"/>
          <p:cNvSpPr/>
          <p:nvPr/>
        </p:nvSpPr>
        <p:spPr>
          <a:xfrm>
            <a:off x="0" y="0"/>
            <a:ext cx="4572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effectLst>
                  <a:outerShdw blurRad="38100" dist="38100" dir="2700000" algn="tl">
                    <a:srgbClr val="000000">
                      <a:alpha val="43137"/>
                    </a:srgbClr>
                  </a:outerShdw>
                </a:effectLst>
              </a:rPr>
              <a:t>No Hope Without God</a:t>
            </a:r>
          </a:p>
        </p:txBody>
      </p:sp>
      <p:sp>
        <p:nvSpPr>
          <p:cNvPr id="9" name="Rectangle 8"/>
          <p:cNvSpPr/>
          <p:nvPr/>
        </p:nvSpPr>
        <p:spPr>
          <a:xfrm>
            <a:off x="4572000" y="0"/>
            <a:ext cx="45720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prstClr val="black"/>
                </a:solidFill>
                <a:effectLst>
                  <a:outerShdw blurRad="38100" dist="38100" dir="2700000" algn="tl">
                    <a:srgbClr val="000000">
                      <a:alpha val="43137"/>
                    </a:srgbClr>
                  </a:outerShdw>
                </a:effectLst>
              </a:rPr>
              <a:t>No Hay </a:t>
            </a:r>
            <a:r>
              <a:rPr lang="es-ES" sz="2800" b="1" dirty="0" err="1">
                <a:solidFill>
                  <a:prstClr val="black"/>
                </a:solidFill>
                <a:effectLst>
                  <a:outerShdw blurRad="38100" dist="38100" dir="2700000" algn="tl">
                    <a:srgbClr val="000000">
                      <a:alpha val="43137"/>
                    </a:srgbClr>
                  </a:outerShdw>
                </a:effectLst>
              </a:rPr>
              <a:t>Esparanza</a:t>
            </a:r>
            <a:r>
              <a:rPr lang="es-ES" sz="2800" b="1" dirty="0">
                <a:solidFill>
                  <a:prstClr val="black"/>
                </a:solidFill>
                <a:effectLst>
                  <a:outerShdw blurRad="38100" dist="38100" dir="2700000" algn="tl">
                    <a:srgbClr val="000000">
                      <a:alpha val="43137"/>
                    </a:srgbClr>
                  </a:outerShdw>
                </a:effectLst>
              </a:rPr>
              <a:t> Sin Dios</a:t>
            </a:r>
            <a:endParaRPr lang="en-US" sz="2800" b="1"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2770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870156"/>
            <a:ext cx="4495800" cy="4493538"/>
          </a:xfrm>
          <a:prstGeom prst="rect">
            <a:avLst/>
          </a:prstGeom>
        </p:spPr>
        <p:txBody>
          <a:bodyPr wrap="square">
            <a:spAutoFit/>
          </a:bodyPr>
          <a:lstStyle/>
          <a:p>
            <a:r>
              <a:rPr lang="en-US" sz="2200" b="1" dirty="0"/>
              <a:t>2 Timothy 4</a:t>
            </a:r>
          </a:p>
          <a:p>
            <a:r>
              <a:rPr lang="en-US" sz="2200" b="1" baseline="30000" dirty="0"/>
              <a:t>6 </a:t>
            </a:r>
            <a:r>
              <a:rPr lang="en-US" sz="2200" dirty="0"/>
              <a:t>For I am already being poured out as a drink offering, and the time of my departure has come.</a:t>
            </a:r>
          </a:p>
          <a:p>
            <a:r>
              <a:rPr lang="en-US" sz="2200" b="1" baseline="30000" dirty="0"/>
              <a:t>7 </a:t>
            </a:r>
            <a:r>
              <a:rPr lang="en-US" sz="2200" dirty="0"/>
              <a:t>I have fought the good fight, I have finished the course, I have kept the faith;</a:t>
            </a:r>
          </a:p>
          <a:p>
            <a:r>
              <a:rPr lang="en-US" sz="2200" b="1" baseline="30000" dirty="0"/>
              <a:t>8 </a:t>
            </a:r>
            <a:r>
              <a:rPr lang="en-US" sz="2200" dirty="0"/>
              <a:t>in the future there is laid up for me the crown of righteousness, which the Lord, the righteous Judge, will award to me on that day; and not only to me, but also to all who have loved His appearing.</a:t>
            </a:r>
          </a:p>
        </p:txBody>
      </p:sp>
      <p:sp>
        <p:nvSpPr>
          <p:cNvPr id="6" name="Rectangle 5"/>
          <p:cNvSpPr/>
          <p:nvPr/>
        </p:nvSpPr>
        <p:spPr>
          <a:xfrm>
            <a:off x="4648200" y="875490"/>
            <a:ext cx="4495800" cy="3816429"/>
          </a:xfrm>
          <a:prstGeom prst="rect">
            <a:avLst/>
          </a:prstGeom>
        </p:spPr>
        <p:txBody>
          <a:bodyPr wrap="square">
            <a:spAutoFit/>
          </a:bodyPr>
          <a:lstStyle/>
          <a:p>
            <a:r>
              <a:rPr lang="en-US" sz="2200" b="1" dirty="0"/>
              <a:t>2 </a:t>
            </a:r>
            <a:r>
              <a:rPr lang="en-US" sz="2200" b="1" dirty="0" err="1"/>
              <a:t>Timoteo</a:t>
            </a:r>
            <a:r>
              <a:rPr lang="en-US" sz="2200" b="1" dirty="0"/>
              <a:t> 4</a:t>
            </a:r>
          </a:p>
          <a:p>
            <a:r>
              <a:rPr lang="es-ES" sz="2200" b="1" baseline="30000" dirty="0"/>
              <a:t>6 </a:t>
            </a:r>
            <a:r>
              <a:rPr lang="es-ES" sz="2200" dirty="0"/>
              <a:t>Yo ya estoy próximo a ser sacrificado. El tiempo de mi partida está cercano.</a:t>
            </a:r>
          </a:p>
          <a:p>
            <a:r>
              <a:rPr lang="es-ES" sz="2200" b="1" baseline="30000" dirty="0"/>
              <a:t>7 </a:t>
            </a:r>
            <a:r>
              <a:rPr lang="es-ES" sz="2200" dirty="0"/>
              <a:t>He peleado la buena batalla, he acabado la carrera, he guardado la fe.</a:t>
            </a:r>
          </a:p>
          <a:p>
            <a:r>
              <a:rPr lang="es-ES" sz="2200" b="1" baseline="30000" dirty="0"/>
              <a:t>8 </a:t>
            </a:r>
            <a:r>
              <a:rPr lang="es-ES" sz="2200" dirty="0"/>
              <a:t>Por lo demás, me está reservada la corona de justicia, la cual me dará el Señor, juez justo, en aquel día; y no sólo a mí, sino también a todos los que aman su venida.</a:t>
            </a:r>
          </a:p>
        </p:txBody>
      </p:sp>
      <p:sp>
        <p:nvSpPr>
          <p:cNvPr id="8" name="Rectangle 7"/>
          <p:cNvSpPr/>
          <p:nvPr/>
        </p:nvSpPr>
        <p:spPr>
          <a:xfrm>
            <a:off x="0" y="0"/>
            <a:ext cx="4572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effectLst>
                  <a:outerShdw blurRad="38100" dist="38100" dir="2700000" algn="tl">
                    <a:srgbClr val="000000">
                      <a:alpha val="43137"/>
                    </a:srgbClr>
                  </a:outerShdw>
                </a:effectLst>
              </a:rPr>
              <a:t>A Picture of Hope</a:t>
            </a:r>
          </a:p>
        </p:txBody>
      </p:sp>
      <p:sp>
        <p:nvSpPr>
          <p:cNvPr id="9" name="Rectangle 8"/>
          <p:cNvSpPr/>
          <p:nvPr/>
        </p:nvSpPr>
        <p:spPr>
          <a:xfrm>
            <a:off x="4572000" y="0"/>
            <a:ext cx="45720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prstClr val="black"/>
                </a:solidFill>
                <a:effectLst>
                  <a:outerShdw blurRad="38100" dist="38100" dir="2700000" algn="tl">
                    <a:srgbClr val="000000">
                      <a:alpha val="43137"/>
                    </a:srgbClr>
                  </a:outerShdw>
                </a:effectLst>
              </a:rPr>
              <a:t>Una Imagen de Esperanza</a:t>
            </a:r>
            <a:endParaRPr lang="en-US" sz="2800" b="1"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715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870156"/>
            <a:ext cx="4495800" cy="2462213"/>
          </a:xfrm>
          <a:prstGeom prst="rect">
            <a:avLst/>
          </a:prstGeom>
        </p:spPr>
        <p:txBody>
          <a:bodyPr wrap="square">
            <a:spAutoFit/>
          </a:bodyPr>
          <a:lstStyle/>
          <a:p>
            <a:r>
              <a:rPr lang="en-US" sz="2200" b="1" dirty="0"/>
              <a:t>2 Timothy 4</a:t>
            </a:r>
          </a:p>
          <a:p>
            <a:r>
              <a:rPr lang="en-US" sz="2200" b="1" baseline="30000" dirty="0"/>
              <a:t>6 </a:t>
            </a:r>
            <a:r>
              <a:rPr lang="en-US" sz="2200" dirty="0"/>
              <a:t>For I am already being poured out as a drink offering, and the time of my departure has come.</a:t>
            </a:r>
          </a:p>
          <a:p>
            <a:r>
              <a:rPr lang="en-US" sz="2200" b="1" baseline="30000" dirty="0"/>
              <a:t>7 </a:t>
            </a:r>
            <a:r>
              <a:rPr lang="en-US" sz="2200" dirty="0"/>
              <a:t>I have fought the good fight, </a:t>
            </a:r>
            <a:r>
              <a:rPr lang="en-US" sz="2200" b="1" dirty="0"/>
              <a:t>I have finished the course</a:t>
            </a:r>
            <a:r>
              <a:rPr lang="en-US" sz="2200" dirty="0"/>
              <a:t>, I have kept the faith</a:t>
            </a:r>
          </a:p>
        </p:txBody>
      </p:sp>
      <p:sp>
        <p:nvSpPr>
          <p:cNvPr id="6" name="Rectangle 5"/>
          <p:cNvSpPr/>
          <p:nvPr/>
        </p:nvSpPr>
        <p:spPr>
          <a:xfrm>
            <a:off x="4648200" y="875490"/>
            <a:ext cx="4495800" cy="2123658"/>
          </a:xfrm>
          <a:prstGeom prst="rect">
            <a:avLst/>
          </a:prstGeom>
        </p:spPr>
        <p:txBody>
          <a:bodyPr wrap="square">
            <a:spAutoFit/>
          </a:bodyPr>
          <a:lstStyle/>
          <a:p>
            <a:r>
              <a:rPr lang="en-US" sz="2200" b="1" dirty="0"/>
              <a:t>2 </a:t>
            </a:r>
            <a:r>
              <a:rPr lang="en-US" sz="2200" b="1" dirty="0" err="1"/>
              <a:t>Timoteo</a:t>
            </a:r>
            <a:r>
              <a:rPr lang="en-US" sz="2200" b="1" dirty="0"/>
              <a:t> 4</a:t>
            </a:r>
          </a:p>
          <a:p>
            <a:r>
              <a:rPr lang="es-ES" sz="2200" b="1" baseline="30000" dirty="0"/>
              <a:t>6 </a:t>
            </a:r>
            <a:r>
              <a:rPr lang="es-ES" sz="2200" dirty="0"/>
              <a:t>Yo ya estoy próximo a ser sacrificado. El tiempo de mi partida está cercano.</a:t>
            </a:r>
          </a:p>
          <a:p>
            <a:r>
              <a:rPr lang="es-ES" sz="2200" b="1" baseline="30000" dirty="0"/>
              <a:t>7 </a:t>
            </a:r>
            <a:r>
              <a:rPr lang="es-ES" sz="2200" dirty="0"/>
              <a:t>He peleado la buena batalla, </a:t>
            </a:r>
            <a:r>
              <a:rPr lang="es-ES" sz="2200" b="1" dirty="0"/>
              <a:t>he acabado la carrera</a:t>
            </a:r>
            <a:r>
              <a:rPr lang="es-ES" sz="2200" dirty="0"/>
              <a:t>, he guardado la fe.</a:t>
            </a:r>
          </a:p>
        </p:txBody>
      </p:sp>
      <p:sp>
        <p:nvSpPr>
          <p:cNvPr id="8" name="Rectangle 7"/>
          <p:cNvSpPr/>
          <p:nvPr/>
        </p:nvSpPr>
        <p:spPr>
          <a:xfrm>
            <a:off x="0" y="0"/>
            <a:ext cx="4572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effectLst>
                  <a:outerShdw blurRad="38100" dist="38100" dir="2700000" algn="tl">
                    <a:srgbClr val="000000">
                      <a:alpha val="43137"/>
                    </a:srgbClr>
                  </a:outerShdw>
                </a:effectLst>
              </a:rPr>
              <a:t>Finish the Course</a:t>
            </a:r>
          </a:p>
        </p:txBody>
      </p:sp>
      <p:sp>
        <p:nvSpPr>
          <p:cNvPr id="9" name="Rectangle 8"/>
          <p:cNvSpPr/>
          <p:nvPr/>
        </p:nvSpPr>
        <p:spPr>
          <a:xfrm>
            <a:off x="4572000" y="0"/>
            <a:ext cx="45720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chemeClr val="tx1"/>
                </a:solidFill>
                <a:effectLst>
                  <a:outerShdw blurRad="38100" dist="38100" dir="2700000" algn="tl">
                    <a:srgbClr val="000000">
                      <a:alpha val="43137"/>
                    </a:srgbClr>
                  </a:outerShdw>
                </a:effectLst>
              </a:rPr>
              <a:t>Acabar la Carrera</a:t>
            </a:r>
            <a:endParaRPr lang="en-US" sz="28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46600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870156"/>
            <a:ext cx="4495800" cy="2462213"/>
          </a:xfrm>
          <a:prstGeom prst="rect">
            <a:avLst/>
          </a:prstGeom>
        </p:spPr>
        <p:txBody>
          <a:bodyPr wrap="square">
            <a:spAutoFit/>
          </a:bodyPr>
          <a:lstStyle/>
          <a:p>
            <a:r>
              <a:rPr lang="en-US" sz="2200" b="1" dirty="0"/>
              <a:t>Hebrews 12:1</a:t>
            </a:r>
          </a:p>
          <a:p>
            <a:r>
              <a:rPr lang="en-US" sz="2200" dirty="0"/>
              <a:t>Therefore, since we have so great a cloud of witnesses surrounding us, let us also lay aside every encumbrance and the sin which so easily entangles us, and </a:t>
            </a:r>
            <a:r>
              <a:rPr lang="en-US" sz="2200" b="1" dirty="0"/>
              <a:t>let us run with endurance the race that is set before us</a:t>
            </a:r>
          </a:p>
        </p:txBody>
      </p:sp>
      <p:sp>
        <p:nvSpPr>
          <p:cNvPr id="6" name="Rectangle 5"/>
          <p:cNvSpPr/>
          <p:nvPr/>
        </p:nvSpPr>
        <p:spPr>
          <a:xfrm>
            <a:off x="4648200" y="875490"/>
            <a:ext cx="4495800" cy="2800767"/>
          </a:xfrm>
          <a:prstGeom prst="rect">
            <a:avLst/>
          </a:prstGeom>
        </p:spPr>
        <p:txBody>
          <a:bodyPr wrap="square">
            <a:spAutoFit/>
          </a:bodyPr>
          <a:lstStyle/>
          <a:p>
            <a:r>
              <a:rPr lang="en-US" sz="2200" b="1" dirty="0" err="1"/>
              <a:t>Hebreos</a:t>
            </a:r>
            <a:r>
              <a:rPr lang="en-US" sz="2200" b="1" dirty="0"/>
              <a:t> 12</a:t>
            </a:r>
          </a:p>
          <a:p>
            <a:r>
              <a:rPr lang="es-ES" sz="2200" dirty="0"/>
              <a:t>Por tanto, nosotros también, teniendo en derredor nuestro tan grande nube de testigos, despojémonos de todo peso y del pecado que nos asedia, y </a:t>
            </a:r>
            <a:r>
              <a:rPr lang="es-ES" sz="2200" b="1" dirty="0"/>
              <a:t>corramos con paciencia la carrera que tenemos por delante</a:t>
            </a:r>
          </a:p>
        </p:txBody>
      </p:sp>
      <p:sp>
        <p:nvSpPr>
          <p:cNvPr id="8" name="Rectangle 7"/>
          <p:cNvSpPr/>
          <p:nvPr/>
        </p:nvSpPr>
        <p:spPr>
          <a:xfrm>
            <a:off x="0" y="0"/>
            <a:ext cx="4572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effectLst>
                  <a:outerShdw blurRad="38100" dist="38100" dir="2700000" algn="tl">
                    <a:srgbClr val="000000">
                      <a:alpha val="43137"/>
                    </a:srgbClr>
                  </a:outerShdw>
                </a:effectLst>
              </a:rPr>
              <a:t>Finish the Course</a:t>
            </a:r>
          </a:p>
        </p:txBody>
      </p:sp>
      <p:sp>
        <p:nvSpPr>
          <p:cNvPr id="9" name="Rectangle 8"/>
          <p:cNvSpPr/>
          <p:nvPr/>
        </p:nvSpPr>
        <p:spPr>
          <a:xfrm>
            <a:off x="4572000" y="0"/>
            <a:ext cx="45720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chemeClr val="tx1"/>
                </a:solidFill>
                <a:effectLst>
                  <a:outerShdw blurRad="38100" dist="38100" dir="2700000" algn="tl">
                    <a:srgbClr val="000000">
                      <a:alpha val="43137"/>
                    </a:srgbClr>
                  </a:outerShdw>
                </a:effectLst>
              </a:rPr>
              <a:t>Acabar la Carrera</a:t>
            </a:r>
            <a:endParaRPr lang="en-US" sz="28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8379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054656"/>
            <a:ext cx="4191000" cy="2492990"/>
          </a:xfrm>
          <a:prstGeom prst="rect">
            <a:avLst/>
          </a:prstGeom>
          <a:noFill/>
        </p:spPr>
        <p:txBody>
          <a:bodyPr wrap="square" rtlCol="0">
            <a:spAutoFit/>
          </a:bodyPr>
          <a:lstStyle/>
          <a:p>
            <a:r>
              <a:rPr lang="en-US" sz="2400" b="1" dirty="0"/>
              <a:t>Ephesians 2</a:t>
            </a:r>
            <a:r>
              <a:rPr lang="en-US" sz="2200" b="1" baseline="30000" dirty="0">
                <a:latin typeface="Palatino Linotype" panose="02040502050505030304" pitchFamily="18" charset="0"/>
              </a:rPr>
              <a:t>12	</a:t>
            </a:r>
            <a:r>
              <a:rPr lang="en-US" sz="2200" dirty="0">
                <a:latin typeface="Palatino Linotype" panose="02040502050505030304" pitchFamily="18" charset="0"/>
              </a:rPr>
              <a:t>remember that you were at that time separate from Christ, excluded from the commonwealth of Israel, and strangers to the covenants of promise, </a:t>
            </a:r>
            <a:r>
              <a:rPr lang="en-US" sz="2200" u="sng" dirty="0">
                <a:latin typeface="Palatino Linotype" panose="02040502050505030304" pitchFamily="18" charset="0"/>
              </a:rPr>
              <a:t>having no hope and without God in the world</a:t>
            </a:r>
            <a:r>
              <a:rPr lang="en-US" sz="2200" dirty="0">
                <a:latin typeface="Palatino Linotype" panose="02040502050505030304" pitchFamily="18" charset="0"/>
              </a:rPr>
              <a:t>.</a:t>
            </a:r>
          </a:p>
        </p:txBody>
      </p:sp>
      <p:sp>
        <p:nvSpPr>
          <p:cNvPr id="6" name="TextBox 5"/>
          <p:cNvSpPr txBox="1"/>
          <p:nvPr/>
        </p:nvSpPr>
        <p:spPr>
          <a:xfrm>
            <a:off x="4953000" y="1066800"/>
            <a:ext cx="4038600" cy="2154436"/>
          </a:xfrm>
          <a:prstGeom prst="rect">
            <a:avLst/>
          </a:prstGeom>
          <a:noFill/>
        </p:spPr>
        <p:txBody>
          <a:bodyPr wrap="square" rtlCol="0">
            <a:spAutoFit/>
          </a:bodyPr>
          <a:lstStyle/>
          <a:p>
            <a:r>
              <a:rPr lang="en-US" sz="2400" b="1" dirty="0" err="1"/>
              <a:t>Efesios</a:t>
            </a:r>
            <a:r>
              <a:rPr lang="en-US" sz="2400" b="1" dirty="0"/>
              <a:t> 2</a:t>
            </a:r>
            <a:r>
              <a:rPr lang="es-ES" sz="2200" b="1" baseline="30000" dirty="0">
                <a:latin typeface="Palatino Linotype" panose="02040502050505030304" pitchFamily="18" charset="0"/>
              </a:rPr>
              <a:t>12 </a:t>
            </a:r>
            <a:r>
              <a:rPr lang="es-ES" sz="2200" dirty="0">
                <a:latin typeface="Palatino Linotype" panose="02040502050505030304" pitchFamily="18" charset="0"/>
              </a:rPr>
              <a:t>En aquel tiempo estabais sin Cristo, alejados de la ciudadanía de Israel y ajenos a los pactos de la promesa, </a:t>
            </a:r>
            <a:r>
              <a:rPr lang="es-ES" sz="2200" u="sng" dirty="0">
                <a:latin typeface="Palatino Linotype" panose="02040502050505030304" pitchFamily="18" charset="0"/>
              </a:rPr>
              <a:t>sin esperanza y sin Dios en el mundo</a:t>
            </a:r>
            <a:r>
              <a:rPr lang="es-ES" sz="2200" dirty="0">
                <a:latin typeface="Palatino Linotype" panose="02040502050505030304" pitchFamily="18" charset="0"/>
              </a:rPr>
              <a:t>.</a:t>
            </a:r>
            <a:endParaRPr lang="en-US" sz="2200" dirty="0">
              <a:latin typeface="Palatino Linotype" panose="02040502050505030304" pitchFamily="18" charset="0"/>
            </a:endParaRPr>
          </a:p>
        </p:txBody>
      </p:sp>
      <p:sp>
        <p:nvSpPr>
          <p:cNvPr id="9" name="Rectangle 8"/>
          <p:cNvSpPr/>
          <p:nvPr/>
        </p:nvSpPr>
        <p:spPr>
          <a:xfrm>
            <a:off x="0" y="0"/>
            <a:ext cx="4572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Without Hope</a:t>
            </a:r>
          </a:p>
        </p:txBody>
      </p:sp>
      <p:sp>
        <p:nvSpPr>
          <p:cNvPr id="10" name="Rectangle 9"/>
          <p:cNvSpPr/>
          <p:nvPr/>
        </p:nvSpPr>
        <p:spPr>
          <a:xfrm>
            <a:off x="4572000" y="0"/>
            <a:ext cx="45720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chemeClr val="tx1"/>
                </a:solidFill>
                <a:effectLst>
                  <a:outerShdw blurRad="38100" dist="38100" dir="2700000" algn="tl">
                    <a:srgbClr val="000000">
                      <a:alpha val="43137"/>
                    </a:srgbClr>
                  </a:outerShdw>
                </a:effectLst>
              </a:rPr>
              <a:t>Sin Esperanza</a:t>
            </a:r>
            <a:endParaRPr lang="en-US" sz="28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85337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870156"/>
            <a:ext cx="4495800" cy="3365024"/>
          </a:xfrm>
          <a:prstGeom prst="rect">
            <a:avLst/>
          </a:prstGeom>
        </p:spPr>
        <p:txBody>
          <a:bodyPr wrap="square">
            <a:spAutoFit/>
          </a:bodyPr>
          <a:lstStyle/>
          <a:p>
            <a:r>
              <a:rPr lang="en-US" sz="2200" b="1" dirty="0"/>
              <a:t>Hebrews 3</a:t>
            </a:r>
          </a:p>
          <a:p>
            <a:r>
              <a:rPr lang="en-US" sz="2200" b="1" baseline="30000" dirty="0"/>
              <a:t>6 </a:t>
            </a:r>
            <a:r>
              <a:rPr lang="en-US" sz="2200" dirty="0"/>
              <a:t>but Christ was faithful as a Son over His house—whose house we are, if we hold fast our confidence and the boast of our hope </a:t>
            </a:r>
            <a:r>
              <a:rPr lang="en-US" sz="2200" b="1" dirty="0"/>
              <a:t>firm until the end</a:t>
            </a:r>
            <a:r>
              <a:rPr lang="en-US" sz="2200" dirty="0"/>
              <a:t>.</a:t>
            </a:r>
          </a:p>
          <a:p>
            <a:endParaRPr lang="en-US" sz="2200" dirty="0"/>
          </a:p>
          <a:p>
            <a:endParaRPr lang="en-US" sz="2200" b="1" baseline="30000" dirty="0"/>
          </a:p>
          <a:p>
            <a:r>
              <a:rPr lang="en-US" sz="2200" b="1" baseline="30000" dirty="0"/>
              <a:t>14 </a:t>
            </a:r>
            <a:r>
              <a:rPr lang="en-US" sz="2200" dirty="0"/>
              <a:t>For we have become partakers of Christ, if we hold fast the beginning of our assurance </a:t>
            </a:r>
            <a:r>
              <a:rPr lang="en-US" sz="2200" b="1" dirty="0"/>
              <a:t>firm until the end</a:t>
            </a:r>
          </a:p>
        </p:txBody>
      </p:sp>
      <p:sp>
        <p:nvSpPr>
          <p:cNvPr id="6" name="Rectangle 5"/>
          <p:cNvSpPr/>
          <p:nvPr/>
        </p:nvSpPr>
        <p:spPr>
          <a:xfrm>
            <a:off x="4648200" y="875490"/>
            <a:ext cx="4495800" cy="3816429"/>
          </a:xfrm>
          <a:prstGeom prst="rect">
            <a:avLst/>
          </a:prstGeom>
        </p:spPr>
        <p:txBody>
          <a:bodyPr wrap="square">
            <a:spAutoFit/>
          </a:bodyPr>
          <a:lstStyle/>
          <a:p>
            <a:r>
              <a:rPr lang="en-US" sz="2200" b="1" dirty="0" err="1"/>
              <a:t>Hebreos</a:t>
            </a:r>
            <a:r>
              <a:rPr lang="en-US" sz="2200" b="1" dirty="0"/>
              <a:t> 3</a:t>
            </a:r>
          </a:p>
          <a:p>
            <a:r>
              <a:rPr lang="es-ES" sz="2200" b="1" baseline="30000" dirty="0"/>
              <a:t>6 </a:t>
            </a:r>
            <a:r>
              <a:rPr lang="es-ES" sz="2200" dirty="0"/>
              <a:t>pero Cristo, como hijo, sobre su casa. Y esa casa somos nosotros, con tal que retengamos </a:t>
            </a:r>
            <a:r>
              <a:rPr lang="es-ES" sz="2200" b="1" dirty="0"/>
              <a:t>firme hasta el fin</a:t>
            </a:r>
            <a:r>
              <a:rPr lang="es-ES" sz="2200" dirty="0"/>
              <a:t> la confianza y el gloriarnos en la esperanza.</a:t>
            </a:r>
          </a:p>
          <a:p>
            <a:endParaRPr lang="es-ES" sz="2200" dirty="0"/>
          </a:p>
          <a:p>
            <a:r>
              <a:rPr lang="es-ES" sz="2200" b="1" baseline="30000" dirty="0"/>
              <a:t>14 </a:t>
            </a:r>
            <a:r>
              <a:rPr lang="es-ES" sz="2200" dirty="0"/>
              <a:t>porque somos hechos participantes de Cristo, con tal que retengamos </a:t>
            </a:r>
            <a:r>
              <a:rPr lang="es-ES" sz="2200" b="1" dirty="0"/>
              <a:t>firme hasta el fin</a:t>
            </a:r>
            <a:r>
              <a:rPr lang="es-ES" sz="2200" dirty="0"/>
              <a:t> nuestra confianza del principio. </a:t>
            </a:r>
          </a:p>
        </p:txBody>
      </p:sp>
      <p:sp>
        <p:nvSpPr>
          <p:cNvPr id="8" name="Rectangle 7"/>
          <p:cNvSpPr/>
          <p:nvPr/>
        </p:nvSpPr>
        <p:spPr>
          <a:xfrm>
            <a:off x="0" y="0"/>
            <a:ext cx="4572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effectLst>
                  <a:outerShdw blurRad="38100" dist="38100" dir="2700000" algn="tl">
                    <a:srgbClr val="000000">
                      <a:alpha val="43137"/>
                    </a:srgbClr>
                  </a:outerShdw>
                </a:effectLst>
              </a:rPr>
              <a:t>Finish the Course</a:t>
            </a:r>
          </a:p>
        </p:txBody>
      </p:sp>
      <p:sp>
        <p:nvSpPr>
          <p:cNvPr id="9" name="Rectangle 8"/>
          <p:cNvSpPr/>
          <p:nvPr/>
        </p:nvSpPr>
        <p:spPr>
          <a:xfrm>
            <a:off x="4572000" y="0"/>
            <a:ext cx="45720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chemeClr val="tx1"/>
                </a:solidFill>
                <a:effectLst>
                  <a:outerShdw blurRad="38100" dist="38100" dir="2700000" algn="tl">
                    <a:srgbClr val="000000">
                      <a:alpha val="43137"/>
                    </a:srgbClr>
                  </a:outerShdw>
                </a:effectLst>
              </a:rPr>
              <a:t>Acabar la Carrera</a:t>
            </a:r>
            <a:endParaRPr lang="en-US" sz="28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7908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870156"/>
            <a:ext cx="4495800" cy="4493538"/>
          </a:xfrm>
          <a:prstGeom prst="rect">
            <a:avLst/>
          </a:prstGeom>
        </p:spPr>
        <p:txBody>
          <a:bodyPr wrap="square">
            <a:spAutoFit/>
          </a:bodyPr>
          <a:lstStyle/>
          <a:p>
            <a:r>
              <a:rPr lang="en-US" sz="2200" b="1" dirty="0"/>
              <a:t>Hebrews 12:1</a:t>
            </a:r>
          </a:p>
          <a:p>
            <a:r>
              <a:rPr lang="en-US" sz="2200" dirty="0"/>
              <a:t>Therefore, since we have so great a cloud of witnesses surrounding us, let us also lay aside every encumbrance and the sin which so easily entangles us, and </a:t>
            </a:r>
            <a:r>
              <a:rPr lang="en-US" sz="2200" b="1" dirty="0"/>
              <a:t>let us run with endurance the race that is set before us, </a:t>
            </a:r>
            <a:r>
              <a:rPr lang="en-US" sz="2200" b="1" baseline="30000" dirty="0"/>
              <a:t>2 </a:t>
            </a:r>
            <a:r>
              <a:rPr lang="en-US" sz="2200" b="1" dirty="0"/>
              <a:t>fixing our eyes on Jesus</a:t>
            </a:r>
            <a:r>
              <a:rPr lang="en-US" sz="2200" dirty="0"/>
              <a:t>, the author and </a:t>
            </a:r>
            <a:r>
              <a:rPr lang="en-US" sz="2200" dirty="0" err="1"/>
              <a:t>perfecter</a:t>
            </a:r>
            <a:r>
              <a:rPr lang="en-US" sz="2200" dirty="0"/>
              <a:t> of faith, who for the joy set before Him endured the cross, despising the shame, and has sat down at the right hand of the throne of God.</a:t>
            </a:r>
            <a:endParaRPr lang="en-US" sz="2200" b="1" dirty="0"/>
          </a:p>
        </p:txBody>
      </p:sp>
      <p:sp>
        <p:nvSpPr>
          <p:cNvPr id="6" name="Rectangle 5"/>
          <p:cNvSpPr/>
          <p:nvPr/>
        </p:nvSpPr>
        <p:spPr>
          <a:xfrm>
            <a:off x="4648200" y="875490"/>
            <a:ext cx="4495800" cy="4493538"/>
          </a:xfrm>
          <a:prstGeom prst="rect">
            <a:avLst/>
          </a:prstGeom>
        </p:spPr>
        <p:txBody>
          <a:bodyPr wrap="square">
            <a:spAutoFit/>
          </a:bodyPr>
          <a:lstStyle/>
          <a:p>
            <a:r>
              <a:rPr lang="en-US" sz="2200" b="1" dirty="0" err="1"/>
              <a:t>Hebreos</a:t>
            </a:r>
            <a:r>
              <a:rPr lang="en-US" sz="2200" b="1" dirty="0"/>
              <a:t> 12</a:t>
            </a:r>
          </a:p>
          <a:p>
            <a:r>
              <a:rPr lang="es-ES" sz="2200" dirty="0"/>
              <a:t>Por tanto, nosotros también, teniendo en derredor nuestro tan grande nube de testigos, despojémonos de todo peso y del pecado que nos asedia, y </a:t>
            </a:r>
            <a:r>
              <a:rPr lang="es-ES" sz="2200" b="1" dirty="0"/>
              <a:t>corramos con paciencia la carrera que tenemos por delante</a:t>
            </a:r>
            <a:r>
              <a:rPr lang="es-ES" sz="2200" dirty="0"/>
              <a:t>, </a:t>
            </a:r>
            <a:r>
              <a:rPr lang="es-ES" sz="2200" b="1" baseline="30000" dirty="0"/>
              <a:t>2 </a:t>
            </a:r>
            <a:r>
              <a:rPr lang="es-ES" sz="2200" b="1" dirty="0"/>
              <a:t>puestos los ojos en Jesús</a:t>
            </a:r>
            <a:r>
              <a:rPr lang="es-ES" sz="2200" dirty="0"/>
              <a:t>, el autor y consumador de la fe, el cual por el gozo puesto delante de él sufrió la cruz, menospreciando el oprobio, y se sentó a la diestra del trono de Dios.</a:t>
            </a:r>
            <a:endParaRPr lang="es-ES" sz="2200" b="1" dirty="0"/>
          </a:p>
        </p:txBody>
      </p:sp>
      <p:sp>
        <p:nvSpPr>
          <p:cNvPr id="8" name="Rectangle 7"/>
          <p:cNvSpPr/>
          <p:nvPr/>
        </p:nvSpPr>
        <p:spPr>
          <a:xfrm>
            <a:off x="0" y="0"/>
            <a:ext cx="4572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effectLst>
                  <a:outerShdw blurRad="38100" dist="38100" dir="2700000" algn="tl">
                    <a:srgbClr val="000000">
                      <a:alpha val="43137"/>
                    </a:srgbClr>
                  </a:outerShdw>
                </a:effectLst>
              </a:rPr>
              <a:t>Finish the Course</a:t>
            </a:r>
          </a:p>
        </p:txBody>
      </p:sp>
      <p:sp>
        <p:nvSpPr>
          <p:cNvPr id="9" name="Rectangle 8"/>
          <p:cNvSpPr/>
          <p:nvPr/>
        </p:nvSpPr>
        <p:spPr>
          <a:xfrm>
            <a:off x="4572000" y="0"/>
            <a:ext cx="45720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chemeClr val="tx1"/>
                </a:solidFill>
                <a:effectLst>
                  <a:outerShdw blurRad="38100" dist="38100" dir="2700000" algn="tl">
                    <a:srgbClr val="000000">
                      <a:alpha val="43137"/>
                    </a:srgbClr>
                  </a:outerShdw>
                </a:effectLst>
              </a:rPr>
              <a:t>Acabar la Carrera</a:t>
            </a:r>
            <a:endParaRPr lang="en-US" sz="28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30466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effectLst>
                  <a:outerShdw blurRad="38100" dist="38100" dir="2700000" algn="tl">
                    <a:srgbClr val="000000">
                      <a:alpha val="43137"/>
                    </a:srgbClr>
                  </a:outerShdw>
                </a:effectLst>
              </a:rPr>
              <a:t>Without Hope</a:t>
            </a:r>
          </a:p>
        </p:txBody>
      </p:sp>
    </p:spTree>
    <p:extLst>
      <p:ext uri="{BB962C8B-B14F-4D97-AF65-F5344CB8AC3E}">
        <p14:creationId xmlns:p14="http://schemas.microsoft.com/office/powerpoint/2010/main" val="2188978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effectLst>
                  <a:outerShdw blurRad="38100" dist="38100" dir="2700000" algn="tl">
                    <a:srgbClr val="000000">
                      <a:alpha val="43137"/>
                    </a:srgbClr>
                  </a:outerShdw>
                </a:effectLst>
              </a:rPr>
              <a:t>Without Hope</a:t>
            </a:r>
          </a:p>
        </p:txBody>
      </p:sp>
      <p:sp>
        <p:nvSpPr>
          <p:cNvPr id="2" name="Rectangle 1"/>
          <p:cNvSpPr/>
          <p:nvPr/>
        </p:nvSpPr>
        <p:spPr>
          <a:xfrm>
            <a:off x="4343400" y="2136339"/>
            <a:ext cx="4572000" cy="3416320"/>
          </a:xfrm>
          <a:prstGeom prst="rect">
            <a:avLst/>
          </a:prstGeom>
        </p:spPr>
        <p:txBody>
          <a:bodyPr>
            <a:spAutoFit/>
          </a:bodyPr>
          <a:lstStyle/>
          <a:p>
            <a:r>
              <a:rPr lang="en-US" dirty="0"/>
              <a:t>http://www.spokesman.com/stories/2018/jan/09/former-idaho-rep-brandon-hix-commits-suicide/#/0</a:t>
            </a:r>
          </a:p>
          <a:p>
            <a:r>
              <a:rPr lang="en-US" dirty="0"/>
              <a:t> An Idaho Republican state lawmaker who was under investigation for possible sexual abuse, died in an apparent suicide, according to authorities on Tuesday.</a:t>
            </a:r>
          </a:p>
          <a:p>
            <a:r>
              <a:rPr lang="en-US" dirty="0"/>
              <a:t>Canyon County Coroner Vicki </a:t>
            </a:r>
            <a:r>
              <a:rPr lang="en-US" dirty="0" err="1"/>
              <a:t>DeGeus</a:t>
            </a:r>
            <a:r>
              <a:rPr lang="en-US" dirty="0"/>
              <a:t>-Morris said Brandon Hixon was found dead of a self-inflicted gunshot wound to the head in his Caldwell home early Tuesday morning. A family member discovered his remains.</a:t>
            </a:r>
          </a:p>
        </p:txBody>
      </p:sp>
    </p:spTree>
    <p:extLst>
      <p:ext uri="{BB962C8B-B14F-4D97-AF65-F5344CB8AC3E}">
        <p14:creationId xmlns:p14="http://schemas.microsoft.com/office/powerpoint/2010/main" val="725854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219" t="17708" r="59184" b="17084"/>
          <a:stretch/>
        </p:blipFill>
        <p:spPr bwMode="auto">
          <a:xfrm>
            <a:off x="822960" y="1097280"/>
            <a:ext cx="7711440" cy="477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5746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8239"/>
          <a:stretch/>
        </p:blipFill>
        <p:spPr bwMode="auto">
          <a:xfrm>
            <a:off x="30480" y="563880"/>
            <a:ext cx="910463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1983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054656"/>
            <a:ext cx="4191000" cy="2492990"/>
          </a:xfrm>
          <a:prstGeom prst="rect">
            <a:avLst/>
          </a:prstGeom>
          <a:noFill/>
        </p:spPr>
        <p:txBody>
          <a:bodyPr wrap="square" rtlCol="0">
            <a:spAutoFit/>
          </a:bodyPr>
          <a:lstStyle/>
          <a:p>
            <a:r>
              <a:rPr lang="en-US" sz="2400" b="1" dirty="0"/>
              <a:t>Ephesians 2</a:t>
            </a:r>
            <a:r>
              <a:rPr lang="en-US" sz="2200" b="1" baseline="30000" dirty="0">
                <a:latin typeface="Palatino Linotype" panose="02040502050505030304" pitchFamily="18" charset="0"/>
              </a:rPr>
              <a:t>12	</a:t>
            </a:r>
            <a:r>
              <a:rPr lang="en-US" sz="2200" dirty="0">
                <a:latin typeface="Palatino Linotype" panose="02040502050505030304" pitchFamily="18" charset="0"/>
              </a:rPr>
              <a:t>remember that you were at that time separate from Christ, excluded from the commonwealth of Israel, and strangers to the covenants of promise, </a:t>
            </a:r>
            <a:r>
              <a:rPr lang="en-US" sz="2200" b="1" u="sng" dirty="0">
                <a:latin typeface="Palatino Linotype" panose="02040502050505030304" pitchFamily="18" charset="0"/>
              </a:rPr>
              <a:t>having no hope</a:t>
            </a:r>
            <a:r>
              <a:rPr lang="en-US" sz="2200" u="sng" dirty="0">
                <a:latin typeface="Palatino Linotype" panose="02040502050505030304" pitchFamily="18" charset="0"/>
              </a:rPr>
              <a:t> and without God in the world</a:t>
            </a:r>
            <a:r>
              <a:rPr lang="en-US" sz="2200" dirty="0">
                <a:latin typeface="Palatino Linotype" panose="02040502050505030304" pitchFamily="18" charset="0"/>
              </a:rPr>
              <a:t>.</a:t>
            </a:r>
          </a:p>
        </p:txBody>
      </p:sp>
      <p:sp>
        <p:nvSpPr>
          <p:cNvPr id="6" name="TextBox 5"/>
          <p:cNvSpPr txBox="1"/>
          <p:nvPr/>
        </p:nvSpPr>
        <p:spPr>
          <a:xfrm>
            <a:off x="4953000" y="1066800"/>
            <a:ext cx="4038600" cy="2154436"/>
          </a:xfrm>
          <a:prstGeom prst="rect">
            <a:avLst/>
          </a:prstGeom>
          <a:noFill/>
        </p:spPr>
        <p:txBody>
          <a:bodyPr wrap="square" rtlCol="0">
            <a:spAutoFit/>
          </a:bodyPr>
          <a:lstStyle/>
          <a:p>
            <a:r>
              <a:rPr lang="en-US" sz="2400" b="1" dirty="0" err="1"/>
              <a:t>Efesios</a:t>
            </a:r>
            <a:r>
              <a:rPr lang="en-US" sz="2400" b="1" dirty="0"/>
              <a:t> 2</a:t>
            </a:r>
            <a:r>
              <a:rPr lang="es-ES" sz="2200" b="1" baseline="30000" dirty="0">
                <a:latin typeface="Palatino Linotype" panose="02040502050505030304" pitchFamily="18" charset="0"/>
              </a:rPr>
              <a:t>12 </a:t>
            </a:r>
            <a:r>
              <a:rPr lang="es-ES" sz="2200" dirty="0">
                <a:latin typeface="Palatino Linotype" panose="02040502050505030304" pitchFamily="18" charset="0"/>
              </a:rPr>
              <a:t>En aquel tiempo estabais sin Cristo, alejados de la ciudadanía de Israel y ajenos a los pactos de la promesa, </a:t>
            </a:r>
            <a:r>
              <a:rPr lang="es-ES" sz="2200" b="1" u="sng" dirty="0">
                <a:latin typeface="Palatino Linotype" panose="02040502050505030304" pitchFamily="18" charset="0"/>
              </a:rPr>
              <a:t>sin esperanza</a:t>
            </a:r>
            <a:r>
              <a:rPr lang="es-ES" sz="2200" u="sng" dirty="0">
                <a:latin typeface="Palatino Linotype" panose="02040502050505030304" pitchFamily="18" charset="0"/>
              </a:rPr>
              <a:t> y sin Dios en el mundo</a:t>
            </a:r>
            <a:r>
              <a:rPr lang="es-ES" sz="2200" dirty="0">
                <a:latin typeface="Palatino Linotype" panose="02040502050505030304" pitchFamily="18" charset="0"/>
              </a:rPr>
              <a:t>.</a:t>
            </a:r>
            <a:endParaRPr lang="en-US" sz="2200" dirty="0">
              <a:latin typeface="Palatino Linotype" panose="02040502050505030304" pitchFamily="18" charset="0"/>
            </a:endParaRPr>
          </a:p>
        </p:txBody>
      </p:sp>
      <p:sp>
        <p:nvSpPr>
          <p:cNvPr id="9" name="Rectangle 8"/>
          <p:cNvSpPr/>
          <p:nvPr/>
        </p:nvSpPr>
        <p:spPr>
          <a:xfrm>
            <a:off x="0" y="0"/>
            <a:ext cx="4572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Without Hope</a:t>
            </a:r>
          </a:p>
        </p:txBody>
      </p:sp>
      <p:sp>
        <p:nvSpPr>
          <p:cNvPr id="10" name="Rectangle 9"/>
          <p:cNvSpPr/>
          <p:nvPr/>
        </p:nvSpPr>
        <p:spPr>
          <a:xfrm>
            <a:off x="4572000" y="0"/>
            <a:ext cx="45720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chemeClr val="tx1"/>
                </a:solidFill>
                <a:effectLst>
                  <a:outerShdw blurRad="38100" dist="38100" dir="2700000" algn="tl">
                    <a:srgbClr val="000000">
                      <a:alpha val="43137"/>
                    </a:srgbClr>
                  </a:outerShdw>
                </a:effectLst>
              </a:rPr>
              <a:t>Sin Esperanza</a:t>
            </a:r>
            <a:endParaRPr lang="en-US" sz="28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3195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956846"/>
            <a:ext cx="4038600" cy="3310354"/>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Do you ever despair that you you’ve so utterly humiliated yourself you can’t bear to face someone, or anyone?</a:t>
            </a:r>
          </a:p>
        </p:txBody>
      </p:sp>
      <p:sp>
        <p:nvSpPr>
          <p:cNvPr id="8" name="Rectangle 7"/>
          <p:cNvSpPr/>
          <p:nvPr/>
        </p:nvSpPr>
        <p:spPr>
          <a:xfrm>
            <a:off x="4953000" y="956846"/>
            <a:ext cx="4038600" cy="3310354"/>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200" dirty="0">
                <a:effectLst>
                  <a:outerShdw blurRad="38100" dist="38100" dir="2700000" algn="tl">
                    <a:srgbClr val="000000">
                      <a:alpha val="43137"/>
                    </a:srgbClr>
                  </a:outerShdw>
                </a:effectLst>
              </a:rPr>
              <a:t>¿Alguna vez te has preocupado de que hayas humillado tan completamente que no puedas soportar enfrentarte con alguien, ni nadie?</a:t>
            </a:r>
            <a:endParaRPr lang="en-US" sz="2200" dirty="0">
              <a:effectLst>
                <a:outerShdw blurRad="38100" dist="38100" dir="2700000" algn="tl">
                  <a:srgbClr val="000000">
                    <a:alpha val="43137"/>
                  </a:srgbClr>
                </a:outerShdw>
              </a:effectLst>
            </a:endParaRPr>
          </a:p>
        </p:txBody>
      </p:sp>
      <p:sp>
        <p:nvSpPr>
          <p:cNvPr id="10" name="Rectangle 9"/>
          <p:cNvSpPr/>
          <p:nvPr/>
        </p:nvSpPr>
        <p:spPr>
          <a:xfrm>
            <a:off x="0" y="0"/>
            <a:ext cx="4572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Without Hope</a:t>
            </a:r>
          </a:p>
        </p:txBody>
      </p:sp>
      <p:sp>
        <p:nvSpPr>
          <p:cNvPr id="11" name="Rectangle 10"/>
          <p:cNvSpPr/>
          <p:nvPr/>
        </p:nvSpPr>
        <p:spPr>
          <a:xfrm>
            <a:off x="4572000" y="0"/>
            <a:ext cx="45720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chemeClr val="tx1"/>
                </a:solidFill>
                <a:effectLst>
                  <a:outerShdw blurRad="38100" dist="38100" dir="2700000" algn="tl">
                    <a:srgbClr val="000000">
                      <a:alpha val="43137"/>
                    </a:srgbClr>
                  </a:outerShdw>
                </a:effectLst>
              </a:rPr>
              <a:t>Sin Esperanza</a:t>
            </a:r>
            <a:endParaRPr lang="en-US" sz="28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54738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956846"/>
            <a:ext cx="4038600" cy="3310354"/>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effectLst>
                  <a:outerShdw blurRad="38100" dist="38100" dir="2700000" algn="tl">
                    <a:srgbClr val="000000">
                      <a:alpha val="43137"/>
                    </a:srgbClr>
                  </a:outerShdw>
                </a:effectLst>
              </a:rPr>
              <a:t>Idaho State legislator being investigated for sex abuse resigned fall of 2017, then took his own life this week</a:t>
            </a:r>
          </a:p>
          <a:p>
            <a:endParaRPr lang="en-US" sz="2200" dirty="0">
              <a:effectLst>
                <a:outerShdw blurRad="38100" dist="38100" dir="2700000" algn="tl">
                  <a:srgbClr val="000000">
                    <a:alpha val="43137"/>
                  </a:srgbClr>
                </a:outerShdw>
              </a:effectLst>
            </a:endParaRPr>
          </a:p>
          <a:p>
            <a:r>
              <a:rPr lang="en-US" sz="2200" dirty="0">
                <a:effectLst>
                  <a:outerShdw blurRad="38100" dist="38100" dir="2700000" algn="tl">
                    <a:srgbClr val="000000">
                      <a:alpha val="43137"/>
                    </a:srgbClr>
                  </a:outerShdw>
                </a:effectLst>
              </a:rPr>
              <a:t>Kentucky state legislator being investigated for sexual assault took his own life last month</a:t>
            </a:r>
          </a:p>
        </p:txBody>
      </p:sp>
      <p:sp>
        <p:nvSpPr>
          <p:cNvPr id="8" name="Rectangle 7"/>
          <p:cNvSpPr/>
          <p:nvPr/>
        </p:nvSpPr>
        <p:spPr>
          <a:xfrm>
            <a:off x="4953000" y="956846"/>
            <a:ext cx="4038600" cy="3310354"/>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200" dirty="0">
                <a:effectLst>
                  <a:outerShdw blurRad="38100" dist="38100" dir="2700000" algn="tl">
                    <a:srgbClr val="000000">
                      <a:alpha val="43137"/>
                    </a:srgbClr>
                  </a:outerShdw>
                </a:effectLst>
              </a:rPr>
              <a:t>Un legislador estatal de Idaho investigado por abuso sexual renunció al otoño de 2017, luego se quitó la vida esta semana</a:t>
            </a:r>
          </a:p>
          <a:p>
            <a:endParaRPr lang="es-ES" sz="2200" dirty="0">
              <a:effectLst>
                <a:outerShdw blurRad="38100" dist="38100" dir="2700000" algn="tl">
                  <a:srgbClr val="000000">
                    <a:alpha val="43137"/>
                  </a:srgbClr>
                </a:outerShdw>
              </a:effectLst>
            </a:endParaRPr>
          </a:p>
          <a:p>
            <a:r>
              <a:rPr lang="es-ES" sz="2200" dirty="0">
                <a:effectLst>
                  <a:outerShdw blurRad="38100" dist="38100" dir="2700000" algn="tl">
                    <a:srgbClr val="000000">
                      <a:alpha val="43137"/>
                    </a:srgbClr>
                  </a:outerShdw>
                </a:effectLst>
              </a:rPr>
              <a:t>Un legislador estatal de Kentucky investigado por agresión sexual se quitó la vida el mes pasado</a:t>
            </a:r>
            <a:endParaRPr lang="en-US" sz="2200" dirty="0">
              <a:effectLst>
                <a:outerShdw blurRad="38100" dist="38100" dir="2700000" algn="tl">
                  <a:srgbClr val="000000">
                    <a:alpha val="43137"/>
                  </a:srgbClr>
                </a:outerShdw>
              </a:effectLst>
            </a:endParaRPr>
          </a:p>
        </p:txBody>
      </p:sp>
      <p:sp>
        <p:nvSpPr>
          <p:cNvPr id="7" name="Rectangle 6"/>
          <p:cNvSpPr/>
          <p:nvPr/>
        </p:nvSpPr>
        <p:spPr>
          <a:xfrm>
            <a:off x="0" y="0"/>
            <a:ext cx="4572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Without Hope</a:t>
            </a:r>
          </a:p>
        </p:txBody>
      </p:sp>
      <p:sp>
        <p:nvSpPr>
          <p:cNvPr id="9" name="Rectangle 8"/>
          <p:cNvSpPr/>
          <p:nvPr/>
        </p:nvSpPr>
        <p:spPr>
          <a:xfrm>
            <a:off x="4572000" y="0"/>
            <a:ext cx="45720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chemeClr val="tx1"/>
                </a:solidFill>
                <a:effectLst>
                  <a:outerShdw blurRad="38100" dist="38100" dir="2700000" algn="tl">
                    <a:srgbClr val="000000">
                      <a:alpha val="43137"/>
                    </a:srgbClr>
                  </a:outerShdw>
                </a:effectLst>
              </a:rPr>
              <a:t>Sin Esperanza</a:t>
            </a:r>
            <a:endParaRPr lang="en-US" sz="28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6048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57200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effectLst>
                  <a:outerShdw blurRad="38100" dist="38100" dir="2700000" algn="tl">
                    <a:srgbClr val="000000">
                      <a:alpha val="43137"/>
                    </a:srgbClr>
                  </a:outerShdw>
                </a:effectLst>
              </a:rPr>
              <a:t>Whose Approval Matters?</a:t>
            </a:r>
          </a:p>
        </p:txBody>
      </p:sp>
      <p:sp>
        <p:nvSpPr>
          <p:cNvPr id="5" name="Rectangle 4"/>
          <p:cNvSpPr/>
          <p:nvPr/>
        </p:nvSpPr>
        <p:spPr>
          <a:xfrm>
            <a:off x="4572000" y="0"/>
            <a:ext cx="4572000" cy="685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sz="2500" b="1" dirty="0">
                <a:solidFill>
                  <a:schemeClr val="tx1"/>
                </a:solidFill>
              </a:rPr>
              <a:t>Cuya aprobación es importante?</a:t>
            </a:r>
            <a:endParaRPr lang="en-US" sz="2500" b="1" dirty="0">
              <a:solidFill>
                <a:schemeClr val="tx1"/>
              </a:solidFill>
            </a:endParaRPr>
          </a:p>
        </p:txBody>
      </p:sp>
      <p:sp>
        <p:nvSpPr>
          <p:cNvPr id="2" name="TextBox 1"/>
          <p:cNvSpPr txBox="1"/>
          <p:nvPr/>
        </p:nvSpPr>
        <p:spPr>
          <a:xfrm>
            <a:off x="152400" y="838200"/>
            <a:ext cx="4419600" cy="430887"/>
          </a:xfrm>
          <a:prstGeom prst="rect">
            <a:avLst/>
          </a:prstGeom>
          <a:noFill/>
        </p:spPr>
        <p:txBody>
          <a:bodyPr wrap="square" rtlCol="0">
            <a:spAutoFit/>
          </a:bodyPr>
          <a:lstStyle/>
          <a:p>
            <a:pPr marL="342900" indent="-342900">
              <a:buFont typeface="Arial" panose="020B0604020202020204" pitchFamily="34" charset="0"/>
              <a:buChar char="•"/>
            </a:pPr>
            <a:r>
              <a:rPr lang="en-US" sz="2200" dirty="0"/>
              <a:t>Saul</a:t>
            </a:r>
          </a:p>
        </p:txBody>
      </p:sp>
      <p:sp>
        <p:nvSpPr>
          <p:cNvPr id="3" name="Rectangle 2"/>
          <p:cNvSpPr/>
          <p:nvPr/>
        </p:nvSpPr>
        <p:spPr>
          <a:xfrm>
            <a:off x="4724400" y="845372"/>
            <a:ext cx="4267200" cy="430887"/>
          </a:xfrm>
          <a:prstGeom prst="rect">
            <a:avLst/>
          </a:prstGeom>
        </p:spPr>
        <p:txBody>
          <a:bodyPr wrap="square">
            <a:spAutoFit/>
          </a:bodyPr>
          <a:lstStyle/>
          <a:p>
            <a:pPr marL="342900" indent="-342900">
              <a:buFont typeface="Arial" panose="020B0604020202020204" pitchFamily="34" charset="0"/>
              <a:buChar char="•"/>
            </a:pPr>
            <a:r>
              <a:rPr lang="es-ES" sz="2200" dirty="0"/>
              <a:t>Saúl</a:t>
            </a:r>
            <a:endParaRPr lang="en-US" sz="2200" dirty="0"/>
          </a:p>
        </p:txBody>
      </p:sp>
      <p:sp>
        <p:nvSpPr>
          <p:cNvPr id="6" name="Rectangle 5"/>
          <p:cNvSpPr/>
          <p:nvPr/>
        </p:nvSpPr>
        <p:spPr>
          <a:xfrm>
            <a:off x="152400" y="1267361"/>
            <a:ext cx="4291895" cy="1323439"/>
          </a:xfrm>
          <a:prstGeom prst="rect">
            <a:avLst/>
          </a:prstGeom>
          <a:gradFill flip="none" rotWithShape="1">
            <a:gsLst>
              <a:gs pos="0">
                <a:srgbClr val="FFEFD1"/>
              </a:gs>
              <a:gs pos="64999">
                <a:srgbClr val="F0EBD5"/>
              </a:gs>
              <a:gs pos="100000">
                <a:srgbClr val="D1C39F"/>
              </a:gs>
            </a:gsLst>
            <a:lin ang="2700000" scaled="1"/>
            <a:tileRect/>
          </a:gradFill>
          <a:effectLst>
            <a:outerShdw blurRad="50800" dist="101600" dir="13500000" algn="br" rotWithShape="0">
              <a:prstClr val="black">
                <a:alpha val="40000"/>
              </a:prstClr>
            </a:outerShdw>
          </a:effectLst>
        </p:spPr>
        <p:txBody>
          <a:bodyPr wrap="square">
            <a:spAutoFit/>
          </a:bodyPr>
          <a:lstStyle/>
          <a:p>
            <a:r>
              <a:rPr lang="en-US" sz="2000" b="1" dirty="0">
                <a:latin typeface="Palatino Linotype" panose="02040502050505030304" pitchFamily="18" charset="0"/>
              </a:rPr>
              <a:t>Acts 8</a:t>
            </a:r>
            <a:r>
              <a:rPr lang="en-US" sz="2000" dirty="0">
                <a:latin typeface="Palatino Linotype" panose="02040502050505030304" pitchFamily="18" charset="0"/>
              </a:rPr>
              <a:t> </a:t>
            </a:r>
            <a:r>
              <a:rPr lang="en-US" sz="2000" b="1" baseline="30000" dirty="0">
                <a:latin typeface="Palatino Linotype" panose="02040502050505030304" pitchFamily="18" charset="0"/>
              </a:rPr>
              <a:t>3 </a:t>
            </a:r>
            <a:r>
              <a:rPr lang="en-US" sz="2000" dirty="0">
                <a:latin typeface="Palatino Linotype" panose="02040502050505030304" pitchFamily="18" charset="0"/>
              </a:rPr>
              <a:t>But Saul began ravaging the church, entering house after house, and </a:t>
            </a:r>
            <a:r>
              <a:rPr lang="en-US" sz="2000" u="sng" dirty="0">
                <a:latin typeface="Palatino Linotype" panose="02040502050505030304" pitchFamily="18" charset="0"/>
              </a:rPr>
              <a:t>dragging off men and women</a:t>
            </a:r>
            <a:r>
              <a:rPr lang="en-US" sz="2000" dirty="0">
                <a:latin typeface="Palatino Linotype" panose="02040502050505030304" pitchFamily="18" charset="0"/>
              </a:rPr>
              <a:t>, </a:t>
            </a:r>
            <a:r>
              <a:rPr lang="en-US" sz="2000" u="sng" dirty="0">
                <a:latin typeface="Palatino Linotype" panose="02040502050505030304" pitchFamily="18" charset="0"/>
              </a:rPr>
              <a:t>he would put them in prison</a:t>
            </a:r>
            <a:r>
              <a:rPr lang="en-US" sz="2000" dirty="0">
                <a:latin typeface="Palatino Linotype" panose="02040502050505030304" pitchFamily="18" charset="0"/>
              </a:rPr>
              <a:t>.</a:t>
            </a:r>
          </a:p>
        </p:txBody>
      </p:sp>
      <p:sp>
        <p:nvSpPr>
          <p:cNvPr id="7" name="Rectangle 6"/>
          <p:cNvSpPr/>
          <p:nvPr/>
        </p:nvSpPr>
        <p:spPr>
          <a:xfrm>
            <a:off x="127705" y="2547878"/>
            <a:ext cx="4291895" cy="2862322"/>
          </a:xfrm>
          <a:prstGeom prst="rect">
            <a:avLst/>
          </a:prstGeom>
          <a:gradFill flip="none" rotWithShape="1">
            <a:gsLst>
              <a:gs pos="0">
                <a:srgbClr val="FFEFD1"/>
              </a:gs>
              <a:gs pos="64999">
                <a:srgbClr val="F0EBD5"/>
              </a:gs>
              <a:gs pos="100000">
                <a:srgbClr val="D1C39F"/>
              </a:gs>
            </a:gsLst>
            <a:lin ang="2700000" scaled="1"/>
            <a:tileRect/>
          </a:gradFill>
          <a:effectLst>
            <a:outerShdw blurRad="50800" dist="101600" dir="13500000" algn="br" rotWithShape="0">
              <a:prstClr val="black">
                <a:alpha val="40000"/>
              </a:prstClr>
            </a:outerShdw>
          </a:effectLst>
        </p:spPr>
        <p:txBody>
          <a:bodyPr wrap="square">
            <a:spAutoFit/>
          </a:bodyPr>
          <a:lstStyle/>
          <a:p>
            <a:r>
              <a:rPr lang="en-US" sz="2000" b="1" dirty="0">
                <a:latin typeface="Palatino Linotype" panose="02040502050505030304" pitchFamily="18" charset="0"/>
              </a:rPr>
              <a:t>Acts 9 </a:t>
            </a:r>
            <a:r>
              <a:rPr lang="en-US" sz="2000" b="1" baseline="30000" dirty="0">
                <a:latin typeface="Palatino Linotype" panose="02040502050505030304" pitchFamily="18" charset="0"/>
              </a:rPr>
              <a:t>1</a:t>
            </a:r>
            <a:r>
              <a:rPr lang="en-US" sz="2000" b="1" dirty="0">
                <a:latin typeface="Palatino Linotype" panose="02040502050505030304" pitchFamily="18" charset="0"/>
              </a:rPr>
              <a:t> </a:t>
            </a:r>
            <a:r>
              <a:rPr lang="en-US" sz="2000" dirty="0">
                <a:latin typeface="Palatino Linotype" panose="02040502050505030304" pitchFamily="18" charset="0"/>
              </a:rPr>
              <a:t>Now Saul, still breathing </a:t>
            </a:r>
            <a:r>
              <a:rPr lang="en-US" sz="2000" u="sng" dirty="0">
                <a:latin typeface="Palatino Linotype" panose="02040502050505030304" pitchFamily="18" charset="0"/>
              </a:rPr>
              <a:t>threats and murder</a:t>
            </a:r>
            <a:r>
              <a:rPr lang="en-US" sz="2000" dirty="0">
                <a:latin typeface="Palatino Linotype" panose="02040502050505030304" pitchFamily="18" charset="0"/>
              </a:rPr>
              <a:t> against the disciples of the Lord, went to the high priest, </a:t>
            </a:r>
            <a:r>
              <a:rPr lang="en-US" sz="2000" b="1" baseline="30000" dirty="0">
                <a:latin typeface="Palatino Linotype" panose="02040502050505030304" pitchFamily="18" charset="0"/>
              </a:rPr>
              <a:t>2 </a:t>
            </a:r>
            <a:r>
              <a:rPr lang="en-US" sz="2000" dirty="0">
                <a:latin typeface="Palatino Linotype" panose="02040502050505030304" pitchFamily="18" charset="0"/>
              </a:rPr>
              <a:t>and asked for letters from him to the synagogues at Damascus, so that if he found any belonging to the Way, both men and women, he might bring them bound to Jerusalem. </a:t>
            </a:r>
          </a:p>
        </p:txBody>
      </p:sp>
      <p:sp>
        <p:nvSpPr>
          <p:cNvPr id="8" name="Rectangle 7"/>
          <p:cNvSpPr/>
          <p:nvPr/>
        </p:nvSpPr>
        <p:spPr>
          <a:xfrm>
            <a:off x="127705" y="3471208"/>
            <a:ext cx="4291895" cy="1938992"/>
          </a:xfrm>
          <a:prstGeom prst="rect">
            <a:avLst/>
          </a:prstGeom>
          <a:gradFill flip="none" rotWithShape="1">
            <a:gsLst>
              <a:gs pos="0">
                <a:srgbClr val="FFEFD1"/>
              </a:gs>
              <a:gs pos="64999">
                <a:srgbClr val="F0EBD5"/>
              </a:gs>
              <a:gs pos="100000">
                <a:srgbClr val="D1C39F"/>
              </a:gs>
            </a:gsLst>
            <a:lin ang="2700000" scaled="1"/>
            <a:tileRect/>
          </a:gradFill>
          <a:effectLst>
            <a:outerShdw blurRad="50800" dist="101600" dir="13500000" algn="br" rotWithShape="0">
              <a:prstClr val="black">
                <a:alpha val="40000"/>
              </a:prstClr>
            </a:outerShdw>
          </a:effectLst>
        </p:spPr>
        <p:txBody>
          <a:bodyPr wrap="square">
            <a:spAutoFit/>
          </a:bodyPr>
          <a:lstStyle/>
          <a:p>
            <a:r>
              <a:rPr lang="en-US" sz="2000" b="1" dirty="0">
                <a:latin typeface="Palatino Linotype" panose="02040502050505030304" pitchFamily="18" charset="0"/>
              </a:rPr>
              <a:t>Acts 26 </a:t>
            </a:r>
            <a:r>
              <a:rPr lang="en-US" sz="2000" b="1" baseline="30000" dirty="0">
                <a:latin typeface="Palatino Linotype" panose="02040502050505030304" pitchFamily="18" charset="0"/>
              </a:rPr>
              <a:t>11 </a:t>
            </a:r>
            <a:r>
              <a:rPr lang="en-US" sz="2000" dirty="0">
                <a:latin typeface="Palatino Linotype" panose="02040502050505030304" pitchFamily="18" charset="0"/>
              </a:rPr>
              <a:t>And as I punished them often in all the synagogues, I tried to </a:t>
            </a:r>
            <a:r>
              <a:rPr lang="en-US" sz="2000" u="sng" dirty="0">
                <a:latin typeface="Palatino Linotype" panose="02040502050505030304" pitchFamily="18" charset="0"/>
              </a:rPr>
              <a:t>force them to blaspheme</a:t>
            </a:r>
            <a:r>
              <a:rPr lang="en-US" sz="2000" dirty="0">
                <a:latin typeface="Palatino Linotype" panose="02040502050505030304" pitchFamily="18" charset="0"/>
              </a:rPr>
              <a:t>; and being furiously enraged at them, I kept pursuing them even to foreign cities.</a:t>
            </a:r>
          </a:p>
        </p:txBody>
      </p:sp>
      <p:sp>
        <p:nvSpPr>
          <p:cNvPr id="9" name="Rectangle 8"/>
          <p:cNvSpPr/>
          <p:nvPr/>
        </p:nvSpPr>
        <p:spPr>
          <a:xfrm>
            <a:off x="127705" y="5305961"/>
            <a:ext cx="4291895" cy="1323439"/>
          </a:xfrm>
          <a:prstGeom prst="rect">
            <a:avLst/>
          </a:prstGeom>
          <a:gradFill flip="none" rotWithShape="1">
            <a:gsLst>
              <a:gs pos="0">
                <a:srgbClr val="FFEFD1"/>
              </a:gs>
              <a:gs pos="64999">
                <a:srgbClr val="F0EBD5"/>
              </a:gs>
              <a:gs pos="100000">
                <a:srgbClr val="D1C39F"/>
              </a:gs>
            </a:gsLst>
            <a:lin ang="2700000" scaled="1"/>
            <a:tileRect/>
          </a:gradFill>
          <a:effectLst>
            <a:outerShdw blurRad="50800" dist="101600" dir="13500000" algn="br" rotWithShape="0">
              <a:prstClr val="black">
                <a:alpha val="40000"/>
              </a:prstClr>
            </a:outerShdw>
          </a:effectLst>
        </p:spPr>
        <p:txBody>
          <a:bodyPr wrap="square">
            <a:spAutoFit/>
          </a:bodyPr>
          <a:lstStyle/>
          <a:p>
            <a:r>
              <a:rPr lang="en-US" sz="2000" b="1" dirty="0">
                <a:latin typeface="Palatino Linotype" panose="02040502050505030304" pitchFamily="18" charset="0"/>
              </a:rPr>
              <a:t>Galatians 1 </a:t>
            </a:r>
            <a:r>
              <a:rPr lang="en-US" sz="2000" b="1" baseline="30000" dirty="0">
                <a:latin typeface="Palatino Linotype" panose="02040502050505030304" pitchFamily="18" charset="0"/>
              </a:rPr>
              <a:t>23 </a:t>
            </a:r>
            <a:r>
              <a:rPr lang="en-US" sz="2000" dirty="0">
                <a:latin typeface="Palatino Linotype" panose="02040502050505030304" pitchFamily="18" charset="0"/>
              </a:rPr>
              <a:t>but only, they kept hearing, “He who once persecuted us is now preaching </a:t>
            </a:r>
            <a:r>
              <a:rPr lang="en-US" sz="2000" u="sng" dirty="0">
                <a:latin typeface="Palatino Linotype" panose="02040502050505030304" pitchFamily="18" charset="0"/>
              </a:rPr>
              <a:t>the faith which he once tried to destroy</a:t>
            </a:r>
            <a:r>
              <a:rPr lang="en-US" sz="2000" dirty="0">
                <a:latin typeface="Palatino Linotype" panose="02040502050505030304" pitchFamily="18" charset="0"/>
              </a:rPr>
              <a:t>.”</a:t>
            </a:r>
          </a:p>
        </p:txBody>
      </p:sp>
      <p:sp>
        <p:nvSpPr>
          <p:cNvPr id="10" name="Rectangle 9"/>
          <p:cNvSpPr/>
          <p:nvPr/>
        </p:nvSpPr>
        <p:spPr>
          <a:xfrm>
            <a:off x="152400" y="5879842"/>
            <a:ext cx="4291895" cy="5016758"/>
          </a:xfrm>
          <a:prstGeom prst="rect">
            <a:avLst/>
          </a:prstGeom>
          <a:gradFill flip="none" rotWithShape="1">
            <a:gsLst>
              <a:gs pos="0">
                <a:srgbClr val="FFEFD1"/>
              </a:gs>
              <a:gs pos="64999">
                <a:srgbClr val="F0EBD5"/>
              </a:gs>
              <a:gs pos="100000">
                <a:srgbClr val="D1C39F"/>
              </a:gs>
            </a:gsLst>
            <a:lin ang="2700000" scaled="1"/>
            <a:tileRect/>
          </a:gradFill>
          <a:effectLst>
            <a:outerShdw blurRad="50800" dist="101600" dir="13500000" algn="br" rotWithShape="0">
              <a:prstClr val="black">
                <a:alpha val="40000"/>
              </a:prstClr>
            </a:outerShdw>
          </a:effectLst>
        </p:spPr>
        <p:txBody>
          <a:bodyPr wrap="square">
            <a:spAutoFit/>
          </a:bodyPr>
          <a:lstStyle/>
          <a:p>
            <a:r>
              <a:rPr lang="en-US" sz="2000" b="1" dirty="0">
                <a:latin typeface="Palatino Linotype" panose="02040502050505030304" pitchFamily="18" charset="0"/>
              </a:rPr>
              <a:t>1 Timothy 1</a:t>
            </a:r>
            <a:r>
              <a:rPr lang="en-US" sz="2000" b="1" baseline="30000" dirty="0"/>
              <a:t>12</a:t>
            </a:r>
            <a:r>
              <a:rPr lang="en-US" sz="2000" b="1" baseline="30000" dirty="0">
                <a:latin typeface="Palatino Linotype" panose="02040502050505030304" pitchFamily="18" charset="0"/>
              </a:rPr>
              <a:t> </a:t>
            </a:r>
            <a:r>
              <a:rPr lang="en-US" sz="2000" dirty="0">
                <a:latin typeface="Palatino Linotype" panose="02040502050505030304" pitchFamily="18" charset="0"/>
              </a:rPr>
              <a:t>I thank Christ Jesus our Lord, who has strengthened me, because He considered me faithful, putting me into service, </a:t>
            </a:r>
            <a:r>
              <a:rPr lang="en-US" sz="2000" b="1" baseline="30000" dirty="0">
                <a:latin typeface="Palatino Linotype" panose="02040502050505030304" pitchFamily="18" charset="0"/>
              </a:rPr>
              <a:t>13 </a:t>
            </a:r>
            <a:r>
              <a:rPr lang="en-US" sz="2000" dirty="0">
                <a:latin typeface="Palatino Linotype" panose="02040502050505030304" pitchFamily="18" charset="0"/>
              </a:rPr>
              <a:t>even though I was formerly </a:t>
            </a:r>
            <a:r>
              <a:rPr lang="en-US" sz="2000" u="sng" dirty="0">
                <a:latin typeface="Palatino Linotype" panose="02040502050505030304" pitchFamily="18" charset="0"/>
              </a:rPr>
              <a:t>a blasphemer and a persecutor and a violent aggressor</a:t>
            </a:r>
            <a:r>
              <a:rPr lang="en-US" sz="2000" dirty="0">
                <a:latin typeface="Palatino Linotype" panose="02040502050505030304" pitchFamily="18" charset="0"/>
              </a:rPr>
              <a:t>. Yet I was shown mercy because I acted ignorantly in unbelief; </a:t>
            </a:r>
            <a:r>
              <a:rPr lang="en-US" sz="2000" b="1" baseline="30000" dirty="0">
                <a:latin typeface="Palatino Linotype" panose="02040502050505030304" pitchFamily="18" charset="0"/>
              </a:rPr>
              <a:t>14 </a:t>
            </a:r>
            <a:r>
              <a:rPr lang="en-US" sz="2000" dirty="0">
                <a:latin typeface="Palatino Linotype" panose="02040502050505030304" pitchFamily="18" charset="0"/>
              </a:rPr>
              <a:t>and the grace of our Lord was more than abundant, with the faith and love which are found in Christ Jesus. </a:t>
            </a:r>
            <a:r>
              <a:rPr lang="en-US" sz="2000" b="1" baseline="30000" dirty="0">
                <a:latin typeface="Palatino Linotype" panose="02040502050505030304" pitchFamily="18" charset="0"/>
              </a:rPr>
              <a:t>15 </a:t>
            </a:r>
            <a:r>
              <a:rPr lang="en-US" sz="2000" dirty="0">
                <a:latin typeface="Palatino Linotype" panose="02040502050505030304" pitchFamily="18" charset="0"/>
              </a:rPr>
              <a:t>It is a trustworthy statement, deserving full acceptance, that Christ Jesus came into the world to save sinners, among whom I am foremost of all.</a:t>
            </a:r>
          </a:p>
        </p:txBody>
      </p:sp>
      <p:sp>
        <p:nvSpPr>
          <p:cNvPr id="11" name="Rectangle 10"/>
          <p:cNvSpPr/>
          <p:nvPr/>
        </p:nvSpPr>
        <p:spPr>
          <a:xfrm>
            <a:off x="4699705" y="1267361"/>
            <a:ext cx="4291895" cy="1323439"/>
          </a:xfrm>
          <a:prstGeom prst="rect">
            <a:avLst/>
          </a:prstGeom>
          <a:gradFill flip="none" rotWithShape="1">
            <a:gsLst>
              <a:gs pos="0">
                <a:srgbClr val="FFEFD1"/>
              </a:gs>
              <a:gs pos="64999">
                <a:srgbClr val="F0EBD5"/>
              </a:gs>
              <a:gs pos="100000">
                <a:srgbClr val="D1C39F"/>
              </a:gs>
            </a:gsLst>
            <a:lin ang="2700000" scaled="1"/>
            <a:tileRect/>
          </a:gradFill>
          <a:effectLst>
            <a:outerShdw blurRad="50800" dist="101600" dir="13500000" algn="br" rotWithShape="0">
              <a:prstClr val="black">
                <a:alpha val="40000"/>
              </a:prstClr>
            </a:outerShdw>
          </a:effectLst>
        </p:spPr>
        <p:txBody>
          <a:bodyPr wrap="square">
            <a:spAutoFit/>
          </a:bodyPr>
          <a:lstStyle/>
          <a:p>
            <a:r>
              <a:rPr lang="en-US" sz="2000" b="1" dirty="0" err="1">
                <a:latin typeface="Palatino Linotype" panose="02040502050505030304" pitchFamily="18" charset="0"/>
              </a:rPr>
              <a:t>Hechos</a:t>
            </a:r>
            <a:r>
              <a:rPr lang="en-US" sz="2000" b="1" dirty="0">
                <a:latin typeface="Palatino Linotype" panose="02040502050505030304" pitchFamily="18" charset="0"/>
              </a:rPr>
              <a:t> 8</a:t>
            </a:r>
            <a:r>
              <a:rPr lang="en-US" sz="2000" dirty="0">
                <a:latin typeface="Palatino Linotype" panose="02040502050505030304" pitchFamily="18" charset="0"/>
              </a:rPr>
              <a:t> </a:t>
            </a:r>
            <a:r>
              <a:rPr lang="es-ES" sz="2000" b="1" baseline="30000" dirty="0">
                <a:latin typeface="Palatino Linotype" panose="02040502050505030304" pitchFamily="18" charset="0"/>
              </a:rPr>
              <a:t>3 </a:t>
            </a:r>
            <a:r>
              <a:rPr lang="es-ES" sz="2000" dirty="0">
                <a:latin typeface="Palatino Linotype" panose="02040502050505030304" pitchFamily="18" charset="0"/>
              </a:rPr>
              <a:t>Saulo, por su parte, asolaba la iglesia; entrando casa por casa, </a:t>
            </a:r>
            <a:r>
              <a:rPr lang="es-ES" sz="2000" u="sng" dirty="0">
                <a:latin typeface="Palatino Linotype" panose="02040502050505030304" pitchFamily="18" charset="0"/>
              </a:rPr>
              <a:t>arrastraba a hombres y mujeres y los enviaba a la cárcel</a:t>
            </a:r>
            <a:r>
              <a:rPr lang="es-ES" sz="2000" dirty="0">
                <a:latin typeface="Palatino Linotype" panose="02040502050505030304" pitchFamily="18" charset="0"/>
              </a:rPr>
              <a:t>.</a:t>
            </a:r>
            <a:endParaRPr lang="en-US" sz="2000" dirty="0">
              <a:latin typeface="Palatino Linotype" panose="02040502050505030304" pitchFamily="18" charset="0"/>
            </a:endParaRPr>
          </a:p>
        </p:txBody>
      </p:sp>
      <p:sp>
        <p:nvSpPr>
          <p:cNvPr id="12" name="Rectangle 11"/>
          <p:cNvSpPr/>
          <p:nvPr/>
        </p:nvSpPr>
        <p:spPr>
          <a:xfrm>
            <a:off x="4675010" y="2547878"/>
            <a:ext cx="4291895" cy="2554545"/>
          </a:xfrm>
          <a:prstGeom prst="rect">
            <a:avLst/>
          </a:prstGeom>
          <a:gradFill flip="none" rotWithShape="1">
            <a:gsLst>
              <a:gs pos="0">
                <a:srgbClr val="FFEFD1"/>
              </a:gs>
              <a:gs pos="64999">
                <a:srgbClr val="F0EBD5"/>
              </a:gs>
              <a:gs pos="100000">
                <a:srgbClr val="D1C39F"/>
              </a:gs>
            </a:gsLst>
            <a:lin ang="2700000" scaled="1"/>
            <a:tileRect/>
          </a:gradFill>
          <a:effectLst>
            <a:outerShdw blurRad="50800" dist="101600" dir="13500000" algn="br" rotWithShape="0">
              <a:prstClr val="black">
                <a:alpha val="40000"/>
              </a:prstClr>
            </a:outerShdw>
          </a:effectLst>
        </p:spPr>
        <p:txBody>
          <a:bodyPr wrap="square">
            <a:spAutoFit/>
          </a:bodyPr>
          <a:lstStyle/>
          <a:p>
            <a:r>
              <a:rPr lang="en-US" sz="2000" b="1" dirty="0" err="1">
                <a:latin typeface="Palatino Linotype" panose="02040502050505030304" pitchFamily="18" charset="0"/>
              </a:rPr>
              <a:t>Hechos</a:t>
            </a:r>
            <a:r>
              <a:rPr lang="en-US" sz="2000" b="1" dirty="0">
                <a:latin typeface="Palatino Linotype" panose="02040502050505030304" pitchFamily="18" charset="0"/>
              </a:rPr>
              <a:t> 9 </a:t>
            </a:r>
            <a:r>
              <a:rPr lang="en-US" sz="2000" b="1" baseline="30000" dirty="0">
                <a:latin typeface="Palatino Linotype" panose="02040502050505030304" pitchFamily="18" charset="0"/>
              </a:rPr>
              <a:t>1</a:t>
            </a:r>
            <a:r>
              <a:rPr lang="en-US" sz="2000" b="1" dirty="0">
                <a:latin typeface="Palatino Linotype" panose="02040502050505030304" pitchFamily="18" charset="0"/>
              </a:rPr>
              <a:t> </a:t>
            </a:r>
            <a:r>
              <a:rPr lang="es-ES" sz="2000" dirty="0">
                <a:latin typeface="Palatino Linotype" panose="02040502050505030304" pitchFamily="18" charset="0"/>
              </a:rPr>
              <a:t>Saulo, respirando aún </a:t>
            </a:r>
            <a:r>
              <a:rPr lang="es-ES" sz="2000" u="sng" dirty="0">
                <a:latin typeface="Palatino Linotype" panose="02040502050505030304" pitchFamily="18" charset="0"/>
              </a:rPr>
              <a:t>amenazas y muerte</a:t>
            </a:r>
            <a:r>
              <a:rPr lang="es-ES" sz="2000" dirty="0">
                <a:latin typeface="Palatino Linotype" panose="02040502050505030304" pitchFamily="18" charset="0"/>
              </a:rPr>
              <a:t> contra los discípulos del Señor, vino al Sumo sacerdote </a:t>
            </a:r>
            <a:r>
              <a:rPr lang="es-ES" sz="2000" b="1" baseline="30000" dirty="0">
                <a:latin typeface="Palatino Linotype" panose="02040502050505030304" pitchFamily="18" charset="0"/>
              </a:rPr>
              <a:t>2 </a:t>
            </a:r>
            <a:r>
              <a:rPr lang="es-ES" sz="2000" dirty="0">
                <a:latin typeface="Palatino Linotype" panose="02040502050505030304" pitchFamily="18" charset="0"/>
              </a:rPr>
              <a:t>y le pidió cartas para las sinagogas de Damasco, a fin de que si hallaba algunos hombres o mujeres de este Camino, los trajera presos a Jerusalén. </a:t>
            </a:r>
            <a:endParaRPr lang="en-US" sz="2000" dirty="0">
              <a:latin typeface="Palatino Linotype" panose="02040502050505030304" pitchFamily="18" charset="0"/>
            </a:endParaRPr>
          </a:p>
        </p:txBody>
      </p:sp>
      <p:sp>
        <p:nvSpPr>
          <p:cNvPr id="13" name="Rectangle 12"/>
          <p:cNvSpPr/>
          <p:nvPr/>
        </p:nvSpPr>
        <p:spPr>
          <a:xfrm>
            <a:off x="4675010" y="3471208"/>
            <a:ext cx="4291895" cy="1938992"/>
          </a:xfrm>
          <a:prstGeom prst="rect">
            <a:avLst/>
          </a:prstGeom>
          <a:gradFill flip="none" rotWithShape="1">
            <a:gsLst>
              <a:gs pos="0">
                <a:srgbClr val="FFEFD1"/>
              </a:gs>
              <a:gs pos="64999">
                <a:srgbClr val="F0EBD5"/>
              </a:gs>
              <a:gs pos="100000">
                <a:srgbClr val="D1C39F"/>
              </a:gs>
            </a:gsLst>
            <a:lin ang="2700000" scaled="1"/>
            <a:tileRect/>
          </a:gradFill>
          <a:effectLst>
            <a:outerShdw blurRad="50800" dist="101600" dir="13500000" algn="br" rotWithShape="0">
              <a:prstClr val="black">
                <a:alpha val="40000"/>
              </a:prstClr>
            </a:outerShdw>
          </a:effectLst>
        </p:spPr>
        <p:txBody>
          <a:bodyPr wrap="square">
            <a:spAutoFit/>
          </a:bodyPr>
          <a:lstStyle/>
          <a:p>
            <a:r>
              <a:rPr lang="en-US" sz="2000" b="1" dirty="0" err="1">
                <a:latin typeface="Palatino Linotype" panose="02040502050505030304" pitchFamily="18" charset="0"/>
              </a:rPr>
              <a:t>Hechos</a:t>
            </a:r>
            <a:r>
              <a:rPr lang="en-US" sz="2000" b="1" dirty="0">
                <a:latin typeface="Palatino Linotype" panose="02040502050505030304" pitchFamily="18" charset="0"/>
              </a:rPr>
              <a:t> 26 </a:t>
            </a:r>
            <a:r>
              <a:rPr lang="en-US" sz="2000" b="1" baseline="30000" dirty="0">
                <a:latin typeface="Palatino Linotype" panose="02040502050505030304" pitchFamily="18" charset="0"/>
              </a:rPr>
              <a:t>11</a:t>
            </a:r>
            <a:r>
              <a:rPr lang="es-ES" sz="2000" b="1" baseline="30000" dirty="0">
                <a:latin typeface="Palatino Linotype" panose="02040502050505030304" pitchFamily="18" charset="0"/>
              </a:rPr>
              <a:t> </a:t>
            </a:r>
            <a:r>
              <a:rPr lang="es-ES" sz="2000" dirty="0">
                <a:latin typeface="Palatino Linotype" panose="02040502050505030304" pitchFamily="18" charset="0"/>
              </a:rPr>
              <a:t>Y muchas veces, castigándolos en todas las sinagogas, </a:t>
            </a:r>
            <a:r>
              <a:rPr lang="es-ES" sz="2000" u="sng" dirty="0">
                <a:latin typeface="Palatino Linotype" panose="02040502050505030304" pitchFamily="18" charset="0"/>
              </a:rPr>
              <a:t>los forcé a blasfemar</a:t>
            </a:r>
            <a:r>
              <a:rPr lang="es-ES" sz="2000" dirty="0">
                <a:latin typeface="Palatino Linotype" panose="02040502050505030304" pitchFamily="18" charset="0"/>
              </a:rPr>
              <a:t>; y, enfurecido sobremanera contra ellos, los perseguí hasta en las ciudades extranjeras.</a:t>
            </a:r>
            <a:endParaRPr lang="en-US" sz="2000" dirty="0">
              <a:latin typeface="Palatino Linotype" panose="02040502050505030304" pitchFamily="18" charset="0"/>
            </a:endParaRPr>
          </a:p>
        </p:txBody>
      </p:sp>
      <p:sp>
        <p:nvSpPr>
          <p:cNvPr id="14" name="Rectangle 13"/>
          <p:cNvSpPr/>
          <p:nvPr/>
        </p:nvSpPr>
        <p:spPr>
          <a:xfrm>
            <a:off x="4699705" y="5305961"/>
            <a:ext cx="4291895" cy="1323439"/>
          </a:xfrm>
          <a:prstGeom prst="rect">
            <a:avLst/>
          </a:prstGeom>
          <a:gradFill flip="none" rotWithShape="1">
            <a:gsLst>
              <a:gs pos="0">
                <a:srgbClr val="FFEFD1"/>
              </a:gs>
              <a:gs pos="64999">
                <a:srgbClr val="F0EBD5"/>
              </a:gs>
              <a:gs pos="100000">
                <a:srgbClr val="D1C39F"/>
              </a:gs>
            </a:gsLst>
            <a:lin ang="2700000" scaled="1"/>
            <a:tileRect/>
          </a:gradFill>
          <a:effectLst>
            <a:outerShdw blurRad="50800" dist="101600" dir="13500000" algn="br" rotWithShape="0">
              <a:prstClr val="black">
                <a:alpha val="40000"/>
              </a:prstClr>
            </a:outerShdw>
          </a:effectLst>
        </p:spPr>
        <p:txBody>
          <a:bodyPr wrap="square">
            <a:spAutoFit/>
          </a:bodyPr>
          <a:lstStyle/>
          <a:p>
            <a:r>
              <a:rPr lang="en-US" sz="2000" b="1" dirty="0" err="1">
                <a:latin typeface="Palatino Linotype" panose="02040502050505030304" pitchFamily="18" charset="0"/>
              </a:rPr>
              <a:t>Gálatas</a:t>
            </a:r>
            <a:r>
              <a:rPr lang="en-US" sz="2000" b="1" dirty="0">
                <a:latin typeface="Palatino Linotype" panose="02040502050505030304" pitchFamily="18" charset="0"/>
              </a:rPr>
              <a:t> 1 </a:t>
            </a:r>
            <a:r>
              <a:rPr lang="es-ES" sz="2000" b="1" baseline="30000" dirty="0">
                <a:latin typeface="Palatino Linotype" panose="02040502050505030304" pitchFamily="18" charset="0"/>
              </a:rPr>
              <a:t>23 </a:t>
            </a:r>
            <a:r>
              <a:rPr lang="es-ES" sz="2000" dirty="0">
                <a:latin typeface="Palatino Linotype" panose="02040502050505030304" pitchFamily="18" charset="0"/>
              </a:rPr>
              <a:t>pues sólo habían oído decir: «Aquel que en otro tiempo nos perseguía, ahora predica </a:t>
            </a:r>
            <a:r>
              <a:rPr lang="es-ES" sz="2000" u="sng" dirty="0">
                <a:latin typeface="Palatino Linotype" panose="02040502050505030304" pitchFamily="18" charset="0"/>
              </a:rPr>
              <a:t>la fe que en otro tiempo combatía</a:t>
            </a:r>
            <a:r>
              <a:rPr lang="es-ES" sz="2000" dirty="0">
                <a:latin typeface="Palatino Linotype" panose="02040502050505030304" pitchFamily="18" charset="0"/>
              </a:rPr>
              <a:t>.»</a:t>
            </a:r>
            <a:endParaRPr lang="en-US" sz="2000" dirty="0">
              <a:latin typeface="Palatino Linotype" panose="02040502050505030304" pitchFamily="18" charset="0"/>
            </a:endParaRPr>
          </a:p>
        </p:txBody>
      </p:sp>
      <p:sp>
        <p:nvSpPr>
          <p:cNvPr id="15" name="Rectangle 14"/>
          <p:cNvSpPr/>
          <p:nvPr/>
        </p:nvSpPr>
        <p:spPr>
          <a:xfrm>
            <a:off x="4699705" y="5879842"/>
            <a:ext cx="4291895" cy="5016758"/>
          </a:xfrm>
          <a:prstGeom prst="rect">
            <a:avLst/>
          </a:prstGeom>
          <a:gradFill flip="none" rotWithShape="1">
            <a:gsLst>
              <a:gs pos="0">
                <a:srgbClr val="FFEFD1"/>
              </a:gs>
              <a:gs pos="64999">
                <a:srgbClr val="F0EBD5"/>
              </a:gs>
              <a:gs pos="100000">
                <a:srgbClr val="D1C39F"/>
              </a:gs>
            </a:gsLst>
            <a:lin ang="2700000" scaled="1"/>
            <a:tileRect/>
          </a:gradFill>
          <a:effectLst>
            <a:outerShdw blurRad="50800" dist="101600" dir="13500000" algn="br" rotWithShape="0">
              <a:prstClr val="black">
                <a:alpha val="40000"/>
              </a:prstClr>
            </a:outerShdw>
          </a:effectLst>
        </p:spPr>
        <p:txBody>
          <a:bodyPr wrap="square">
            <a:spAutoFit/>
          </a:bodyPr>
          <a:lstStyle/>
          <a:p>
            <a:r>
              <a:rPr lang="en-US" sz="2000" b="1" dirty="0">
                <a:latin typeface="Palatino Linotype" panose="02040502050505030304" pitchFamily="18" charset="0"/>
              </a:rPr>
              <a:t>1 </a:t>
            </a:r>
            <a:r>
              <a:rPr lang="en-US" sz="2000" b="1" dirty="0" err="1">
                <a:latin typeface="Palatino Linotype" panose="02040502050505030304" pitchFamily="18" charset="0"/>
              </a:rPr>
              <a:t>Timoteo</a:t>
            </a:r>
            <a:r>
              <a:rPr lang="en-US" sz="2000" b="1" dirty="0">
                <a:latin typeface="Palatino Linotype" panose="02040502050505030304" pitchFamily="18" charset="0"/>
              </a:rPr>
              <a:t> 1</a:t>
            </a:r>
            <a:r>
              <a:rPr lang="en-US" sz="2000" b="1" baseline="30000" dirty="0">
                <a:latin typeface="Palatino Linotype" panose="02040502050505030304" pitchFamily="18" charset="0"/>
              </a:rPr>
              <a:t> </a:t>
            </a:r>
            <a:r>
              <a:rPr lang="es-ES" sz="2000" b="1" baseline="30000" dirty="0">
                <a:latin typeface="Palatino Linotype" panose="02040502050505030304" pitchFamily="18" charset="0"/>
              </a:rPr>
              <a:t>12 </a:t>
            </a:r>
            <a:r>
              <a:rPr lang="es-ES" sz="2000" dirty="0">
                <a:latin typeface="Palatino Linotype" panose="02040502050505030304" pitchFamily="18" charset="0"/>
              </a:rPr>
              <a:t>Doy gracias al que me fortaleció, a Cristo Jesús, nuestro Señor, porque, teniéndome por fiel, me puso en el ministerio, </a:t>
            </a:r>
            <a:r>
              <a:rPr lang="es-ES" sz="2000" b="1" baseline="30000" dirty="0">
                <a:latin typeface="Palatino Linotype" panose="02040502050505030304" pitchFamily="18" charset="0"/>
              </a:rPr>
              <a:t>13 </a:t>
            </a:r>
            <a:r>
              <a:rPr lang="es-ES" sz="2000" dirty="0">
                <a:latin typeface="Palatino Linotype" panose="02040502050505030304" pitchFamily="18" charset="0"/>
              </a:rPr>
              <a:t>habiendo yo sido antes </a:t>
            </a:r>
            <a:r>
              <a:rPr lang="es-ES" sz="2000" u="sng" dirty="0">
                <a:latin typeface="Palatino Linotype" panose="02040502050505030304" pitchFamily="18" charset="0"/>
              </a:rPr>
              <a:t>blasfemo, perseguidor e injuriador</a:t>
            </a:r>
            <a:r>
              <a:rPr lang="es-ES" sz="2000" dirty="0">
                <a:latin typeface="Palatino Linotype" panose="02040502050505030304" pitchFamily="18" charset="0"/>
              </a:rPr>
              <a:t>; pero fui recibido a misericordia porque lo hice por ignorancia, en incredulidad. </a:t>
            </a:r>
            <a:r>
              <a:rPr lang="es-ES" sz="2000" b="1" baseline="30000" dirty="0">
                <a:latin typeface="Palatino Linotype" panose="02040502050505030304" pitchFamily="18" charset="0"/>
              </a:rPr>
              <a:t>14 </a:t>
            </a:r>
            <a:r>
              <a:rPr lang="es-ES" sz="2000" dirty="0">
                <a:latin typeface="Palatino Linotype" panose="02040502050505030304" pitchFamily="18" charset="0"/>
              </a:rPr>
              <a:t>Y la gracia de nuestro Señor fue más abundante con la fe y el amor que es en Cristo Jesús.</a:t>
            </a:r>
          </a:p>
          <a:p>
            <a:r>
              <a:rPr lang="es-ES" sz="2000" b="1" baseline="30000" dirty="0">
                <a:latin typeface="Palatino Linotype" panose="02040502050505030304" pitchFamily="18" charset="0"/>
              </a:rPr>
              <a:t>15 </a:t>
            </a:r>
            <a:r>
              <a:rPr lang="es-ES" sz="2000" dirty="0">
                <a:latin typeface="Palatino Linotype" panose="02040502050505030304" pitchFamily="18" charset="0"/>
              </a:rPr>
              <a:t>Palabra fiel y digna de ser recibida por todos: que Cristo Jesús vino al mundo para salvar a los pecadores, de los cuales yo soy el primero.</a:t>
            </a:r>
          </a:p>
        </p:txBody>
      </p:sp>
    </p:spTree>
    <p:extLst>
      <p:ext uri="{BB962C8B-B14F-4D97-AF65-F5344CB8AC3E}">
        <p14:creationId xmlns:p14="http://schemas.microsoft.com/office/powerpoint/2010/main" val="427526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Effect transition="in" filter="fade">
                                      <p:cBhvr>
                                        <p:cTn id="68" dur="500"/>
                                        <p:tgtEl>
                                          <p:spTgt spid="15"/>
                                        </p:tgtEl>
                                      </p:cBhvr>
                                    </p:animEffect>
                                  </p:childTnLst>
                                </p:cTn>
                              </p:par>
                              <p:par>
                                <p:cTn id="69" presetID="64" presetClass="path" presetSubtype="0" accel="50000" decel="50000" fill="hold" grpId="1" nodeType="withEffect">
                                  <p:stCondLst>
                                    <p:cond delay="0"/>
                                  </p:stCondLst>
                                  <p:childTnLst>
                                    <p:animMotion origin="layout" path="M 1.11111E-6 1.85185E-6 L -0.00139 -0.61204 " pathEditMode="relative" rAng="0" ptsTypes="AA">
                                      <p:cBhvr>
                                        <p:cTn id="70" dur="2000" fill="hold"/>
                                        <p:tgtEl>
                                          <p:spTgt spid="10"/>
                                        </p:tgtEl>
                                        <p:attrNameLst>
                                          <p:attrName>ppt_x</p:attrName>
                                          <p:attrName>ppt_y</p:attrName>
                                        </p:attrNameLst>
                                      </p:cBhvr>
                                      <p:rCtr x="-69" y="-30602"/>
                                    </p:animMotion>
                                  </p:childTnLst>
                                </p:cTn>
                              </p:par>
                              <p:par>
                                <p:cTn id="71" presetID="64" presetClass="path" presetSubtype="0" accel="50000" decel="50000" fill="hold" grpId="1" nodeType="withEffect">
                                  <p:stCondLst>
                                    <p:cond delay="0"/>
                                  </p:stCondLst>
                                  <p:childTnLst>
                                    <p:animMotion origin="layout" path="M 1.11111E-6 1.85185E-6 L -0.00139 -0.61204 " pathEditMode="relative" rAng="0" ptsTypes="AA">
                                      <p:cBhvr>
                                        <p:cTn id="72" dur="2000" fill="hold"/>
                                        <p:tgtEl>
                                          <p:spTgt spid="15"/>
                                        </p:tgtEl>
                                        <p:attrNameLst>
                                          <p:attrName>ppt_x</p:attrName>
                                          <p:attrName>ppt_y</p:attrName>
                                        </p:attrNameLst>
                                      </p:cBhvr>
                                      <p:rCtr x="-69" y="-306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animBg="1"/>
      <p:bldP spid="7" grpId="0" animBg="1"/>
      <p:bldP spid="8" grpId="0" animBg="1"/>
      <p:bldP spid="9" grpId="0" animBg="1"/>
      <p:bldP spid="10" grpId="0" animBg="1"/>
      <p:bldP spid="10" grpId="1" animBg="1"/>
      <p:bldP spid="11" grpId="0" animBg="1"/>
      <p:bldP spid="12" grpId="0" animBg="1"/>
      <p:bldP spid="13" grpId="0" animBg="1"/>
      <p:bldP spid="14" grpId="0" animBg="1"/>
      <p:bldP spid="15" grpId="0" animBg="1"/>
      <p:bldP spid="1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838200"/>
            <a:ext cx="4419600" cy="430887"/>
          </a:xfrm>
          <a:prstGeom prst="rect">
            <a:avLst/>
          </a:prstGeom>
          <a:noFill/>
        </p:spPr>
        <p:txBody>
          <a:bodyPr wrap="square" rtlCol="0">
            <a:spAutoFit/>
          </a:bodyPr>
          <a:lstStyle/>
          <a:p>
            <a:pPr marL="342900" indent="-342900">
              <a:buFont typeface="Arial" panose="020B0604020202020204" pitchFamily="34" charset="0"/>
              <a:buChar char="•"/>
            </a:pPr>
            <a:r>
              <a:rPr lang="en-US" sz="2200" dirty="0"/>
              <a:t>Saul</a:t>
            </a:r>
          </a:p>
        </p:txBody>
      </p:sp>
      <p:sp>
        <p:nvSpPr>
          <p:cNvPr id="3" name="Rectangle 2"/>
          <p:cNvSpPr/>
          <p:nvPr/>
        </p:nvSpPr>
        <p:spPr>
          <a:xfrm>
            <a:off x="4724400" y="845372"/>
            <a:ext cx="4267200" cy="430887"/>
          </a:xfrm>
          <a:prstGeom prst="rect">
            <a:avLst/>
          </a:prstGeom>
        </p:spPr>
        <p:txBody>
          <a:bodyPr wrap="square">
            <a:spAutoFit/>
          </a:bodyPr>
          <a:lstStyle/>
          <a:p>
            <a:pPr marL="342900" indent="-342900">
              <a:buFont typeface="Arial" panose="020B0604020202020204" pitchFamily="34" charset="0"/>
              <a:buChar char="•"/>
            </a:pPr>
            <a:r>
              <a:rPr lang="es-ES" sz="2200" dirty="0"/>
              <a:t>Saúl</a:t>
            </a:r>
            <a:endParaRPr lang="en-US" sz="2200" dirty="0"/>
          </a:p>
        </p:txBody>
      </p:sp>
      <p:sp>
        <p:nvSpPr>
          <p:cNvPr id="6" name="Rectangle 5"/>
          <p:cNvSpPr/>
          <p:nvPr/>
        </p:nvSpPr>
        <p:spPr>
          <a:xfrm>
            <a:off x="152400" y="1267361"/>
            <a:ext cx="4291895" cy="1785104"/>
          </a:xfrm>
          <a:prstGeom prst="rect">
            <a:avLst/>
          </a:prstGeom>
          <a:gradFill flip="none" rotWithShape="1">
            <a:gsLst>
              <a:gs pos="0">
                <a:srgbClr val="FFEFD1"/>
              </a:gs>
              <a:gs pos="64999">
                <a:srgbClr val="F0EBD5"/>
              </a:gs>
              <a:gs pos="100000">
                <a:srgbClr val="D1C39F"/>
              </a:gs>
            </a:gsLst>
            <a:lin ang="2700000" scaled="1"/>
            <a:tileRect/>
          </a:gradFill>
          <a:effectLst>
            <a:outerShdw blurRad="50800" dist="101600" dir="13500000" algn="br" rotWithShape="0">
              <a:prstClr val="black">
                <a:alpha val="40000"/>
              </a:prstClr>
            </a:outerShdw>
          </a:effectLst>
        </p:spPr>
        <p:txBody>
          <a:bodyPr wrap="square">
            <a:spAutoFit/>
          </a:bodyPr>
          <a:lstStyle/>
          <a:p>
            <a:r>
              <a:rPr lang="en-US" sz="2200" b="1" dirty="0">
                <a:latin typeface="Palatino Linotype" panose="02040502050505030304" pitchFamily="18" charset="0"/>
              </a:rPr>
              <a:t>Acts 9</a:t>
            </a:r>
            <a:r>
              <a:rPr lang="en-US" sz="2200" b="1" baseline="30000" dirty="0">
                <a:latin typeface="Palatino Linotype" panose="02040502050505030304" pitchFamily="18" charset="0"/>
              </a:rPr>
              <a:t>26	</a:t>
            </a:r>
            <a:r>
              <a:rPr lang="en-US" sz="2200" dirty="0">
                <a:latin typeface="Palatino Linotype" panose="02040502050505030304" pitchFamily="18" charset="0"/>
              </a:rPr>
              <a:t>When he came to Jerusalem, he was trying to associate with the disciples; but they were all afraid of him, not believing that he was a disciple.</a:t>
            </a:r>
          </a:p>
        </p:txBody>
      </p:sp>
      <p:sp>
        <p:nvSpPr>
          <p:cNvPr id="11" name="Rectangle 10"/>
          <p:cNvSpPr/>
          <p:nvPr/>
        </p:nvSpPr>
        <p:spPr>
          <a:xfrm>
            <a:off x="4699705" y="1267361"/>
            <a:ext cx="4291895" cy="1785104"/>
          </a:xfrm>
          <a:prstGeom prst="rect">
            <a:avLst/>
          </a:prstGeom>
          <a:gradFill flip="none" rotWithShape="1">
            <a:gsLst>
              <a:gs pos="0">
                <a:srgbClr val="FFEFD1"/>
              </a:gs>
              <a:gs pos="64999">
                <a:srgbClr val="F0EBD5"/>
              </a:gs>
              <a:gs pos="100000">
                <a:srgbClr val="D1C39F"/>
              </a:gs>
            </a:gsLst>
            <a:lin ang="2700000" scaled="1"/>
            <a:tileRect/>
          </a:gradFill>
          <a:effectLst>
            <a:outerShdw blurRad="50800" dist="101600" dir="13500000" algn="br" rotWithShape="0">
              <a:prstClr val="black">
                <a:alpha val="40000"/>
              </a:prstClr>
            </a:outerShdw>
          </a:effectLst>
        </p:spPr>
        <p:txBody>
          <a:bodyPr wrap="square">
            <a:spAutoFit/>
          </a:bodyPr>
          <a:lstStyle/>
          <a:p>
            <a:r>
              <a:rPr lang="en-US" sz="2200" b="1" dirty="0" err="1">
                <a:latin typeface="Palatino Linotype" panose="02040502050505030304" pitchFamily="18" charset="0"/>
              </a:rPr>
              <a:t>Hechos</a:t>
            </a:r>
            <a:r>
              <a:rPr lang="en-US" sz="2200" b="1" dirty="0">
                <a:latin typeface="Palatino Linotype" panose="02040502050505030304" pitchFamily="18" charset="0"/>
              </a:rPr>
              <a:t> 9</a:t>
            </a:r>
            <a:r>
              <a:rPr lang="es-ES" sz="2200" b="1" baseline="30000" dirty="0">
                <a:latin typeface="Palatino Linotype" panose="02040502050505030304" pitchFamily="18" charset="0"/>
              </a:rPr>
              <a:t>26	 </a:t>
            </a:r>
            <a:r>
              <a:rPr lang="es-ES" sz="2200" dirty="0">
                <a:latin typeface="Palatino Linotype" panose="02040502050505030304" pitchFamily="18" charset="0"/>
              </a:rPr>
              <a:t>Cuando llegó a Jerusalén, trataba de juntarse con los discípulos, pero todos le tenían miedo, no creyendo que fuera discípulo.</a:t>
            </a:r>
            <a:endParaRPr lang="en-US" sz="2200" dirty="0">
              <a:latin typeface="Palatino Linotype" panose="02040502050505030304" pitchFamily="18" charset="0"/>
            </a:endParaRPr>
          </a:p>
        </p:txBody>
      </p:sp>
      <p:sp>
        <p:nvSpPr>
          <p:cNvPr id="16" name="Rectangle 15"/>
          <p:cNvSpPr/>
          <p:nvPr/>
        </p:nvSpPr>
        <p:spPr>
          <a:xfrm>
            <a:off x="0" y="0"/>
            <a:ext cx="457200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effectLst>
                  <a:outerShdw blurRad="38100" dist="38100" dir="2700000" algn="tl">
                    <a:srgbClr val="000000">
                      <a:alpha val="43137"/>
                    </a:srgbClr>
                  </a:outerShdw>
                </a:effectLst>
              </a:rPr>
              <a:t>Whose Approval Matters?</a:t>
            </a:r>
          </a:p>
        </p:txBody>
      </p:sp>
      <p:sp>
        <p:nvSpPr>
          <p:cNvPr id="17" name="Rectangle 16"/>
          <p:cNvSpPr/>
          <p:nvPr/>
        </p:nvSpPr>
        <p:spPr>
          <a:xfrm>
            <a:off x="4572000" y="0"/>
            <a:ext cx="4572000" cy="685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sz="2500" b="1" dirty="0">
                <a:solidFill>
                  <a:schemeClr val="tx1"/>
                </a:solidFill>
              </a:rPr>
              <a:t>Cuya aprobación es importante?</a:t>
            </a:r>
            <a:endParaRPr lang="en-US" sz="2500" b="1" dirty="0">
              <a:solidFill>
                <a:schemeClr val="tx1"/>
              </a:solidFill>
            </a:endParaRPr>
          </a:p>
        </p:txBody>
      </p:sp>
    </p:spTree>
    <p:extLst>
      <p:ext uri="{BB962C8B-B14F-4D97-AF65-F5344CB8AC3E}">
        <p14:creationId xmlns:p14="http://schemas.microsoft.com/office/powerpoint/2010/main" val="260953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838200"/>
            <a:ext cx="4419600" cy="430887"/>
          </a:xfrm>
          <a:prstGeom prst="rect">
            <a:avLst/>
          </a:prstGeom>
          <a:noFill/>
        </p:spPr>
        <p:txBody>
          <a:bodyPr wrap="square" rtlCol="0">
            <a:spAutoFit/>
          </a:bodyPr>
          <a:lstStyle/>
          <a:p>
            <a:pPr marL="342900" indent="-342900">
              <a:buFont typeface="Arial" panose="020B0604020202020204" pitchFamily="34" charset="0"/>
              <a:buChar char="•"/>
            </a:pPr>
            <a:r>
              <a:rPr lang="en-US" sz="2200" dirty="0"/>
              <a:t>Saul</a:t>
            </a:r>
          </a:p>
        </p:txBody>
      </p:sp>
      <p:sp>
        <p:nvSpPr>
          <p:cNvPr id="3" name="Rectangle 2"/>
          <p:cNvSpPr/>
          <p:nvPr/>
        </p:nvSpPr>
        <p:spPr>
          <a:xfrm>
            <a:off x="4724400" y="845372"/>
            <a:ext cx="4267200" cy="430887"/>
          </a:xfrm>
          <a:prstGeom prst="rect">
            <a:avLst/>
          </a:prstGeom>
        </p:spPr>
        <p:txBody>
          <a:bodyPr wrap="square">
            <a:spAutoFit/>
          </a:bodyPr>
          <a:lstStyle/>
          <a:p>
            <a:pPr marL="342900" indent="-342900">
              <a:buFont typeface="Arial" panose="020B0604020202020204" pitchFamily="34" charset="0"/>
              <a:buChar char="•"/>
            </a:pPr>
            <a:r>
              <a:rPr lang="es-ES" sz="2200" dirty="0"/>
              <a:t>Saúl</a:t>
            </a:r>
            <a:endParaRPr lang="en-US" sz="2200" dirty="0"/>
          </a:p>
        </p:txBody>
      </p:sp>
      <p:sp>
        <p:nvSpPr>
          <p:cNvPr id="6" name="Rectangle 5"/>
          <p:cNvSpPr/>
          <p:nvPr/>
        </p:nvSpPr>
        <p:spPr>
          <a:xfrm>
            <a:off x="152400" y="1267361"/>
            <a:ext cx="4291895" cy="2123658"/>
          </a:xfrm>
          <a:prstGeom prst="rect">
            <a:avLst/>
          </a:prstGeom>
          <a:gradFill flip="none" rotWithShape="1">
            <a:gsLst>
              <a:gs pos="0">
                <a:srgbClr val="FFEFD1"/>
              </a:gs>
              <a:gs pos="64999">
                <a:srgbClr val="F0EBD5"/>
              </a:gs>
              <a:gs pos="100000">
                <a:srgbClr val="D1C39F"/>
              </a:gs>
            </a:gsLst>
            <a:lin ang="2700000" scaled="1"/>
            <a:tileRect/>
          </a:gradFill>
          <a:effectLst>
            <a:outerShdw blurRad="50800" dist="101600" dir="13500000" algn="br" rotWithShape="0">
              <a:prstClr val="black">
                <a:alpha val="40000"/>
              </a:prstClr>
            </a:outerShdw>
          </a:effectLst>
        </p:spPr>
        <p:txBody>
          <a:bodyPr wrap="square">
            <a:spAutoFit/>
          </a:bodyPr>
          <a:lstStyle/>
          <a:p>
            <a:r>
              <a:rPr lang="en-US" sz="2200" b="1" dirty="0">
                <a:latin typeface="Palatino Linotype" panose="02040502050505030304" pitchFamily="18" charset="0"/>
              </a:rPr>
              <a:t>Galatians 1</a:t>
            </a:r>
            <a:r>
              <a:rPr lang="en-US" sz="2200" b="1" baseline="30000" dirty="0">
                <a:latin typeface="Palatino Linotype" panose="02040502050505030304" pitchFamily="18" charset="0"/>
              </a:rPr>
              <a:t>10 </a:t>
            </a:r>
            <a:r>
              <a:rPr lang="en-US" sz="2200" dirty="0">
                <a:latin typeface="Palatino Linotype" panose="02040502050505030304" pitchFamily="18" charset="0"/>
              </a:rPr>
              <a:t>For am I now seeking the favor of men, or of God? Or am I striving to please men? If I were still trying to please men, I would not be a bond-servant of Christ.</a:t>
            </a:r>
          </a:p>
        </p:txBody>
      </p:sp>
      <p:sp>
        <p:nvSpPr>
          <p:cNvPr id="11" name="Rectangle 10"/>
          <p:cNvSpPr/>
          <p:nvPr/>
        </p:nvSpPr>
        <p:spPr>
          <a:xfrm>
            <a:off x="4699705" y="1267361"/>
            <a:ext cx="4291895" cy="2154436"/>
          </a:xfrm>
          <a:prstGeom prst="rect">
            <a:avLst/>
          </a:prstGeom>
          <a:gradFill flip="none" rotWithShape="1">
            <a:gsLst>
              <a:gs pos="0">
                <a:srgbClr val="FFEFD1"/>
              </a:gs>
              <a:gs pos="64999">
                <a:srgbClr val="F0EBD5"/>
              </a:gs>
              <a:gs pos="100000">
                <a:srgbClr val="D1C39F"/>
              </a:gs>
            </a:gsLst>
            <a:lin ang="2700000" scaled="1"/>
            <a:tileRect/>
          </a:gradFill>
          <a:effectLst>
            <a:outerShdw blurRad="50800" dist="101600" dir="13500000" algn="br" rotWithShape="0">
              <a:prstClr val="black">
                <a:alpha val="40000"/>
              </a:prstClr>
            </a:outerShdw>
          </a:effectLst>
        </p:spPr>
        <p:txBody>
          <a:bodyPr wrap="square">
            <a:spAutoFit/>
          </a:bodyPr>
          <a:lstStyle/>
          <a:p>
            <a:r>
              <a:rPr lang="en-US" sz="2400" b="1" dirty="0" err="1">
                <a:latin typeface="Palatino Linotype" panose="02040502050505030304" pitchFamily="18" charset="0"/>
              </a:rPr>
              <a:t>Gálatas</a:t>
            </a:r>
            <a:r>
              <a:rPr lang="en-US" sz="2400" b="1" dirty="0">
                <a:latin typeface="Palatino Linotype" panose="02040502050505030304" pitchFamily="18" charset="0"/>
              </a:rPr>
              <a:t> 1</a:t>
            </a:r>
            <a:r>
              <a:rPr lang="es-ES" sz="2200" b="1" baseline="30000" dirty="0">
                <a:latin typeface="Palatino Linotype" panose="02040502050505030304" pitchFamily="18" charset="0"/>
              </a:rPr>
              <a:t>10 </a:t>
            </a:r>
            <a:r>
              <a:rPr lang="es-ES" sz="2200" dirty="0">
                <a:latin typeface="Palatino Linotype" panose="02040502050505030304" pitchFamily="18" charset="0"/>
              </a:rPr>
              <a:t>¿Acaso busco ahora la aprobación de los hombres o la de Dios? ¿O trato de agradar a los hombres? Si todavía agradara a los hombres, no sería siervo de Cristo.</a:t>
            </a:r>
            <a:endParaRPr lang="en-US" sz="2200" dirty="0">
              <a:latin typeface="Palatino Linotype" panose="02040502050505030304" pitchFamily="18" charset="0"/>
            </a:endParaRPr>
          </a:p>
        </p:txBody>
      </p:sp>
      <p:sp>
        <p:nvSpPr>
          <p:cNvPr id="8" name="Rectangle 7"/>
          <p:cNvSpPr/>
          <p:nvPr/>
        </p:nvSpPr>
        <p:spPr>
          <a:xfrm>
            <a:off x="0" y="0"/>
            <a:ext cx="457200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effectLst>
                  <a:outerShdw blurRad="38100" dist="38100" dir="2700000" algn="tl">
                    <a:srgbClr val="000000">
                      <a:alpha val="43137"/>
                    </a:srgbClr>
                  </a:outerShdw>
                </a:effectLst>
              </a:rPr>
              <a:t>Whose Approval Matters?</a:t>
            </a:r>
          </a:p>
        </p:txBody>
      </p:sp>
      <p:sp>
        <p:nvSpPr>
          <p:cNvPr id="9" name="Rectangle 8"/>
          <p:cNvSpPr/>
          <p:nvPr/>
        </p:nvSpPr>
        <p:spPr>
          <a:xfrm>
            <a:off x="4572000" y="0"/>
            <a:ext cx="4572000" cy="685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sz="2500" b="1" dirty="0">
                <a:solidFill>
                  <a:schemeClr val="tx1"/>
                </a:solidFill>
              </a:rPr>
              <a:t>Cuya aprobación es importante?</a:t>
            </a:r>
            <a:endParaRPr lang="en-US" sz="2500" b="1" dirty="0">
              <a:solidFill>
                <a:schemeClr val="tx1"/>
              </a:solidFill>
            </a:endParaRPr>
          </a:p>
        </p:txBody>
      </p:sp>
    </p:spTree>
    <p:extLst>
      <p:ext uri="{BB962C8B-B14F-4D97-AF65-F5344CB8AC3E}">
        <p14:creationId xmlns:p14="http://schemas.microsoft.com/office/powerpoint/2010/main" val="842256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572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Why only God’s Approval Matters</a:t>
            </a:r>
          </a:p>
        </p:txBody>
      </p:sp>
      <p:sp>
        <p:nvSpPr>
          <p:cNvPr id="2" name="Rectangle 1"/>
          <p:cNvSpPr/>
          <p:nvPr/>
        </p:nvSpPr>
        <p:spPr>
          <a:xfrm>
            <a:off x="76200" y="870156"/>
            <a:ext cx="4495800" cy="3816429"/>
          </a:xfrm>
          <a:prstGeom prst="rect">
            <a:avLst/>
          </a:prstGeom>
        </p:spPr>
        <p:txBody>
          <a:bodyPr wrap="square">
            <a:spAutoFit/>
          </a:bodyPr>
          <a:lstStyle/>
          <a:p>
            <a:r>
              <a:rPr lang="en-US" sz="2200" b="1" dirty="0"/>
              <a:t>1 Peter 1</a:t>
            </a:r>
          </a:p>
          <a:p>
            <a:r>
              <a:rPr lang="en-US" sz="2200" b="1" baseline="30000" dirty="0"/>
              <a:t>3 </a:t>
            </a:r>
            <a:r>
              <a:rPr lang="en-US" sz="2200" dirty="0"/>
              <a:t>Blessed be the God and Father of our Lord Jesus Christ, who according to His great mercy has caused us to be born again to </a:t>
            </a:r>
            <a:r>
              <a:rPr lang="en-US" sz="2200" u="sng" dirty="0"/>
              <a:t>a </a:t>
            </a:r>
            <a:r>
              <a:rPr lang="en-US" sz="2200" b="1" i="1" u="sng" dirty="0"/>
              <a:t>living</a:t>
            </a:r>
            <a:r>
              <a:rPr lang="en-US" sz="2200" u="sng" dirty="0"/>
              <a:t> hope</a:t>
            </a:r>
          </a:p>
          <a:p>
            <a:r>
              <a:rPr lang="en-US" sz="2200" dirty="0"/>
              <a:t>through the resurrection of Jesus Christ from the dead,</a:t>
            </a:r>
          </a:p>
          <a:p>
            <a:r>
              <a:rPr lang="en-US" sz="2200" b="1" baseline="30000" dirty="0"/>
              <a:t>4 </a:t>
            </a:r>
            <a:r>
              <a:rPr lang="en-US" sz="2200" dirty="0"/>
              <a:t>to obtain an inheritance which is imperishable and undefiled and will not fade away, reserved in heaven for you</a:t>
            </a:r>
          </a:p>
        </p:txBody>
      </p:sp>
      <p:sp>
        <p:nvSpPr>
          <p:cNvPr id="6" name="Rectangle 5"/>
          <p:cNvSpPr/>
          <p:nvPr/>
        </p:nvSpPr>
        <p:spPr>
          <a:xfrm>
            <a:off x="4648200" y="875490"/>
            <a:ext cx="4495800" cy="3508653"/>
          </a:xfrm>
          <a:prstGeom prst="rect">
            <a:avLst/>
          </a:prstGeom>
        </p:spPr>
        <p:txBody>
          <a:bodyPr wrap="square">
            <a:spAutoFit/>
          </a:bodyPr>
          <a:lstStyle/>
          <a:p>
            <a:r>
              <a:rPr lang="en-US" sz="2400" b="1" dirty="0"/>
              <a:t>1 Pedro 1</a:t>
            </a:r>
            <a:endParaRPr lang="en-US" sz="2200" b="1" dirty="0"/>
          </a:p>
          <a:p>
            <a:r>
              <a:rPr lang="es-ES" sz="2200" b="1" baseline="30000" dirty="0"/>
              <a:t>3 </a:t>
            </a:r>
            <a:r>
              <a:rPr lang="es-ES" sz="2200" dirty="0"/>
              <a:t>Bendito el Dios y Padre de nuestro Señor Jesucristo, que según su gran misericordia nos hizo renacer para </a:t>
            </a:r>
            <a:r>
              <a:rPr lang="es-ES" sz="2200" u="sng" dirty="0"/>
              <a:t>una esperanza </a:t>
            </a:r>
            <a:r>
              <a:rPr lang="es-ES" sz="2200" b="1" i="1" u="sng" dirty="0"/>
              <a:t>viva</a:t>
            </a:r>
            <a:r>
              <a:rPr lang="es-ES" sz="2200" dirty="0"/>
              <a:t>,</a:t>
            </a:r>
          </a:p>
          <a:p>
            <a:r>
              <a:rPr lang="es-ES" sz="2200" dirty="0"/>
              <a:t>por la resurrección de Jesucristo de los muertos,</a:t>
            </a:r>
          </a:p>
          <a:p>
            <a:r>
              <a:rPr lang="es-ES" sz="2200" b="1" baseline="30000" dirty="0"/>
              <a:t>4 </a:t>
            </a:r>
            <a:r>
              <a:rPr lang="es-ES" sz="2200" dirty="0"/>
              <a:t>para una herencia incorruptible, incontaminada e inmarchitable, reservada en los cielos para vosotros, </a:t>
            </a:r>
          </a:p>
        </p:txBody>
      </p:sp>
      <p:sp>
        <p:nvSpPr>
          <p:cNvPr id="5" name="Rectangular Callout 4"/>
          <p:cNvSpPr/>
          <p:nvPr/>
        </p:nvSpPr>
        <p:spPr>
          <a:xfrm>
            <a:off x="381000" y="3429000"/>
            <a:ext cx="2133600" cy="990600"/>
          </a:xfrm>
          <a:prstGeom prst="wedgeRectCallout">
            <a:avLst>
              <a:gd name="adj1" fmla="val 54743"/>
              <a:gd name="adj2" fmla="val -1421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Why is it called “living”?</a:t>
            </a:r>
          </a:p>
        </p:txBody>
      </p:sp>
      <p:sp>
        <p:nvSpPr>
          <p:cNvPr id="7" name="Rectangular Callout 6"/>
          <p:cNvSpPr/>
          <p:nvPr/>
        </p:nvSpPr>
        <p:spPr>
          <a:xfrm>
            <a:off x="4572000" y="3429000"/>
            <a:ext cx="2133600" cy="990600"/>
          </a:xfrm>
          <a:prstGeom prst="wedgeRectCallout">
            <a:avLst>
              <a:gd name="adj1" fmla="val 54743"/>
              <a:gd name="adj2" fmla="val -1421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effectLst>
                  <a:outerShdw blurRad="38100" dist="38100" dir="2700000" algn="tl">
                    <a:srgbClr val="000000">
                      <a:alpha val="43137"/>
                    </a:srgbClr>
                  </a:outerShdw>
                </a:effectLst>
              </a:rPr>
              <a:t>¿Por qué se llama "viva"?</a:t>
            </a:r>
            <a:endParaRPr lang="en-US" sz="2400" b="1" dirty="0">
              <a:effectLst>
                <a:outerShdw blurRad="38100" dist="38100" dir="2700000" algn="tl">
                  <a:srgbClr val="000000">
                    <a:alpha val="43137"/>
                  </a:srgbClr>
                </a:outerShdw>
              </a:effectLst>
            </a:endParaRPr>
          </a:p>
        </p:txBody>
      </p:sp>
      <p:sp>
        <p:nvSpPr>
          <p:cNvPr id="8" name="Rectangle 7"/>
          <p:cNvSpPr/>
          <p:nvPr/>
        </p:nvSpPr>
        <p:spPr>
          <a:xfrm>
            <a:off x="4572000" y="0"/>
            <a:ext cx="45720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chemeClr val="tx1"/>
                </a:solidFill>
                <a:effectLst>
                  <a:outerShdw blurRad="38100" dist="38100" dir="2700000" algn="tl">
                    <a:srgbClr val="000000">
                      <a:alpha val="43137"/>
                    </a:srgbClr>
                  </a:outerShdw>
                </a:effectLst>
              </a:rPr>
              <a:t>Por qué solo la aprobación de Dios importa</a:t>
            </a:r>
            <a:endParaRPr lang="en-US" sz="28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0160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1345</TotalTime>
  <Words>699</Words>
  <Application>Microsoft Office PowerPoint</Application>
  <PresentationFormat>On-screen Show (4:3)</PresentationFormat>
  <Paragraphs>183</Paragraphs>
  <Slides>25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Palatino Linotype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Smelser</dc:creator>
  <cp:lastModifiedBy>Jeff Smelser</cp:lastModifiedBy>
  <cp:revision>33</cp:revision>
  <dcterms:created xsi:type="dcterms:W3CDTF">2018-01-10T01:50:09Z</dcterms:created>
  <dcterms:modified xsi:type="dcterms:W3CDTF">2018-01-14T15:56:26Z</dcterms:modified>
</cp:coreProperties>
</file>