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355075-65B0-4E57-AF05-C4FF993FEA3A}"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428135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55075-65B0-4E57-AF05-C4FF993FEA3A}"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123713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55075-65B0-4E57-AF05-C4FF993FEA3A}"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339681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55075-65B0-4E57-AF05-C4FF993FEA3A}"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106753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55075-65B0-4E57-AF05-C4FF993FEA3A}"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150659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55075-65B0-4E57-AF05-C4FF993FEA3A}"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174317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55075-65B0-4E57-AF05-C4FF993FEA3A}"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324970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355075-65B0-4E57-AF05-C4FF993FEA3A}"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372660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55075-65B0-4E57-AF05-C4FF993FEA3A}"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304271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55075-65B0-4E57-AF05-C4FF993FEA3A}"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44167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55075-65B0-4E57-AF05-C4FF993FEA3A}"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B0009-D007-4677-BDEB-A471E3EBFE0B}" type="slidenum">
              <a:rPr lang="en-US" smtClean="0"/>
              <a:t>‹#›</a:t>
            </a:fld>
            <a:endParaRPr lang="en-US"/>
          </a:p>
        </p:txBody>
      </p:sp>
    </p:spTree>
    <p:extLst>
      <p:ext uri="{BB962C8B-B14F-4D97-AF65-F5344CB8AC3E}">
        <p14:creationId xmlns:p14="http://schemas.microsoft.com/office/powerpoint/2010/main" val="418061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55075-65B0-4E57-AF05-C4FF993FEA3A}" type="datetimeFigureOut">
              <a:rPr lang="en-US" smtClean="0"/>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B0009-D007-4677-BDEB-A471E3EBFE0B}" type="slidenum">
              <a:rPr lang="en-US" smtClean="0"/>
              <a:t>‹#›</a:t>
            </a:fld>
            <a:endParaRPr lang="en-US"/>
          </a:p>
        </p:txBody>
      </p:sp>
    </p:spTree>
    <p:extLst>
      <p:ext uri="{BB962C8B-B14F-4D97-AF65-F5344CB8AC3E}">
        <p14:creationId xmlns:p14="http://schemas.microsoft.com/office/powerpoint/2010/main" val="3525343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Social Media</a:t>
            </a:r>
            <a:endParaRPr lang="en-US" sz="2400" b="1" dirty="0"/>
          </a:p>
        </p:txBody>
      </p:sp>
      <p:sp>
        <p:nvSpPr>
          <p:cNvPr id="12" name="Rectangle 11"/>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2" name="TextBox 1"/>
          <p:cNvSpPr txBox="1"/>
          <p:nvPr/>
        </p:nvSpPr>
        <p:spPr>
          <a:xfrm>
            <a:off x="1905000" y="2272605"/>
            <a:ext cx="5181600" cy="1384995"/>
          </a:xfrm>
          <a:prstGeom prst="rect">
            <a:avLst/>
          </a:prstGeom>
          <a:noFill/>
        </p:spPr>
        <p:txBody>
          <a:bodyPr wrap="square" rtlCol="0">
            <a:spAutoFit/>
          </a:bodyPr>
          <a:lstStyle/>
          <a:p>
            <a:pPr algn="ctr"/>
            <a:r>
              <a:rPr lang="en-US" sz="2800" dirty="0" smtClean="0"/>
              <a:t>Exton</a:t>
            </a:r>
          </a:p>
          <a:p>
            <a:pPr algn="ctr"/>
            <a:r>
              <a:rPr lang="en-US" sz="2800" dirty="0" smtClean="0"/>
              <a:t>Sunday, 11 </a:t>
            </a:r>
            <a:r>
              <a:rPr lang="en-US" sz="2800" dirty="0"/>
              <a:t>am</a:t>
            </a:r>
          </a:p>
          <a:p>
            <a:pPr algn="ctr"/>
            <a:r>
              <a:rPr lang="en-US" sz="2800" dirty="0" smtClean="0"/>
              <a:t>January 28, 2018</a:t>
            </a:r>
          </a:p>
        </p:txBody>
      </p:sp>
    </p:spTree>
    <p:extLst>
      <p:ext uri="{BB962C8B-B14F-4D97-AF65-F5344CB8AC3E}">
        <p14:creationId xmlns:p14="http://schemas.microsoft.com/office/powerpoint/2010/main" val="7204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152400" y="1981200"/>
            <a:ext cx="3505200" cy="461665"/>
          </a:xfrm>
          <a:prstGeom prst="rect">
            <a:avLst/>
          </a:prstGeom>
        </p:spPr>
        <p:txBody>
          <a:bodyPr wrap="square">
            <a:spAutoFit/>
          </a:bodyPr>
          <a:lstStyle/>
          <a:p>
            <a:r>
              <a:rPr lang="en-US" sz="2400" dirty="0" smtClean="0"/>
              <a:t>Other’s Arguments</a:t>
            </a:r>
            <a:endParaRPr lang="en-US" sz="2400" dirty="0"/>
          </a:p>
        </p:txBody>
      </p:sp>
      <p:sp>
        <p:nvSpPr>
          <p:cNvPr id="6" name="Rectangle 5"/>
          <p:cNvSpPr/>
          <p:nvPr/>
        </p:nvSpPr>
        <p:spPr>
          <a:xfrm>
            <a:off x="4832087" y="1981200"/>
            <a:ext cx="3778513" cy="461665"/>
          </a:xfrm>
          <a:prstGeom prst="rect">
            <a:avLst/>
          </a:prstGeom>
        </p:spPr>
        <p:txBody>
          <a:bodyPr>
            <a:spAutoFit/>
          </a:bodyPr>
          <a:lstStyle/>
          <a:p>
            <a:pPr lvl="0"/>
            <a:r>
              <a:rPr lang="es-ES" sz="2400" dirty="0" smtClean="0"/>
              <a:t>Argumentos de otros</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26:17</a:t>
            </a:r>
          </a:p>
          <a:p>
            <a:r>
              <a:rPr lang="en-US" sz="2400" dirty="0" smtClean="0">
                <a:latin typeface="Palatino Linotype" panose="02040502050505030304" pitchFamily="18" charset="0"/>
              </a:rPr>
              <a:t>Like one who takes a dog by the ears is he who passes by and meddles with strife not belonging to him.</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26:17</a:t>
            </a:r>
          </a:p>
          <a:p>
            <a:endParaRPr lang="es-ES" sz="2400" dirty="0" smtClean="0">
              <a:latin typeface="Palatino Linotype" panose="02040502050505030304" pitchFamily="18" charset="0"/>
            </a:endParaRPr>
          </a:p>
          <a:p>
            <a:r>
              <a:rPr lang="es-ES" sz="2400" dirty="0" smtClean="0">
                <a:latin typeface="Palatino Linotype" panose="02040502050505030304" pitchFamily="18" charset="0"/>
              </a:rPr>
              <a:t>Como tomar por las orejas a un perro que pasa</a:t>
            </a:r>
            <a:br>
              <a:rPr lang="es-ES" sz="2400" dirty="0" smtClean="0">
                <a:latin typeface="Palatino Linotype" panose="02040502050505030304" pitchFamily="18" charset="0"/>
              </a:rPr>
            </a:br>
            <a:r>
              <a:rPr lang="es-ES" sz="2400" dirty="0" smtClean="0">
                <a:latin typeface="Palatino Linotype" panose="02040502050505030304" pitchFamily="18" charset="0"/>
              </a:rPr>
              <a:t>es entrometerse en pleito ajeno.</a:t>
            </a:r>
            <a:endParaRPr lang="en-US" sz="2400" dirty="0">
              <a:latin typeface="Palatino Linotype" panose="02040502050505030304" pitchFamily="18" charset="0"/>
            </a:endParaRPr>
          </a:p>
        </p:txBody>
      </p:sp>
      <p:sp>
        <p:nvSpPr>
          <p:cNvPr id="8" name="Rectangle 7"/>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16023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152400" y="1981200"/>
            <a:ext cx="3505200" cy="461665"/>
          </a:xfrm>
          <a:prstGeom prst="rect">
            <a:avLst/>
          </a:prstGeom>
        </p:spPr>
        <p:txBody>
          <a:bodyPr wrap="square">
            <a:spAutoFit/>
          </a:bodyPr>
          <a:lstStyle/>
          <a:p>
            <a:r>
              <a:rPr lang="en-US" sz="2400" dirty="0" smtClean="0"/>
              <a:t>When attacked</a:t>
            </a:r>
            <a:endParaRPr lang="en-US" sz="2400" dirty="0"/>
          </a:p>
        </p:txBody>
      </p:sp>
      <p:sp>
        <p:nvSpPr>
          <p:cNvPr id="6" name="Rectangle 5"/>
          <p:cNvSpPr/>
          <p:nvPr/>
        </p:nvSpPr>
        <p:spPr>
          <a:xfrm>
            <a:off x="4832087" y="1981200"/>
            <a:ext cx="3778513" cy="461665"/>
          </a:xfrm>
          <a:prstGeom prst="rect">
            <a:avLst/>
          </a:prstGeom>
        </p:spPr>
        <p:txBody>
          <a:bodyPr>
            <a:spAutoFit/>
          </a:bodyPr>
          <a:lstStyle/>
          <a:p>
            <a:pPr lvl="0"/>
            <a:r>
              <a:rPr lang="es-ES" sz="2400" dirty="0" smtClean="0"/>
              <a:t>Cuando eres atacado</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12:16</a:t>
            </a:r>
          </a:p>
          <a:p>
            <a:pPr lvl="0"/>
            <a:r>
              <a:rPr lang="en-US" sz="2400" dirty="0" smtClean="0">
                <a:latin typeface="Palatino Linotype" panose="02040502050505030304" pitchFamily="18" charset="0"/>
              </a:rPr>
              <a:t>The </a:t>
            </a:r>
            <a:r>
              <a:rPr lang="en-US" sz="2400" dirty="0">
                <a:latin typeface="Palatino Linotype" panose="02040502050505030304" pitchFamily="18" charset="0"/>
              </a:rPr>
              <a:t>vexation of a fool is known at once,</a:t>
            </a:r>
            <a:br>
              <a:rPr lang="en-US" sz="2400" dirty="0">
                <a:latin typeface="Palatino Linotype" panose="02040502050505030304" pitchFamily="18" charset="0"/>
              </a:rPr>
            </a:br>
            <a:r>
              <a:rPr lang="en-US" sz="2400" dirty="0" smtClean="0">
                <a:latin typeface="Palatino Linotype" panose="02040502050505030304" pitchFamily="18" charset="0"/>
              </a:rPr>
              <a:t>but </a:t>
            </a:r>
            <a:r>
              <a:rPr lang="en-US" sz="2400" dirty="0">
                <a:latin typeface="Palatino Linotype" panose="02040502050505030304" pitchFamily="18" charset="0"/>
              </a:rPr>
              <a:t>the prudent ignores an insult</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12:16</a:t>
            </a:r>
          </a:p>
          <a:p>
            <a:r>
              <a:rPr lang="es-ES" sz="2400" dirty="0">
                <a:latin typeface="Palatino Linotype" panose="02040502050505030304" pitchFamily="18" charset="0"/>
              </a:rPr>
              <a:t>El necio, al punto da a conocer su ira,</a:t>
            </a:r>
            <a:br>
              <a:rPr lang="es-ES" sz="2400" dirty="0">
                <a:latin typeface="Palatino Linotype" panose="02040502050505030304" pitchFamily="18" charset="0"/>
              </a:rPr>
            </a:br>
            <a:r>
              <a:rPr lang="es-ES" sz="2400" dirty="0">
                <a:latin typeface="Palatino Linotype" panose="02040502050505030304" pitchFamily="18" charset="0"/>
              </a:rPr>
              <a:t>pero el prudente no hace caso de la injuria</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8" name="Rectangle 7"/>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42236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152400" y="1981200"/>
            <a:ext cx="3505200" cy="461665"/>
          </a:xfrm>
          <a:prstGeom prst="rect">
            <a:avLst/>
          </a:prstGeom>
        </p:spPr>
        <p:txBody>
          <a:bodyPr wrap="square">
            <a:spAutoFit/>
          </a:bodyPr>
          <a:lstStyle/>
          <a:p>
            <a:r>
              <a:rPr lang="en-US" sz="2400" dirty="0" smtClean="0"/>
              <a:t>If we attack</a:t>
            </a:r>
            <a:endParaRPr lang="en-US" sz="2400" dirty="0"/>
          </a:p>
        </p:txBody>
      </p:sp>
      <p:sp>
        <p:nvSpPr>
          <p:cNvPr id="6" name="Rectangle 5"/>
          <p:cNvSpPr/>
          <p:nvPr/>
        </p:nvSpPr>
        <p:spPr>
          <a:xfrm>
            <a:off x="4832087" y="1981200"/>
            <a:ext cx="3778513" cy="461665"/>
          </a:xfrm>
          <a:prstGeom prst="rect">
            <a:avLst/>
          </a:prstGeom>
        </p:spPr>
        <p:txBody>
          <a:bodyPr>
            <a:spAutoFit/>
          </a:bodyPr>
          <a:lstStyle/>
          <a:p>
            <a:pPr lvl="0"/>
            <a:r>
              <a:rPr lang="es-ES" sz="2400" dirty="0" smtClean="0"/>
              <a:t>Si atacamos</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12:18</a:t>
            </a:r>
          </a:p>
          <a:p>
            <a:r>
              <a:rPr lang="en-US" sz="2400" dirty="0" smtClean="0">
                <a:latin typeface="Palatino Linotype" panose="02040502050505030304" pitchFamily="18" charset="0"/>
              </a:rPr>
              <a:t>There </a:t>
            </a:r>
            <a:r>
              <a:rPr lang="en-US" sz="2400" dirty="0">
                <a:latin typeface="Palatino Linotype" panose="02040502050505030304" pitchFamily="18" charset="0"/>
              </a:rPr>
              <a:t>is one whose rash words are like sword thrusts,</a:t>
            </a:r>
            <a:br>
              <a:rPr lang="en-US" sz="2400" dirty="0">
                <a:latin typeface="Palatino Linotype" panose="02040502050505030304" pitchFamily="18" charset="0"/>
              </a:rPr>
            </a:br>
            <a:r>
              <a:rPr lang="en-US" sz="2400" dirty="0" smtClean="0">
                <a:latin typeface="Palatino Linotype" panose="02040502050505030304" pitchFamily="18" charset="0"/>
              </a:rPr>
              <a:t>but </a:t>
            </a:r>
            <a:r>
              <a:rPr lang="en-US" sz="2400" dirty="0">
                <a:latin typeface="Palatino Linotype" panose="02040502050505030304" pitchFamily="18" charset="0"/>
              </a:rPr>
              <a:t>the tongue of the wise brings healing</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12:18</a:t>
            </a:r>
          </a:p>
          <a:p>
            <a:r>
              <a:rPr lang="es-ES" sz="2400" dirty="0">
                <a:latin typeface="Palatino Linotype" panose="02040502050505030304" pitchFamily="18" charset="0"/>
              </a:rPr>
              <a:t>Hay hombres cuyas palabras son como golpes de espada,</a:t>
            </a:r>
            <a:br>
              <a:rPr lang="es-ES" sz="2400" dirty="0">
                <a:latin typeface="Palatino Linotype" panose="02040502050505030304" pitchFamily="18" charset="0"/>
              </a:rPr>
            </a:br>
            <a:r>
              <a:rPr lang="es-ES" sz="2400" dirty="0">
                <a:latin typeface="Palatino Linotype" panose="02040502050505030304" pitchFamily="18" charset="0"/>
              </a:rPr>
              <a:t>pero la lengua de los sabios es medicina</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8" name="Rectangle 7"/>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6660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152400" y="1981200"/>
            <a:ext cx="3505200" cy="830997"/>
          </a:xfrm>
          <a:prstGeom prst="rect">
            <a:avLst/>
          </a:prstGeom>
        </p:spPr>
        <p:txBody>
          <a:bodyPr wrap="square">
            <a:spAutoFit/>
          </a:bodyPr>
          <a:lstStyle/>
          <a:p>
            <a:r>
              <a:rPr lang="en-US" sz="2400" dirty="0" smtClean="0"/>
              <a:t>General truth, true in social media</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11:12</a:t>
            </a:r>
          </a:p>
          <a:p>
            <a:pPr lvl="0"/>
            <a:r>
              <a:rPr lang="en-US" sz="2400" dirty="0" smtClean="0">
                <a:latin typeface="Palatino Linotype" panose="02040502050505030304" pitchFamily="18" charset="0"/>
              </a:rPr>
              <a:t>Whoever</a:t>
            </a:r>
            <a:r>
              <a:rPr lang="en-US" sz="2400" dirty="0">
                <a:latin typeface="Palatino Linotype" panose="02040502050505030304" pitchFamily="18" charset="0"/>
              </a:rPr>
              <a:t> belittles his neighbor lacks sense,</a:t>
            </a:r>
            <a:br>
              <a:rPr lang="en-US" sz="2400" dirty="0">
                <a:latin typeface="Palatino Linotype" panose="02040502050505030304" pitchFamily="18" charset="0"/>
              </a:rPr>
            </a:br>
            <a:r>
              <a:rPr lang="en-US" sz="2400" dirty="0" smtClean="0">
                <a:latin typeface="Palatino Linotype" panose="02040502050505030304" pitchFamily="18" charset="0"/>
              </a:rPr>
              <a:t>but </a:t>
            </a:r>
            <a:r>
              <a:rPr lang="en-US" sz="2400" dirty="0">
                <a:latin typeface="Palatino Linotype" panose="02040502050505030304" pitchFamily="18" charset="0"/>
              </a:rPr>
              <a:t>a man of understanding remains silent</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11:12</a:t>
            </a:r>
          </a:p>
          <a:p>
            <a:endParaRPr lang="es-ES" sz="2400" dirty="0" smtClean="0">
              <a:latin typeface="Palatino Linotype" panose="02040502050505030304" pitchFamily="18" charset="0"/>
            </a:endParaRPr>
          </a:p>
          <a:p>
            <a:r>
              <a:rPr lang="es-ES" sz="2400" dirty="0" smtClean="0">
                <a:latin typeface="Palatino Linotype" panose="02040502050505030304" pitchFamily="18" charset="0"/>
              </a:rPr>
              <a:t>El </a:t>
            </a:r>
            <a:r>
              <a:rPr lang="es-ES" sz="2400" dirty="0">
                <a:latin typeface="Palatino Linotype" panose="02040502050505030304" pitchFamily="18" charset="0"/>
              </a:rPr>
              <a:t>que carece de entendimiento menosprecia a su prójimo,</a:t>
            </a:r>
            <a:br>
              <a:rPr lang="es-ES" sz="2400" dirty="0">
                <a:latin typeface="Palatino Linotype" panose="02040502050505030304" pitchFamily="18" charset="0"/>
              </a:rPr>
            </a:br>
            <a:r>
              <a:rPr lang="es-ES" sz="2400" dirty="0">
                <a:latin typeface="Palatino Linotype" panose="02040502050505030304" pitchFamily="18" charset="0"/>
              </a:rPr>
              <a:t>pero el hombre prudente calla</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8" name="Rectangle 7"/>
          <p:cNvSpPr/>
          <p:nvPr/>
        </p:nvSpPr>
        <p:spPr>
          <a:xfrm>
            <a:off x="4832087" y="1981200"/>
            <a:ext cx="3778513" cy="830997"/>
          </a:xfrm>
          <a:prstGeom prst="rect">
            <a:avLst/>
          </a:prstGeom>
        </p:spPr>
        <p:txBody>
          <a:bodyPr>
            <a:spAutoFit/>
          </a:bodyPr>
          <a:lstStyle/>
          <a:p>
            <a:r>
              <a:rPr lang="es-ES" sz="2400" dirty="0"/>
              <a:t>Verdad general, verdad en </a:t>
            </a:r>
            <a:r>
              <a:rPr lang="en-US" sz="2400" dirty="0" err="1"/>
              <a:t>Medios</a:t>
            </a:r>
            <a:r>
              <a:rPr lang="en-US" sz="2400" dirty="0"/>
              <a:t> </a:t>
            </a:r>
            <a:r>
              <a:rPr lang="en-US" sz="2400" dirty="0" err="1" smtClean="0"/>
              <a:t>Sociales</a:t>
            </a:r>
            <a:endParaRPr lang="en-US" sz="2400" dirty="0"/>
          </a:p>
        </p:txBody>
      </p:sp>
      <p:sp>
        <p:nvSpPr>
          <p:cNvPr id="9" name="Rectangle 8"/>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26143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2" name="Rectangle 1"/>
          <p:cNvSpPr/>
          <p:nvPr/>
        </p:nvSpPr>
        <p:spPr>
          <a:xfrm>
            <a:off x="152400" y="1981200"/>
            <a:ext cx="3505200" cy="830997"/>
          </a:xfrm>
          <a:prstGeom prst="rect">
            <a:avLst/>
          </a:prstGeom>
        </p:spPr>
        <p:txBody>
          <a:bodyPr wrap="square">
            <a:spAutoFit/>
          </a:bodyPr>
          <a:lstStyle/>
          <a:p>
            <a:r>
              <a:rPr lang="en-US" sz="2400" dirty="0" smtClean="0"/>
              <a:t>General truth, true in social media</a:t>
            </a:r>
            <a:endParaRPr lang="en-US" sz="2400" dirty="0"/>
          </a:p>
        </p:txBody>
      </p:sp>
      <p:sp>
        <p:nvSpPr>
          <p:cNvPr id="6" name="Rectangle 5"/>
          <p:cNvSpPr/>
          <p:nvPr/>
        </p:nvSpPr>
        <p:spPr>
          <a:xfrm>
            <a:off x="4832087" y="1981200"/>
            <a:ext cx="3778513" cy="830997"/>
          </a:xfrm>
          <a:prstGeom prst="rect">
            <a:avLst/>
          </a:prstGeom>
        </p:spPr>
        <p:txBody>
          <a:bodyPr>
            <a:spAutoFit/>
          </a:bodyPr>
          <a:lstStyle/>
          <a:p>
            <a:r>
              <a:rPr lang="es-ES" sz="2400" dirty="0"/>
              <a:t>Verdad general, verdad en </a:t>
            </a:r>
            <a:r>
              <a:rPr lang="en-US" sz="2400" dirty="0" err="1"/>
              <a:t>Medios</a:t>
            </a:r>
            <a:r>
              <a:rPr lang="en-US" sz="2400" dirty="0"/>
              <a:t> </a:t>
            </a:r>
            <a:r>
              <a:rPr lang="en-US" sz="2400" dirty="0" err="1" smtClean="0"/>
              <a:t>Sociales</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10:19</a:t>
            </a:r>
          </a:p>
          <a:p>
            <a:pPr lvl="0"/>
            <a:r>
              <a:rPr lang="en-US" sz="2400" dirty="0" smtClean="0">
                <a:latin typeface="Palatino Linotype" panose="02040502050505030304" pitchFamily="18" charset="0"/>
              </a:rPr>
              <a:t>When </a:t>
            </a:r>
            <a:r>
              <a:rPr lang="en-US" sz="2400" dirty="0">
                <a:latin typeface="Palatino Linotype" panose="02040502050505030304" pitchFamily="18" charset="0"/>
              </a:rPr>
              <a:t>words are many, transgression is not lacking,</a:t>
            </a:r>
            <a:br>
              <a:rPr lang="en-US" sz="2400" dirty="0">
                <a:latin typeface="Palatino Linotype" panose="02040502050505030304" pitchFamily="18" charset="0"/>
              </a:rPr>
            </a:br>
            <a:r>
              <a:rPr lang="en-US" sz="2400" dirty="0" smtClean="0">
                <a:latin typeface="Palatino Linotype" panose="02040502050505030304" pitchFamily="18" charset="0"/>
              </a:rPr>
              <a:t>but </a:t>
            </a:r>
            <a:r>
              <a:rPr lang="en-US" sz="2400" dirty="0">
                <a:latin typeface="Palatino Linotype" panose="02040502050505030304" pitchFamily="18" charset="0"/>
              </a:rPr>
              <a:t>whoever restrains his lips is prudent</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10:19</a:t>
            </a:r>
          </a:p>
          <a:p>
            <a:r>
              <a:rPr lang="es-ES" sz="2400" dirty="0">
                <a:latin typeface="Palatino Linotype" panose="02040502050505030304" pitchFamily="18" charset="0"/>
              </a:rPr>
              <a:t>En las muchas palabras no falta pecado;</a:t>
            </a:r>
            <a:br>
              <a:rPr lang="es-ES" sz="2400" dirty="0">
                <a:latin typeface="Palatino Linotype" panose="02040502050505030304" pitchFamily="18" charset="0"/>
              </a:rPr>
            </a:br>
            <a:r>
              <a:rPr lang="es-ES" sz="2400" dirty="0">
                <a:latin typeface="Palatino Linotype" panose="02040502050505030304" pitchFamily="18" charset="0"/>
              </a:rPr>
              <a:t>el que refrena sus labios es prudente.</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2542950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2" name="Rectangle 1"/>
          <p:cNvSpPr/>
          <p:nvPr/>
        </p:nvSpPr>
        <p:spPr>
          <a:xfrm>
            <a:off x="152400" y="1981200"/>
            <a:ext cx="3505200" cy="830997"/>
          </a:xfrm>
          <a:prstGeom prst="rect">
            <a:avLst/>
          </a:prstGeom>
        </p:spPr>
        <p:txBody>
          <a:bodyPr wrap="square">
            <a:spAutoFit/>
          </a:bodyPr>
          <a:lstStyle/>
          <a:p>
            <a:r>
              <a:rPr lang="en-US" sz="2400" dirty="0" smtClean="0"/>
              <a:t>General truth, true in social media</a:t>
            </a:r>
            <a:endParaRPr lang="en-US" sz="2400" dirty="0"/>
          </a:p>
        </p:txBody>
      </p:sp>
      <p:sp>
        <p:nvSpPr>
          <p:cNvPr id="6" name="Rectangle 5"/>
          <p:cNvSpPr/>
          <p:nvPr/>
        </p:nvSpPr>
        <p:spPr>
          <a:xfrm>
            <a:off x="4832087" y="1981200"/>
            <a:ext cx="3778513" cy="830997"/>
          </a:xfrm>
          <a:prstGeom prst="rect">
            <a:avLst/>
          </a:prstGeom>
        </p:spPr>
        <p:txBody>
          <a:bodyPr>
            <a:spAutoFit/>
          </a:bodyPr>
          <a:lstStyle/>
          <a:p>
            <a:r>
              <a:rPr lang="es-ES" sz="2400" dirty="0"/>
              <a:t>Verdad general, verdad en </a:t>
            </a:r>
            <a:r>
              <a:rPr lang="en-US" sz="2400" dirty="0" err="1"/>
              <a:t>Medios</a:t>
            </a:r>
            <a:r>
              <a:rPr lang="en-US" sz="2400" dirty="0"/>
              <a:t> </a:t>
            </a:r>
            <a:r>
              <a:rPr lang="en-US" sz="2400" dirty="0" err="1" smtClean="0"/>
              <a:t>Sociales</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13:3</a:t>
            </a:r>
          </a:p>
          <a:p>
            <a:pPr lvl="0"/>
            <a:r>
              <a:rPr lang="en-US" sz="2400" dirty="0" smtClean="0">
                <a:latin typeface="Palatino Linotype" panose="02040502050505030304" pitchFamily="18" charset="0"/>
              </a:rPr>
              <a:t>Whoever </a:t>
            </a:r>
            <a:r>
              <a:rPr lang="en-US" sz="2400" dirty="0">
                <a:latin typeface="Palatino Linotype" panose="02040502050505030304" pitchFamily="18" charset="0"/>
              </a:rPr>
              <a:t>guards his mouth preserves his life;</a:t>
            </a:r>
            <a:br>
              <a:rPr lang="en-US" sz="2400" dirty="0">
                <a:latin typeface="Palatino Linotype" panose="02040502050505030304" pitchFamily="18" charset="0"/>
              </a:rPr>
            </a:br>
            <a:r>
              <a:rPr lang="en-US" sz="2400" dirty="0" smtClean="0">
                <a:latin typeface="Palatino Linotype" panose="02040502050505030304" pitchFamily="18" charset="0"/>
              </a:rPr>
              <a:t>he </a:t>
            </a:r>
            <a:r>
              <a:rPr lang="en-US" sz="2400" dirty="0">
                <a:latin typeface="Palatino Linotype" panose="02040502050505030304" pitchFamily="18" charset="0"/>
              </a:rPr>
              <a:t>who opens wide his lips comes to ruin</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13:3</a:t>
            </a:r>
          </a:p>
          <a:p>
            <a:r>
              <a:rPr lang="es-ES" sz="2400" dirty="0">
                <a:latin typeface="Palatino Linotype" panose="02040502050505030304" pitchFamily="18" charset="0"/>
              </a:rPr>
              <a:t>Del fruto de su boca el hombre comerá el bien,</a:t>
            </a:r>
            <a:br>
              <a:rPr lang="es-ES" sz="2400" dirty="0">
                <a:latin typeface="Palatino Linotype" panose="02040502050505030304" pitchFamily="18" charset="0"/>
              </a:rPr>
            </a:br>
            <a:r>
              <a:rPr lang="es-ES" sz="2400" dirty="0">
                <a:latin typeface="Palatino Linotype" panose="02040502050505030304" pitchFamily="18" charset="0"/>
              </a:rPr>
              <a:t>pero el alma de los prevaricadores hallará el mal</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612813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2" name="Rectangle 1"/>
          <p:cNvSpPr/>
          <p:nvPr/>
        </p:nvSpPr>
        <p:spPr>
          <a:xfrm>
            <a:off x="152400" y="1981200"/>
            <a:ext cx="3505200" cy="461665"/>
          </a:xfrm>
          <a:prstGeom prst="rect">
            <a:avLst/>
          </a:prstGeom>
        </p:spPr>
        <p:txBody>
          <a:bodyPr wrap="square">
            <a:spAutoFit/>
          </a:bodyPr>
          <a:lstStyle/>
          <a:p>
            <a:r>
              <a:rPr lang="en-US" sz="2400" dirty="0" smtClean="0"/>
              <a:t>Sit on it!</a:t>
            </a:r>
            <a:endParaRPr lang="en-US" sz="2400" dirty="0"/>
          </a:p>
        </p:txBody>
      </p:sp>
      <p:sp>
        <p:nvSpPr>
          <p:cNvPr id="6" name="Rectangle 5"/>
          <p:cNvSpPr/>
          <p:nvPr/>
        </p:nvSpPr>
        <p:spPr>
          <a:xfrm>
            <a:off x="4832087" y="1981200"/>
            <a:ext cx="3778513" cy="461665"/>
          </a:xfrm>
          <a:prstGeom prst="rect">
            <a:avLst/>
          </a:prstGeom>
        </p:spPr>
        <p:txBody>
          <a:bodyPr>
            <a:spAutoFit/>
          </a:bodyPr>
          <a:lstStyle/>
          <a:p>
            <a:r>
              <a:rPr lang="en-US" sz="2400" dirty="0"/>
              <a:t>¡</a:t>
            </a:r>
            <a:r>
              <a:rPr lang="es-ES" sz="2400" dirty="0" smtClean="0"/>
              <a:t>Espera </a:t>
            </a:r>
            <a:r>
              <a:rPr lang="es-ES" sz="2400" dirty="0"/>
              <a:t>antes de </a:t>
            </a:r>
            <a:r>
              <a:rPr lang="es-ES" sz="2400" dirty="0" smtClean="0"/>
              <a:t>enviar!</a:t>
            </a:r>
            <a:endParaRPr lang="en-US" sz="2400" dirty="0"/>
          </a:p>
        </p:txBody>
      </p:sp>
      <p:sp>
        <p:nvSpPr>
          <p:cNvPr id="12" name="Rectangle 11"/>
          <p:cNvSpPr/>
          <p:nvPr/>
        </p:nvSpPr>
        <p:spPr>
          <a:xfrm>
            <a:off x="228600" y="29718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15:28</a:t>
            </a:r>
          </a:p>
          <a:p>
            <a:pPr lvl="0"/>
            <a:r>
              <a:rPr lang="en-US" sz="2400" dirty="0" smtClean="0">
                <a:latin typeface="Palatino Linotype" panose="02040502050505030304" pitchFamily="18" charset="0"/>
              </a:rPr>
              <a:t>The </a:t>
            </a:r>
            <a:r>
              <a:rPr lang="en-US" sz="2400" dirty="0">
                <a:latin typeface="Palatino Linotype" panose="02040502050505030304" pitchFamily="18" charset="0"/>
              </a:rPr>
              <a:t>heart of </a:t>
            </a:r>
            <a:r>
              <a:rPr lang="en-US" sz="2400" dirty="0" smtClean="0">
                <a:latin typeface="Palatino Linotype" panose="02040502050505030304" pitchFamily="18" charset="0"/>
              </a:rPr>
              <a:t>the righteous ponders </a:t>
            </a:r>
            <a:r>
              <a:rPr lang="en-US" sz="2400" dirty="0">
                <a:latin typeface="Palatino Linotype" panose="02040502050505030304" pitchFamily="18" charset="0"/>
              </a:rPr>
              <a:t>how to answer,</a:t>
            </a:r>
            <a:br>
              <a:rPr lang="en-US" sz="2400" dirty="0">
                <a:latin typeface="Palatino Linotype" panose="02040502050505030304" pitchFamily="18" charset="0"/>
              </a:rPr>
            </a:br>
            <a:r>
              <a:rPr lang="en-US" sz="2400" dirty="0" smtClean="0">
                <a:latin typeface="Palatino Linotype" panose="02040502050505030304" pitchFamily="18" charset="0"/>
              </a:rPr>
              <a:t>but</a:t>
            </a:r>
            <a:r>
              <a:rPr lang="en-US" sz="2400" dirty="0">
                <a:latin typeface="Palatino Linotype" panose="02040502050505030304" pitchFamily="18" charset="0"/>
              </a:rPr>
              <a:t> the mouth of the wicked pours out evil things</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15:28</a:t>
            </a:r>
          </a:p>
          <a:p>
            <a:r>
              <a:rPr lang="es-ES" sz="2400" dirty="0">
                <a:latin typeface="Palatino Linotype" panose="02040502050505030304" pitchFamily="18" charset="0"/>
              </a:rPr>
              <a:t>El corazón del justo piensa antes de responder;</a:t>
            </a:r>
            <a:br>
              <a:rPr lang="es-ES" sz="2400" dirty="0">
                <a:latin typeface="Palatino Linotype" panose="02040502050505030304" pitchFamily="18" charset="0"/>
              </a:rPr>
            </a:br>
            <a:r>
              <a:rPr lang="es-ES" sz="2400" dirty="0">
                <a:latin typeface="Palatino Linotype" panose="02040502050505030304" pitchFamily="18" charset="0"/>
              </a:rPr>
              <a:t>la boca de los malvados derrama maldad</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15825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da vineg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2476500"/>
            <a:ext cx="6858000" cy="3848100"/>
          </a:xfrm>
          <a:prstGeom prst="rect">
            <a:avLst/>
          </a:prstGeom>
        </p:spPr>
      </p:pic>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32941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da vineg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2476500"/>
            <a:ext cx="6858000" cy="3848100"/>
          </a:xfrm>
          <a:prstGeom prst="rect">
            <a:avLst/>
          </a:prstGeom>
        </p:spPr>
      </p:pic>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12" name="Rectangle 11"/>
          <p:cNvSpPr/>
          <p:nvPr/>
        </p:nvSpPr>
        <p:spPr>
          <a:xfrm>
            <a:off x="228600" y="2971800"/>
            <a:ext cx="4156364" cy="2308324"/>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25:20</a:t>
            </a:r>
          </a:p>
          <a:p>
            <a:r>
              <a:rPr lang="en-US" sz="2400" dirty="0">
                <a:latin typeface="Palatino Linotype" panose="02040502050505030304" pitchFamily="18" charset="0"/>
              </a:rPr>
              <a:t>Whoever sings songs to a heavy heart  is like one who takes off a garment on a cold day</a:t>
            </a:r>
            <a:r>
              <a:rPr lang="en-US" sz="2400" dirty="0" smtClean="0">
                <a:latin typeface="Palatino Linotype" panose="02040502050505030304" pitchFamily="18" charset="0"/>
              </a:rPr>
              <a:t>,</a:t>
            </a:r>
            <a:r>
              <a:rPr lang="en-US" sz="2400" dirty="0">
                <a:latin typeface="Palatino Linotype" panose="02040502050505030304" pitchFamily="18" charset="0"/>
              </a:rPr>
              <a:t> and like vinegar on soda</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2308324"/>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a:t>
            </a:r>
            <a:r>
              <a:rPr lang="en-US" sz="2400" b="1" dirty="0">
                <a:latin typeface="Palatino Linotype" panose="02040502050505030304" pitchFamily="18" charset="0"/>
              </a:rPr>
              <a:t>2</a:t>
            </a:r>
            <a:r>
              <a:rPr lang="en-US" sz="2400" b="1" dirty="0" smtClean="0">
                <a:latin typeface="Palatino Linotype" panose="02040502050505030304" pitchFamily="18" charset="0"/>
              </a:rPr>
              <a:t>5:20</a:t>
            </a:r>
          </a:p>
          <a:p>
            <a:r>
              <a:rPr lang="es-ES" sz="2400" dirty="0">
                <a:latin typeface="Palatino Linotype" panose="02040502050505030304" pitchFamily="18" charset="0"/>
              </a:rPr>
              <a:t>El que canta canciones al corazón </a:t>
            </a:r>
            <a:r>
              <a:rPr lang="es-ES" sz="2400" dirty="0" smtClean="0">
                <a:latin typeface="Palatino Linotype" panose="02040502050505030304" pitchFamily="18" charset="0"/>
              </a:rPr>
              <a:t>afligido es </a:t>
            </a:r>
            <a:r>
              <a:rPr lang="es-ES" sz="2400" dirty="0">
                <a:latin typeface="Palatino Linotype" panose="02040502050505030304" pitchFamily="18" charset="0"/>
              </a:rPr>
              <a:t>como el que se quita la ropa en tiempo de frío, o como el que echa vinagre sobre el jabón</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11639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da vinega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43000" y="2476500"/>
            <a:ext cx="6858000" cy="3848100"/>
          </a:xfrm>
          <a:prstGeom prst="rect">
            <a:avLst/>
          </a:prstGeom>
        </p:spPr>
      </p:pic>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2" name="Rectangle 1"/>
          <p:cNvSpPr/>
          <p:nvPr/>
        </p:nvSpPr>
        <p:spPr>
          <a:xfrm>
            <a:off x="152400" y="1981200"/>
            <a:ext cx="3810000" cy="461665"/>
          </a:xfrm>
          <a:prstGeom prst="rect">
            <a:avLst/>
          </a:prstGeom>
        </p:spPr>
        <p:txBody>
          <a:bodyPr wrap="square">
            <a:spAutoFit/>
          </a:bodyPr>
          <a:lstStyle/>
          <a:p>
            <a:r>
              <a:rPr lang="en-US" sz="2400" dirty="0" smtClean="0"/>
              <a:t>You have a diverse audience</a:t>
            </a:r>
            <a:endParaRPr lang="en-US" sz="2400" dirty="0"/>
          </a:p>
        </p:txBody>
      </p:sp>
      <p:sp>
        <p:nvSpPr>
          <p:cNvPr id="6" name="Rectangle 5"/>
          <p:cNvSpPr/>
          <p:nvPr/>
        </p:nvSpPr>
        <p:spPr>
          <a:xfrm>
            <a:off x="4832087" y="1981200"/>
            <a:ext cx="3778513" cy="461665"/>
          </a:xfrm>
          <a:prstGeom prst="rect">
            <a:avLst/>
          </a:prstGeom>
        </p:spPr>
        <p:txBody>
          <a:bodyPr>
            <a:spAutoFit/>
          </a:bodyPr>
          <a:lstStyle/>
          <a:p>
            <a:r>
              <a:rPr lang="es-ES" sz="2400" dirty="0"/>
              <a:t>Tienes una audiencia </a:t>
            </a:r>
            <a:r>
              <a:rPr lang="es-ES" sz="2400" dirty="0" smtClean="0"/>
              <a:t>diversa</a:t>
            </a:r>
            <a:endParaRPr lang="en-US" sz="2400" dirty="0"/>
          </a:p>
        </p:txBody>
      </p:sp>
      <p:sp>
        <p:nvSpPr>
          <p:cNvPr id="12" name="Rectangle 11"/>
          <p:cNvSpPr/>
          <p:nvPr/>
        </p:nvSpPr>
        <p:spPr>
          <a:xfrm>
            <a:off x="228600" y="2971800"/>
            <a:ext cx="4156364" cy="2308324"/>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25:20</a:t>
            </a:r>
          </a:p>
          <a:p>
            <a:r>
              <a:rPr lang="en-US" sz="2400" dirty="0">
                <a:latin typeface="Palatino Linotype" panose="02040502050505030304" pitchFamily="18" charset="0"/>
              </a:rPr>
              <a:t>Whoever sings songs to a heavy heart  is like one who takes off a garment on a cold day</a:t>
            </a:r>
            <a:r>
              <a:rPr lang="en-US" sz="2400" dirty="0" smtClean="0">
                <a:latin typeface="Palatino Linotype" panose="02040502050505030304" pitchFamily="18" charset="0"/>
              </a:rPr>
              <a:t>,</a:t>
            </a:r>
            <a:r>
              <a:rPr lang="en-US" sz="2400" dirty="0">
                <a:latin typeface="Palatino Linotype" panose="02040502050505030304" pitchFamily="18" charset="0"/>
              </a:rPr>
              <a:t> and like vinegar on soda</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3" name="Rectangle 12"/>
          <p:cNvSpPr/>
          <p:nvPr/>
        </p:nvSpPr>
        <p:spPr>
          <a:xfrm>
            <a:off x="4648200" y="2971800"/>
            <a:ext cx="4419600" cy="2308324"/>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a:t>
            </a:r>
            <a:r>
              <a:rPr lang="en-US" sz="2400" b="1" dirty="0">
                <a:latin typeface="Palatino Linotype" panose="02040502050505030304" pitchFamily="18" charset="0"/>
              </a:rPr>
              <a:t>2</a:t>
            </a:r>
            <a:r>
              <a:rPr lang="en-US" sz="2400" b="1" dirty="0" smtClean="0">
                <a:latin typeface="Palatino Linotype" panose="02040502050505030304" pitchFamily="18" charset="0"/>
              </a:rPr>
              <a:t>5:20</a:t>
            </a:r>
          </a:p>
          <a:p>
            <a:r>
              <a:rPr lang="es-ES" sz="2400" dirty="0">
                <a:latin typeface="Palatino Linotype" panose="02040502050505030304" pitchFamily="18" charset="0"/>
              </a:rPr>
              <a:t>El que canta canciones al corazón </a:t>
            </a:r>
            <a:r>
              <a:rPr lang="es-ES" sz="2400" dirty="0" smtClean="0">
                <a:latin typeface="Palatino Linotype" panose="02040502050505030304" pitchFamily="18" charset="0"/>
              </a:rPr>
              <a:t>afligido es </a:t>
            </a:r>
            <a:r>
              <a:rPr lang="es-ES" sz="2400" dirty="0">
                <a:latin typeface="Palatino Linotype" panose="02040502050505030304" pitchFamily="18" charset="0"/>
              </a:rPr>
              <a:t>como el que se quita la ropa en tiempo de frío, o como el que echa vinagre sobre el jabón</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199815350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903274"/>
            <a:ext cx="4571999" cy="1877437"/>
          </a:xfrm>
          <a:prstGeom prst="rect">
            <a:avLst/>
          </a:prstGeom>
        </p:spPr>
        <p:txBody>
          <a:bodyPr wrap="square">
            <a:spAutoFit/>
          </a:bodyPr>
          <a:lstStyle/>
          <a:p>
            <a:r>
              <a:rPr lang="en-US" sz="2800" b="1" dirty="0" smtClean="0"/>
              <a:t>Useful</a:t>
            </a:r>
          </a:p>
          <a:p>
            <a:pPr marL="285750" indent="-285750">
              <a:buFont typeface="Arial" panose="020B0604020202020204" pitchFamily="34" charset="0"/>
              <a:buChar char="•"/>
            </a:pPr>
            <a:r>
              <a:rPr lang="en-US" sz="2200" dirty="0" smtClean="0"/>
              <a:t>crowd-sourcing</a:t>
            </a:r>
          </a:p>
          <a:p>
            <a:pPr marL="285750" indent="-285750">
              <a:buFont typeface="Arial" panose="020B0604020202020204" pitchFamily="34" charset="0"/>
              <a:buChar char="•"/>
            </a:pPr>
            <a:r>
              <a:rPr lang="en-US" sz="2200" dirty="0" smtClean="0"/>
              <a:t>notify others of someone in need</a:t>
            </a:r>
          </a:p>
          <a:p>
            <a:pPr marL="285750" indent="-285750">
              <a:buFont typeface="Arial" panose="020B0604020202020204" pitchFamily="34" charset="0"/>
              <a:buChar char="•"/>
            </a:pPr>
            <a:r>
              <a:rPr lang="en-US" sz="2200" dirty="0" smtClean="0"/>
              <a:t>Enrich lives </a:t>
            </a:r>
            <a:r>
              <a:rPr lang="en-US" dirty="0" smtClean="0"/>
              <a:t>with</a:t>
            </a:r>
            <a:r>
              <a:rPr lang="en-US" sz="2200" dirty="0" smtClean="0"/>
              <a:t> photos, anecdotes</a:t>
            </a:r>
          </a:p>
          <a:p>
            <a:pPr marL="285750" indent="-285750">
              <a:buFont typeface="Arial" panose="020B0604020202020204" pitchFamily="34" charset="0"/>
              <a:buChar char="•"/>
            </a:pPr>
            <a:r>
              <a:rPr lang="en-US" sz="2200" dirty="0" smtClean="0"/>
              <a:t>No doubt many other good uses</a:t>
            </a:r>
          </a:p>
        </p:txBody>
      </p:sp>
      <p:sp>
        <p:nvSpPr>
          <p:cNvPr id="5" name="Rectangle 4"/>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Social Media</a:t>
            </a:r>
            <a:endParaRPr lang="en-US" sz="2400" b="1" dirty="0"/>
          </a:p>
        </p:txBody>
      </p:sp>
      <p:sp>
        <p:nvSpPr>
          <p:cNvPr id="7" name="Rectangle 6"/>
          <p:cNvSpPr/>
          <p:nvPr/>
        </p:nvSpPr>
        <p:spPr>
          <a:xfrm>
            <a:off x="260087" y="4038600"/>
            <a:ext cx="3778513" cy="1200329"/>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10:20</a:t>
            </a:r>
          </a:p>
          <a:p>
            <a:r>
              <a:rPr lang="en-US" sz="2400" dirty="0" smtClean="0">
                <a:latin typeface="Palatino Linotype" panose="02040502050505030304" pitchFamily="18" charset="0"/>
              </a:rPr>
              <a:t>The tongue of the righteous is choice silver</a:t>
            </a:r>
          </a:p>
        </p:txBody>
      </p:sp>
      <p:sp>
        <p:nvSpPr>
          <p:cNvPr id="8" name="Rectangle 7"/>
          <p:cNvSpPr/>
          <p:nvPr/>
        </p:nvSpPr>
        <p:spPr>
          <a:xfrm>
            <a:off x="4572001" y="1905000"/>
            <a:ext cx="4571999" cy="1877437"/>
          </a:xfrm>
          <a:prstGeom prst="rect">
            <a:avLst/>
          </a:prstGeom>
        </p:spPr>
        <p:txBody>
          <a:bodyPr wrap="square">
            <a:spAutoFit/>
          </a:bodyPr>
          <a:lstStyle/>
          <a:p>
            <a:r>
              <a:rPr lang="es-ES" sz="2800" b="1" dirty="0" smtClean="0"/>
              <a:t>Útil</a:t>
            </a:r>
          </a:p>
          <a:p>
            <a:pPr marL="285750" indent="-285750">
              <a:buFont typeface="Arial" panose="020B0604020202020204" pitchFamily="34" charset="0"/>
              <a:buChar char="•"/>
            </a:pPr>
            <a:r>
              <a:rPr lang="es-ES" sz="2200" dirty="0" smtClean="0"/>
              <a:t>Información de </a:t>
            </a:r>
            <a:r>
              <a:rPr lang="en-US" sz="2200" dirty="0" err="1" smtClean="0"/>
              <a:t>colaboración</a:t>
            </a:r>
            <a:r>
              <a:rPr lang="en-US" sz="2200" dirty="0" smtClean="0"/>
              <a:t> </a:t>
            </a:r>
            <a:r>
              <a:rPr lang="en-US" sz="2200" dirty="0" err="1" smtClean="0"/>
              <a:t>masiva</a:t>
            </a:r>
            <a:endParaRPr lang="es-ES" sz="2200" dirty="0" smtClean="0"/>
          </a:p>
          <a:p>
            <a:pPr marL="285750" indent="-285750">
              <a:buFont typeface="Arial" panose="020B0604020202020204" pitchFamily="34" charset="0"/>
              <a:buChar char="•"/>
            </a:pPr>
            <a:r>
              <a:rPr lang="es-ES" sz="2200" dirty="0" smtClean="0"/>
              <a:t>notificar sobre alguna necesidad</a:t>
            </a:r>
          </a:p>
          <a:p>
            <a:pPr marL="285750" indent="-285750">
              <a:buFont typeface="Arial" panose="020B0604020202020204" pitchFamily="34" charset="0"/>
              <a:buChar char="•"/>
            </a:pPr>
            <a:r>
              <a:rPr lang="es-ES" sz="2200" dirty="0" smtClean="0"/>
              <a:t>Enriquece </a:t>
            </a:r>
            <a:r>
              <a:rPr lang="es-ES" sz="2200" dirty="0"/>
              <a:t>vidas</a:t>
            </a:r>
            <a:r>
              <a:rPr lang="es-ES" dirty="0"/>
              <a:t> con </a:t>
            </a:r>
            <a:r>
              <a:rPr lang="es-ES" sz="2200" dirty="0"/>
              <a:t>fotos, anécdotas</a:t>
            </a:r>
          </a:p>
          <a:p>
            <a:pPr marL="285750" indent="-285750">
              <a:buFont typeface="Arial" panose="020B0604020202020204" pitchFamily="34" charset="0"/>
              <a:buChar char="•"/>
            </a:pPr>
            <a:r>
              <a:rPr lang="es-ES" sz="2200" dirty="0"/>
              <a:t>Sin duda muchos otros buenos </a:t>
            </a:r>
            <a:r>
              <a:rPr lang="es-ES" sz="2200" dirty="0" smtClean="0"/>
              <a:t>usos</a:t>
            </a:r>
            <a:endParaRPr lang="en-US" sz="2200" dirty="0"/>
          </a:p>
        </p:txBody>
      </p:sp>
      <p:sp>
        <p:nvSpPr>
          <p:cNvPr id="9" name="Rectangle 8"/>
          <p:cNvSpPr/>
          <p:nvPr/>
        </p:nvSpPr>
        <p:spPr>
          <a:xfrm>
            <a:off x="4832087" y="4057471"/>
            <a:ext cx="3778513" cy="1200329"/>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10:20</a:t>
            </a:r>
          </a:p>
          <a:p>
            <a:r>
              <a:rPr lang="es-ES" sz="2400" dirty="0" smtClean="0">
                <a:latin typeface="Palatino Linotype" panose="02040502050505030304" pitchFamily="18" charset="0"/>
              </a:rPr>
              <a:t>La lengua del justo es plata escogida</a:t>
            </a:r>
          </a:p>
        </p:txBody>
      </p:sp>
      <p:sp>
        <p:nvSpPr>
          <p:cNvPr id="10" name="Rectangle 9"/>
          <p:cNvSpPr/>
          <p:nvPr/>
        </p:nvSpPr>
        <p:spPr>
          <a:xfrm>
            <a:off x="0" y="5638800"/>
            <a:ext cx="4571999" cy="523220"/>
          </a:xfrm>
          <a:prstGeom prst="rect">
            <a:avLst/>
          </a:prstGeom>
        </p:spPr>
        <p:txBody>
          <a:bodyPr wrap="square">
            <a:spAutoFit/>
          </a:bodyPr>
          <a:lstStyle/>
          <a:p>
            <a:r>
              <a:rPr lang="en-US" sz="2800" b="1" dirty="0" smtClean="0"/>
              <a:t>But…</a:t>
            </a:r>
            <a:endParaRPr lang="en-US" sz="2200" dirty="0" smtClean="0"/>
          </a:p>
        </p:txBody>
      </p:sp>
      <p:sp>
        <p:nvSpPr>
          <p:cNvPr id="11" name="Rectangle 10"/>
          <p:cNvSpPr/>
          <p:nvPr/>
        </p:nvSpPr>
        <p:spPr>
          <a:xfrm>
            <a:off x="4724401" y="5638800"/>
            <a:ext cx="4571999" cy="523220"/>
          </a:xfrm>
          <a:prstGeom prst="rect">
            <a:avLst/>
          </a:prstGeom>
        </p:spPr>
        <p:txBody>
          <a:bodyPr wrap="square">
            <a:spAutoFit/>
          </a:bodyPr>
          <a:lstStyle/>
          <a:p>
            <a:r>
              <a:rPr lang="en-US" sz="2800" b="1" dirty="0" smtClean="0"/>
              <a:t>Pero…</a:t>
            </a:r>
            <a:endParaRPr lang="en-US" sz="2200" dirty="0" smtClean="0"/>
          </a:p>
        </p:txBody>
      </p:sp>
      <p:sp>
        <p:nvSpPr>
          <p:cNvPr id="12" name="Rectangle 11"/>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2791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
        <p:nvSpPr>
          <p:cNvPr id="12" name="Rectangle 11"/>
          <p:cNvSpPr/>
          <p:nvPr/>
        </p:nvSpPr>
        <p:spPr>
          <a:xfrm>
            <a:off x="228600" y="1600200"/>
            <a:ext cx="4156364" cy="4154984"/>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Philippians 2:14-15</a:t>
            </a:r>
          </a:p>
          <a:p>
            <a:r>
              <a:rPr lang="en-US" sz="2400" dirty="0" smtClean="0">
                <a:latin typeface="Palatino Linotype" panose="02040502050505030304" pitchFamily="18" charset="0"/>
              </a:rPr>
              <a:t>Do </a:t>
            </a:r>
            <a:r>
              <a:rPr lang="en-US" sz="2400" dirty="0">
                <a:latin typeface="Palatino Linotype" panose="02040502050505030304" pitchFamily="18" charset="0"/>
              </a:rPr>
              <a:t>all things without </a:t>
            </a:r>
            <a:r>
              <a:rPr lang="en-US" sz="2400" dirty="0" smtClean="0">
                <a:latin typeface="Palatino Linotype" panose="02040502050505030304" pitchFamily="18" charset="0"/>
              </a:rPr>
              <a:t>grumbling or </a:t>
            </a:r>
            <a:r>
              <a:rPr lang="en-US" sz="2400" dirty="0">
                <a:latin typeface="Palatino Linotype" panose="02040502050505030304" pitchFamily="18" charset="0"/>
              </a:rPr>
              <a:t>disputing; </a:t>
            </a:r>
            <a:r>
              <a:rPr lang="en-US" sz="2400" dirty="0" smtClean="0">
                <a:latin typeface="Palatino Linotype" panose="02040502050505030304" pitchFamily="18" charset="0"/>
              </a:rPr>
              <a:t>so </a:t>
            </a:r>
            <a:r>
              <a:rPr lang="en-US" sz="2400" dirty="0">
                <a:latin typeface="Palatino Linotype" panose="02040502050505030304" pitchFamily="18" charset="0"/>
              </a:rPr>
              <a:t>that you will </a:t>
            </a:r>
            <a:r>
              <a:rPr lang="en-US" sz="2400" dirty="0" smtClean="0">
                <a:latin typeface="Palatino Linotype" panose="02040502050505030304" pitchFamily="18" charset="0"/>
              </a:rPr>
              <a:t>prove yourselves to </a:t>
            </a:r>
            <a:r>
              <a:rPr lang="en-US" sz="2400" dirty="0">
                <a:latin typeface="Palatino Linotype" panose="02040502050505030304" pitchFamily="18" charset="0"/>
              </a:rPr>
              <a:t>be blameless and innocent, children of God above reproach in the midst of a crooked and perverse generation, among whom you </a:t>
            </a:r>
            <a:r>
              <a:rPr lang="en-US" sz="2400" dirty="0" smtClean="0">
                <a:latin typeface="Palatino Linotype" panose="02040502050505030304" pitchFamily="18" charset="0"/>
              </a:rPr>
              <a:t>appear </a:t>
            </a:r>
            <a:r>
              <a:rPr lang="en-US" sz="2400" dirty="0">
                <a:latin typeface="Palatino Linotype" panose="02040502050505030304" pitchFamily="18" charset="0"/>
              </a:rPr>
              <a:t>as </a:t>
            </a:r>
            <a:r>
              <a:rPr lang="en-US" sz="2400" dirty="0" smtClean="0">
                <a:latin typeface="Palatino Linotype" panose="02040502050505030304" pitchFamily="18" charset="0"/>
              </a:rPr>
              <a:t>lights </a:t>
            </a:r>
            <a:r>
              <a:rPr lang="en-US" sz="2400" dirty="0">
                <a:latin typeface="Palatino Linotype" panose="02040502050505030304" pitchFamily="18" charset="0"/>
              </a:rPr>
              <a:t>in the </a:t>
            </a:r>
            <a:r>
              <a:rPr lang="en-US" sz="2400" dirty="0" smtClean="0">
                <a:latin typeface="Palatino Linotype" panose="02040502050505030304" pitchFamily="18" charset="0"/>
              </a:rPr>
              <a:t>world</a:t>
            </a:r>
            <a:endParaRPr lang="en-US" sz="2400" dirty="0">
              <a:latin typeface="Palatino Linotype" panose="02040502050505030304" pitchFamily="18" charset="0"/>
            </a:endParaRPr>
          </a:p>
        </p:txBody>
      </p:sp>
      <p:sp>
        <p:nvSpPr>
          <p:cNvPr id="13" name="Rectangle 12"/>
          <p:cNvSpPr/>
          <p:nvPr/>
        </p:nvSpPr>
        <p:spPr>
          <a:xfrm>
            <a:off x="4800600" y="1600200"/>
            <a:ext cx="4038600" cy="4154984"/>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a:latin typeface="Palatino Linotype" panose="02040502050505030304" pitchFamily="18" charset="0"/>
              </a:rPr>
              <a:t>Filipenses</a:t>
            </a:r>
            <a:r>
              <a:rPr lang="en-US" sz="2400" b="1" dirty="0">
                <a:latin typeface="Palatino Linotype" panose="02040502050505030304" pitchFamily="18" charset="0"/>
              </a:rPr>
              <a:t> </a:t>
            </a:r>
            <a:r>
              <a:rPr lang="en-US" sz="2400" b="1" dirty="0" smtClean="0">
                <a:latin typeface="Palatino Linotype" panose="02040502050505030304" pitchFamily="18" charset="0"/>
              </a:rPr>
              <a:t>2:14-15</a:t>
            </a:r>
          </a:p>
          <a:p>
            <a:r>
              <a:rPr lang="es-ES" sz="2400" dirty="0" smtClean="0">
                <a:latin typeface="Palatino Linotype" panose="02040502050505030304" pitchFamily="18" charset="0"/>
              </a:rPr>
              <a:t>Haced </a:t>
            </a:r>
            <a:r>
              <a:rPr lang="es-ES" sz="2400" dirty="0">
                <a:latin typeface="Palatino Linotype" panose="02040502050505030304" pitchFamily="18" charset="0"/>
              </a:rPr>
              <a:t>todas las cosas sin murmuraciones ni discusiones, </a:t>
            </a:r>
            <a:r>
              <a:rPr lang="es-ES" sz="2400" dirty="0" smtClean="0">
                <a:latin typeface="Palatino Linotype" panose="02040502050505030304" pitchFamily="18" charset="0"/>
              </a:rPr>
              <a:t>para </a:t>
            </a:r>
            <a:r>
              <a:rPr lang="es-ES" sz="2400" dirty="0">
                <a:latin typeface="Palatino Linotype" panose="02040502050505030304" pitchFamily="18" charset="0"/>
              </a:rPr>
              <a:t>que seáis irreprensibles y sencillos, hijos de Dios sin tacha en medio de una generación torcida y </a:t>
            </a:r>
            <a:r>
              <a:rPr lang="es-ES" sz="2400" dirty="0" smtClean="0">
                <a:latin typeface="Palatino Linotype" panose="02040502050505030304" pitchFamily="18" charset="0"/>
              </a:rPr>
              <a:t>perversa, </a:t>
            </a:r>
            <a:r>
              <a:rPr lang="es-ES" sz="2400" dirty="0">
                <a:latin typeface="Palatino Linotype" panose="02040502050505030304" pitchFamily="18" charset="0"/>
              </a:rPr>
              <a:t>en medio de la cual resplandecéis como </a:t>
            </a:r>
            <a:r>
              <a:rPr lang="es-ES" sz="2400" dirty="0" smtClean="0">
                <a:latin typeface="Palatino Linotype" panose="02040502050505030304" pitchFamily="18" charset="0"/>
              </a:rPr>
              <a:t>luminares </a:t>
            </a:r>
            <a:r>
              <a:rPr lang="es-ES" sz="2400" dirty="0">
                <a:latin typeface="Palatino Linotype" panose="02040502050505030304" pitchFamily="18" charset="0"/>
              </a:rPr>
              <a:t>en el </a:t>
            </a:r>
            <a:r>
              <a:rPr lang="es-ES" sz="2400" dirty="0" smtClean="0">
                <a:latin typeface="Palatino Linotype" panose="02040502050505030304" pitchFamily="18" charset="0"/>
              </a:rPr>
              <a:t>mundo</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514935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9108" y="1183824"/>
            <a:ext cx="6085332" cy="4461096"/>
          </a:xfrm>
          <a:prstGeom prst="rect">
            <a:avLst/>
          </a:prstGeom>
        </p:spPr>
        <p:txBody>
          <a:bodyPr>
            <a:spAutoFit/>
          </a:bodyPr>
          <a:lstStyle/>
          <a:p>
            <a:r>
              <a:rPr lang="en-US" sz="2400" dirty="0" smtClean="0"/>
              <a:t>Like </a:t>
            </a:r>
            <a:r>
              <a:rPr lang="en-US" sz="2400" dirty="0"/>
              <a:t>other social networks, Twitter promotes compulsive, even addictive patterns of use. The service taps into primordial information-gathering and status-seeking human instincts, which scientists suggest are amplified by the release of pleasure-producing brain chemicals like dopamine. The temptation to check whether a tweet has earned likes and retweets is hard to resist, and once such ego-massaging tokens have been collected, it’s even harder to forgo pursuing them again with yet more tweets</a:t>
            </a:r>
            <a:r>
              <a:rPr lang="en-US" sz="2400" dirty="0" smtClean="0"/>
              <a:t>.</a:t>
            </a:r>
            <a:endParaRPr lang="en-US" sz="2400" dirty="0"/>
          </a:p>
        </p:txBody>
      </p:sp>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Social Media</a:t>
            </a:r>
            <a:endParaRPr lang="en-US" sz="2400" b="1" dirty="0"/>
          </a:p>
        </p:txBody>
      </p:sp>
      <p:sp>
        <p:nvSpPr>
          <p:cNvPr id="6" name="Rectangle 5"/>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4103953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196161"/>
            <a:ext cx="6085332" cy="4154984"/>
          </a:xfrm>
          <a:prstGeom prst="rect">
            <a:avLst/>
          </a:prstGeom>
        </p:spPr>
        <p:txBody>
          <a:bodyPr>
            <a:spAutoFit/>
          </a:bodyPr>
          <a:lstStyle/>
          <a:p>
            <a:r>
              <a:rPr lang="en-US" sz="2400" dirty="0" smtClean="0"/>
              <a:t>Social </a:t>
            </a:r>
            <a:r>
              <a:rPr lang="en-US" sz="2400" dirty="0"/>
              <a:t>media also triggers a related but different sort of repetitive behavior—the kind characteristic of compulsive gamblers. Video slot and poker machines, to take a notorious example, are carefully designed to serve up what psychologists term “intermittent variable rewards.” Each spin of the dial or turn of the cards offers the potential but not the assurance of a big payout. The mystery of the outcome, and the suspense of its revelation, is the lure that keeps the gambler glued to the machine</a:t>
            </a:r>
            <a:r>
              <a:rPr lang="en-US" sz="2400" dirty="0" smtClean="0"/>
              <a:t>.</a:t>
            </a:r>
            <a:endParaRPr lang="en-US" sz="2400" dirty="0"/>
          </a:p>
        </p:txBody>
      </p:sp>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Social Media</a:t>
            </a:r>
            <a:endParaRPr lang="en-US" sz="2400" b="1" dirty="0"/>
          </a:p>
        </p:txBody>
      </p:sp>
      <p:sp>
        <p:nvSpPr>
          <p:cNvPr id="6" name="Rectangle 5"/>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164061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196161"/>
            <a:ext cx="6085332" cy="5262979"/>
          </a:xfrm>
          <a:prstGeom prst="rect">
            <a:avLst/>
          </a:prstGeom>
        </p:spPr>
        <p:txBody>
          <a:bodyPr>
            <a:spAutoFit/>
          </a:bodyPr>
          <a:lstStyle/>
          <a:p>
            <a:r>
              <a:rPr lang="en-US" sz="2400" dirty="0" smtClean="0"/>
              <a:t>As </a:t>
            </a:r>
            <a:r>
              <a:rPr lang="en-US" sz="2400" dirty="0"/>
              <a:t>psychiatry professor and addiction expert Nancy </a:t>
            </a:r>
            <a:r>
              <a:rPr lang="en-US" sz="2400" dirty="0" err="1"/>
              <a:t>Petry</a:t>
            </a:r>
            <a:r>
              <a:rPr lang="en-US" sz="2400" dirty="0"/>
              <a:t> told the </a:t>
            </a:r>
            <a:r>
              <a:rPr lang="en-US" sz="2400" i="1" dirty="0"/>
              <a:t>New York Times</a:t>
            </a:r>
            <a:r>
              <a:rPr lang="en-US" sz="2400" dirty="0"/>
              <a:t>, “No other form of gambling manipulates the human mind as beautifully as these machines.” A similarly seductive dynamic plays out on the screens of social media apps. Because tweets and other posts also offer unpredictable rewards—some messages go viral, others fall flat—they exert the same kind of pull on the mind. You never know if your next post will be the one that delivers a jackpot</a:t>
            </a:r>
            <a:r>
              <a:rPr lang="en-US" sz="2400" dirty="0" smtClean="0"/>
              <a:t>.</a:t>
            </a:r>
          </a:p>
          <a:p>
            <a:endParaRPr lang="en-US" sz="2400" dirty="0"/>
          </a:p>
          <a:p>
            <a:r>
              <a:rPr lang="en-US" sz="1100" dirty="0" smtClean="0"/>
              <a:t>https://www.politico.com/magazine/story/2018/01/26/donald-trump-twitter-addiction-216530</a:t>
            </a:r>
          </a:p>
          <a:p>
            <a:endParaRPr lang="en-US" sz="2400" dirty="0"/>
          </a:p>
        </p:txBody>
      </p:sp>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Social Media</a:t>
            </a:r>
            <a:endParaRPr lang="en-US" sz="2400" b="1" dirty="0"/>
          </a:p>
        </p:txBody>
      </p:sp>
      <p:sp>
        <p:nvSpPr>
          <p:cNvPr id="5" name="Rectangle 4"/>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Redes</a:t>
            </a:r>
            <a:r>
              <a:rPr lang="en-US" sz="2400" b="1" dirty="0" smtClean="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591132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0" y="1981200"/>
            <a:ext cx="4572000" cy="830997"/>
          </a:xfrm>
          <a:prstGeom prst="rect">
            <a:avLst/>
          </a:prstGeom>
        </p:spPr>
        <p:txBody>
          <a:bodyPr>
            <a:spAutoFit/>
          </a:bodyPr>
          <a:lstStyle/>
          <a:p>
            <a:pPr lvl="0"/>
            <a:r>
              <a:rPr lang="en-US" sz="2400" dirty="0" smtClean="0"/>
              <a:t>Communicating is less about  edifying </a:t>
            </a:r>
            <a:r>
              <a:rPr lang="en-US" sz="2400" dirty="0"/>
              <a:t>others, </a:t>
            </a:r>
            <a:r>
              <a:rPr lang="en-US" sz="2400" dirty="0" smtClean="0"/>
              <a:t>more self-serving</a:t>
            </a:r>
            <a:endParaRPr lang="en-US" sz="2400" dirty="0"/>
          </a:p>
        </p:txBody>
      </p:sp>
      <p:sp>
        <p:nvSpPr>
          <p:cNvPr id="6" name="Rectangle 5"/>
          <p:cNvSpPr/>
          <p:nvPr/>
        </p:nvSpPr>
        <p:spPr>
          <a:xfrm>
            <a:off x="4572000" y="1981200"/>
            <a:ext cx="4572000" cy="830997"/>
          </a:xfrm>
          <a:prstGeom prst="rect">
            <a:avLst/>
          </a:prstGeom>
        </p:spPr>
        <p:txBody>
          <a:bodyPr>
            <a:spAutoFit/>
          </a:bodyPr>
          <a:lstStyle/>
          <a:p>
            <a:pPr lvl="0"/>
            <a:r>
              <a:rPr lang="es-ES" sz="2400" dirty="0" smtClean="0"/>
              <a:t>Comunicar es menos sobre edificar a los demás, más egoísta</a:t>
            </a:r>
            <a:endParaRPr lang="en-US" sz="2400" dirty="0"/>
          </a:p>
        </p:txBody>
      </p:sp>
      <p:sp>
        <p:nvSpPr>
          <p:cNvPr id="7" name="Rectangle 6"/>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14380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0" y="1981200"/>
            <a:ext cx="4572000" cy="1200329"/>
          </a:xfrm>
          <a:prstGeom prst="rect">
            <a:avLst/>
          </a:prstGeom>
        </p:spPr>
        <p:txBody>
          <a:bodyPr>
            <a:spAutoFit/>
          </a:bodyPr>
          <a:lstStyle/>
          <a:p>
            <a:r>
              <a:rPr lang="en-US" sz="2400" dirty="0" smtClean="0"/>
              <a:t>Tendency to say things </a:t>
            </a:r>
            <a:r>
              <a:rPr lang="en-US" sz="2400" dirty="0"/>
              <a:t>that shouldn’t be said about self or </a:t>
            </a:r>
            <a:r>
              <a:rPr lang="en-US" sz="2400" dirty="0" smtClean="0"/>
              <a:t>others</a:t>
            </a:r>
            <a:endParaRPr lang="en-US" sz="2400" dirty="0"/>
          </a:p>
        </p:txBody>
      </p:sp>
      <p:sp>
        <p:nvSpPr>
          <p:cNvPr id="6" name="Rectangle 5"/>
          <p:cNvSpPr/>
          <p:nvPr/>
        </p:nvSpPr>
        <p:spPr>
          <a:xfrm>
            <a:off x="4572000" y="1981200"/>
            <a:ext cx="4572000" cy="1200329"/>
          </a:xfrm>
          <a:prstGeom prst="rect">
            <a:avLst/>
          </a:prstGeom>
        </p:spPr>
        <p:txBody>
          <a:bodyPr>
            <a:spAutoFit/>
          </a:bodyPr>
          <a:lstStyle/>
          <a:p>
            <a:pPr lvl="0"/>
            <a:r>
              <a:rPr lang="es-ES" sz="2400" dirty="0" smtClean="0"/>
              <a:t>Tendencia a decir cosas que no deberían decirse sobre uno mismo o sobre los demás</a:t>
            </a:r>
            <a:endParaRPr lang="en-US" sz="2400" dirty="0"/>
          </a:p>
        </p:txBody>
      </p:sp>
      <p:sp>
        <p:nvSpPr>
          <p:cNvPr id="4" name="Rectangle 3"/>
          <p:cNvSpPr/>
          <p:nvPr/>
        </p:nvSpPr>
        <p:spPr>
          <a:xfrm>
            <a:off x="76200" y="3272135"/>
            <a:ext cx="1774845" cy="461665"/>
          </a:xfrm>
          <a:prstGeom prst="rect">
            <a:avLst/>
          </a:prstGeom>
        </p:spPr>
        <p:txBody>
          <a:bodyPr wrap="none">
            <a:spAutoFit/>
          </a:bodyPr>
          <a:lstStyle/>
          <a:p>
            <a:pPr marL="342900" indent="-342900">
              <a:buFont typeface="Arial" panose="020B0604020202020204" pitchFamily="34" charset="0"/>
              <a:buChar char="•"/>
            </a:pPr>
            <a:r>
              <a:rPr lang="en-US" sz="2400" dirty="0" smtClean="0"/>
              <a:t>about self</a:t>
            </a:r>
            <a:endParaRPr lang="en-US" sz="2400" dirty="0"/>
          </a:p>
        </p:txBody>
      </p:sp>
      <p:sp>
        <p:nvSpPr>
          <p:cNvPr id="7" name="Rectangle 6"/>
          <p:cNvSpPr/>
          <p:nvPr/>
        </p:nvSpPr>
        <p:spPr>
          <a:xfrm>
            <a:off x="4702155" y="3276600"/>
            <a:ext cx="2698944" cy="461665"/>
          </a:xfrm>
          <a:prstGeom prst="rect">
            <a:avLst/>
          </a:prstGeom>
        </p:spPr>
        <p:txBody>
          <a:bodyPr wrap="none">
            <a:spAutoFit/>
          </a:bodyPr>
          <a:lstStyle/>
          <a:p>
            <a:pPr marL="342900" indent="-342900">
              <a:buFont typeface="Arial" panose="020B0604020202020204" pitchFamily="34" charset="0"/>
              <a:buChar char="•"/>
            </a:pPr>
            <a:r>
              <a:rPr lang="es-ES" sz="2400" dirty="0" smtClean="0"/>
              <a:t>sobre uno mismo</a:t>
            </a:r>
            <a:endParaRPr lang="en-US" sz="2400" dirty="0"/>
          </a:p>
        </p:txBody>
      </p:sp>
      <p:sp>
        <p:nvSpPr>
          <p:cNvPr id="8" name="Rectangle 7"/>
          <p:cNvSpPr/>
          <p:nvPr/>
        </p:nvSpPr>
        <p:spPr>
          <a:xfrm>
            <a:off x="228600" y="3928408"/>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a:latin typeface="Palatino Linotype" panose="02040502050505030304" pitchFamily="18" charset="0"/>
              </a:rPr>
              <a:t>Proverbs </a:t>
            </a:r>
            <a:r>
              <a:rPr lang="en-US" sz="2400" b="1" dirty="0" smtClean="0">
                <a:latin typeface="Palatino Linotype" panose="02040502050505030304" pitchFamily="18" charset="0"/>
              </a:rPr>
              <a:t>17:28</a:t>
            </a:r>
          </a:p>
          <a:p>
            <a:r>
              <a:rPr lang="en-US" sz="2400" dirty="0" smtClean="0">
                <a:latin typeface="Palatino Linotype" panose="02040502050505030304" pitchFamily="18" charset="0"/>
              </a:rPr>
              <a:t>Even </a:t>
            </a:r>
            <a:r>
              <a:rPr lang="en-US" sz="2400" dirty="0">
                <a:latin typeface="Palatino Linotype" panose="02040502050505030304" pitchFamily="18" charset="0"/>
              </a:rPr>
              <a:t>a fool who keeps silent is considered wise;</a:t>
            </a:r>
            <a:br>
              <a:rPr lang="en-US" sz="2400" dirty="0">
                <a:latin typeface="Palatino Linotype" panose="02040502050505030304" pitchFamily="18" charset="0"/>
              </a:rPr>
            </a:br>
            <a:r>
              <a:rPr lang="en-US" sz="2400" dirty="0" smtClean="0">
                <a:latin typeface="Palatino Linotype" panose="02040502050505030304" pitchFamily="18" charset="0"/>
              </a:rPr>
              <a:t>when </a:t>
            </a:r>
            <a:r>
              <a:rPr lang="en-US" sz="2400" dirty="0">
                <a:latin typeface="Palatino Linotype" panose="02040502050505030304" pitchFamily="18" charset="0"/>
              </a:rPr>
              <a:t>he closes his lips, he is deemed intelligent</a:t>
            </a:r>
            <a:r>
              <a:rPr lang="en-U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9" name="Rectangle 8"/>
          <p:cNvSpPr/>
          <p:nvPr/>
        </p:nvSpPr>
        <p:spPr>
          <a:xfrm>
            <a:off x="4835236" y="3928408"/>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17:28</a:t>
            </a:r>
          </a:p>
          <a:p>
            <a:r>
              <a:rPr lang="es-ES" sz="2400" dirty="0">
                <a:latin typeface="Palatino Linotype" panose="02040502050505030304" pitchFamily="18" charset="0"/>
              </a:rPr>
              <a:t>Aun el necio, cuando calla, es tenido por sabio;</a:t>
            </a:r>
            <a:br>
              <a:rPr lang="es-ES" sz="2400" dirty="0">
                <a:latin typeface="Palatino Linotype" panose="02040502050505030304" pitchFamily="18" charset="0"/>
              </a:rPr>
            </a:br>
            <a:r>
              <a:rPr lang="es-ES" sz="2400" dirty="0">
                <a:latin typeface="Palatino Linotype" panose="02040502050505030304" pitchFamily="18" charset="0"/>
              </a:rPr>
              <a:t>el que cierra sus labios es inteligente</a:t>
            </a:r>
            <a:r>
              <a:rPr lang="es-ES" sz="2400" dirty="0" smtClean="0">
                <a:latin typeface="Palatino Linotype" panose="02040502050505030304" pitchFamily="18" charset="0"/>
              </a:rPr>
              <a:t>.</a:t>
            </a:r>
            <a:endParaRPr lang="en-US" sz="2400" dirty="0">
              <a:latin typeface="Palatino Linotype" panose="02040502050505030304" pitchFamily="18" charset="0"/>
            </a:endParaRPr>
          </a:p>
        </p:txBody>
      </p:sp>
      <p:sp>
        <p:nvSpPr>
          <p:cNvPr id="10" name="Rectangle 9"/>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86270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0" y="1981200"/>
            <a:ext cx="4572000" cy="1200329"/>
          </a:xfrm>
          <a:prstGeom prst="rect">
            <a:avLst/>
          </a:prstGeom>
        </p:spPr>
        <p:txBody>
          <a:bodyPr>
            <a:spAutoFit/>
          </a:bodyPr>
          <a:lstStyle/>
          <a:p>
            <a:r>
              <a:rPr lang="en-US" sz="2400" dirty="0" smtClean="0"/>
              <a:t>Tendency to say things </a:t>
            </a:r>
            <a:r>
              <a:rPr lang="en-US" sz="2400" dirty="0"/>
              <a:t>that shouldn’t be said about self or </a:t>
            </a:r>
            <a:r>
              <a:rPr lang="en-US" sz="2400" dirty="0" smtClean="0"/>
              <a:t>others</a:t>
            </a:r>
            <a:endParaRPr lang="en-US" sz="2400" dirty="0"/>
          </a:p>
        </p:txBody>
      </p:sp>
      <p:sp>
        <p:nvSpPr>
          <p:cNvPr id="6" name="Rectangle 5"/>
          <p:cNvSpPr/>
          <p:nvPr/>
        </p:nvSpPr>
        <p:spPr>
          <a:xfrm>
            <a:off x="4572000" y="1981200"/>
            <a:ext cx="4572000" cy="1200329"/>
          </a:xfrm>
          <a:prstGeom prst="rect">
            <a:avLst/>
          </a:prstGeom>
        </p:spPr>
        <p:txBody>
          <a:bodyPr>
            <a:spAutoFit/>
          </a:bodyPr>
          <a:lstStyle/>
          <a:p>
            <a:pPr lvl="0"/>
            <a:r>
              <a:rPr lang="es-ES" sz="2400" dirty="0" smtClean="0"/>
              <a:t>Tendencia a decir cosas que no deberían decirse sobre uno mismo o sobre los demás</a:t>
            </a:r>
            <a:endParaRPr lang="en-US" sz="2400" dirty="0"/>
          </a:p>
        </p:txBody>
      </p:sp>
      <p:sp>
        <p:nvSpPr>
          <p:cNvPr id="4" name="Rectangle 3"/>
          <p:cNvSpPr/>
          <p:nvPr/>
        </p:nvSpPr>
        <p:spPr>
          <a:xfrm>
            <a:off x="76200" y="3272135"/>
            <a:ext cx="2138278" cy="461665"/>
          </a:xfrm>
          <a:prstGeom prst="rect">
            <a:avLst/>
          </a:prstGeom>
        </p:spPr>
        <p:txBody>
          <a:bodyPr wrap="none">
            <a:spAutoFit/>
          </a:bodyPr>
          <a:lstStyle/>
          <a:p>
            <a:pPr marL="342900" indent="-342900">
              <a:buFont typeface="Arial" panose="020B0604020202020204" pitchFamily="34" charset="0"/>
              <a:buChar char="•"/>
            </a:pPr>
            <a:r>
              <a:rPr lang="en-US" sz="2400" dirty="0" smtClean="0"/>
              <a:t>about others</a:t>
            </a:r>
            <a:endParaRPr lang="en-US" sz="2400" dirty="0"/>
          </a:p>
        </p:txBody>
      </p:sp>
      <p:sp>
        <p:nvSpPr>
          <p:cNvPr id="7" name="Rectangle 6"/>
          <p:cNvSpPr/>
          <p:nvPr/>
        </p:nvSpPr>
        <p:spPr>
          <a:xfrm>
            <a:off x="4702155" y="3276600"/>
            <a:ext cx="2551468" cy="461665"/>
          </a:xfrm>
          <a:prstGeom prst="rect">
            <a:avLst/>
          </a:prstGeom>
        </p:spPr>
        <p:txBody>
          <a:bodyPr wrap="none">
            <a:spAutoFit/>
          </a:bodyPr>
          <a:lstStyle/>
          <a:p>
            <a:pPr marL="342900" indent="-342900">
              <a:buFont typeface="Arial" panose="020B0604020202020204" pitchFamily="34" charset="0"/>
              <a:buChar char="•"/>
            </a:pPr>
            <a:r>
              <a:rPr lang="es-ES" sz="2400" dirty="0" smtClean="0"/>
              <a:t>sobre los demás</a:t>
            </a:r>
            <a:endParaRPr lang="en-US" sz="2400" dirty="0"/>
          </a:p>
        </p:txBody>
      </p:sp>
      <p:sp>
        <p:nvSpPr>
          <p:cNvPr id="10" name="Rectangle 9"/>
          <p:cNvSpPr/>
          <p:nvPr/>
        </p:nvSpPr>
        <p:spPr>
          <a:xfrm>
            <a:off x="76200" y="3875544"/>
            <a:ext cx="4156364" cy="2462213"/>
          </a:xfrm>
          <a:prstGeom prst="rect">
            <a:avLst/>
          </a:prstGeom>
        </p:spPr>
        <p:txBody>
          <a:bodyPr>
            <a:spAutoFit/>
          </a:bodyPr>
          <a:lstStyle/>
          <a:p>
            <a:r>
              <a:rPr lang="en-US" sz="2200" i="1" dirty="0" smtClean="0"/>
              <a:t>“I'm just venting without mentioning names”</a:t>
            </a:r>
          </a:p>
          <a:p>
            <a:endParaRPr lang="en-US" sz="2200" dirty="0" smtClean="0"/>
          </a:p>
          <a:p>
            <a:r>
              <a:rPr lang="en-US" sz="2200" dirty="0" smtClean="0"/>
              <a:t>In a public forum they will likely recognize themselves</a:t>
            </a:r>
          </a:p>
          <a:p>
            <a:endParaRPr lang="en-US" sz="2200" dirty="0" smtClean="0"/>
          </a:p>
          <a:p>
            <a:r>
              <a:rPr lang="en-US" sz="2200" dirty="0" smtClean="0"/>
              <a:t>Others may also recognize them</a:t>
            </a:r>
            <a:endParaRPr lang="en-US" sz="2200" dirty="0"/>
          </a:p>
        </p:txBody>
      </p:sp>
      <p:sp>
        <p:nvSpPr>
          <p:cNvPr id="11" name="Rectangle 10"/>
          <p:cNvSpPr/>
          <p:nvPr/>
        </p:nvSpPr>
        <p:spPr>
          <a:xfrm>
            <a:off x="4572000" y="3810000"/>
            <a:ext cx="4572000" cy="2462213"/>
          </a:xfrm>
          <a:prstGeom prst="rect">
            <a:avLst/>
          </a:prstGeom>
        </p:spPr>
        <p:txBody>
          <a:bodyPr>
            <a:spAutoFit/>
          </a:bodyPr>
          <a:lstStyle/>
          <a:p>
            <a:r>
              <a:rPr lang="es-ES" sz="2200" i="1" dirty="0" smtClean="0"/>
              <a:t>"Solo me estoy desahogando sin mencionar nombres“</a:t>
            </a:r>
          </a:p>
          <a:p>
            <a:r>
              <a:rPr lang="es-ES" sz="2200" dirty="0" smtClean="0"/>
              <a:t/>
            </a:r>
            <a:br>
              <a:rPr lang="es-ES" sz="2200" dirty="0" smtClean="0"/>
            </a:br>
            <a:r>
              <a:rPr lang="es-ES" sz="2200" dirty="0" smtClean="0"/>
              <a:t>En un foro público, probablemente se reconocerán a sí mismos</a:t>
            </a:r>
          </a:p>
          <a:p>
            <a:r>
              <a:rPr lang="es-ES" sz="2200" dirty="0" smtClean="0"/>
              <a:t/>
            </a:r>
            <a:br>
              <a:rPr lang="es-ES" sz="2200" dirty="0" smtClean="0"/>
            </a:br>
            <a:r>
              <a:rPr lang="es-ES" sz="2200" dirty="0" smtClean="0"/>
              <a:t>Otros también pueden reconocerlos</a:t>
            </a:r>
            <a:endParaRPr lang="en-US" sz="2200" dirty="0"/>
          </a:p>
        </p:txBody>
      </p:sp>
      <p:sp>
        <p:nvSpPr>
          <p:cNvPr id="12" name="Rectangle 11"/>
          <p:cNvSpPr/>
          <p:nvPr/>
        </p:nvSpPr>
        <p:spPr>
          <a:xfrm>
            <a:off x="228600" y="46482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Matthew 18:15</a:t>
            </a:r>
          </a:p>
          <a:p>
            <a:r>
              <a:rPr lang="en-US" sz="2400" dirty="0" smtClean="0">
                <a:latin typeface="Palatino Linotype" panose="02040502050505030304" pitchFamily="18" charset="0"/>
              </a:rPr>
              <a:t>If your brother sins, go and show him his fault in private; if he listens to you, you have won your brother.</a:t>
            </a:r>
            <a:endParaRPr lang="en-US" sz="2400" dirty="0">
              <a:latin typeface="Palatino Linotype" panose="02040502050505030304" pitchFamily="18" charset="0"/>
            </a:endParaRPr>
          </a:p>
        </p:txBody>
      </p:sp>
      <p:sp>
        <p:nvSpPr>
          <p:cNvPr id="13" name="Rectangle 12"/>
          <p:cNvSpPr/>
          <p:nvPr/>
        </p:nvSpPr>
        <p:spPr>
          <a:xfrm>
            <a:off x="4724400" y="4648200"/>
            <a:ext cx="42672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smtClean="0">
                <a:latin typeface="Palatino Linotype" panose="02040502050505030304" pitchFamily="18" charset="0"/>
              </a:rPr>
              <a:t>Mateo 18:15</a:t>
            </a:r>
          </a:p>
          <a:p>
            <a:r>
              <a:rPr lang="es-ES" sz="2400" dirty="0">
                <a:latin typeface="Palatino Linotype" panose="02040502050505030304" pitchFamily="18" charset="0"/>
              </a:rPr>
              <a:t>Por tanto, si tu hermano peca contra ti, ve y repréndelo estando tú y él solos; si te </a:t>
            </a:r>
            <a:r>
              <a:rPr lang="es-ES" sz="2400" dirty="0" smtClean="0">
                <a:latin typeface="Palatino Linotype" panose="02040502050505030304" pitchFamily="18" charset="0"/>
              </a:rPr>
              <a:t>oye, has </a:t>
            </a:r>
            <a:r>
              <a:rPr lang="es-ES" sz="2400" dirty="0">
                <a:latin typeface="Palatino Linotype" panose="02040502050505030304" pitchFamily="18" charset="0"/>
              </a:rPr>
              <a:t>ganado a tu hermano.</a:t>
            </a:r>
            <a:endParaRPr lang="en-US" sz="2400" dirty="0">
              <a:latin typeface="Palatino Linotype" panose="02040502050505030304" pitchFamily="18" charset="0"/>
            </a:endParaRPr>
          </a:p>
        </p:txBody>
      </p:sp>
      <p:sp>
        <p:nvSpPr>
          <p:cNvPr id="14" name="Rectangle 13"/>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36786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72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Dangers of Social Media</a:t>
            </a:r>
            <a:endParaRPr lang="en-US" sz="2400" b="1" dirty="0"/>
          </a:p>
        </p:txBody>
      </p:sp>
      <p:sp>
        <p:nvSpPr>
          <p:cNvPr id="2" name="Rectangle 1"/>
          <p:cNvSpPr/>
          <p:nvPr/>
        </p:nvSpPr>
        <p:spPr>
          <a:xfrm>
            <a:off x="0" y="1981200"/>
            <a:ext cx="4572000" cy="1200329"/>
          </a:xfrm>
          <a:prstGeom prst="rect">
            <a:avLst/>
          </a:prstGeom>
        </p:spPr>
        <p:txBody>
          <a:bodyPr>
            <a:spAutoFit/>
          </a:bodyPr>
          <a:lstStyle/>
          <a:p>
            <a:r>
              <a:rPr lang="en-US" sz="2400" dirty="0" smtClean="0"/>
              <a:t>Tendency to say things </a:t>
            </a:r>
            <a:r>
              <a:rPr lang="en-US" sz="2400" dirty="0"/>
              <a:t>that shouldn’t be said about self or </a:t>
            </a:r>
            <a:r>
              <a:rPr lang="en-US" sz="2400" dirty="0" smtClean="0"/>
              <a:t>others</a:t>
            </a:r>
            <a:endParaRPr lang="en-US" sz="2400" dirty="0"/>
          </a:p>
        </p:txBody>
      </p:sp>
      <p:sp>
        <p:nvSpPr>
          <p:cNvPr id="6" name="Rectangle 5"/>
          <p:cNvSpPr/>
          <p:nvPr/>
        </p:nvSpPr>
        <p:spPr>
          <a:xfrm>
            <a:off x="4572000" y="1981200"/>
            <a:ext cx="4572000" cy="1200329"/>
          </a:xfrm>
          <a:prstGeom prst="rect">
            <a:avLst/>
          </a:prstGeom>
        </p:spPr>
        <p:txBody>
          <a:bodyPr>
            <a:spAutoFit/>
          </a:bodyPr>
          <a:lstStyle/>
          <a:p>
            <a:pPr lvl="0"/>
            <a:r>
              <a:rPr lang="es-ES" sz="2400" dirty="0" smtClean="0"/>
              <a:t>Tendencia a decir cosas que no deberían decirse sobre uno mismo o sobre los demás</a:t>
            </a:r>
            <a:endParaRPr lang="en-US" sz="2400" dirty="0"/>
          </a:p>
        </p:txBody>
      </p:sp>
      <p:sp>
        <p:nvSpPr>
          <p:cNvPr id="4" name="Rectangle 3"/>
          <p:cNvSpPr/>
          <p:nvPr/>
        </p:nvSpPr>
        <p:spPr>
          <a:xfrm>
            <a:off x="76200" y="3272135"/>
            <a:ext cx="2138278" cy="461665"/>
          </a:xfrm>
          <a:prstGeom prst="rect">
            <a:avLst/>
          </a:prstGeom>
        </p:spPr>
        <p:txBody>
          <a:bodyPr wrap="none">
            <a:spAutoFit/>
          </a:bodyPr>
          <a:lstStyle/>
          <a:p>
            <a:pPr marL="342900" indent="-342900">
              <a:buFont typeface="Arial" panose="020B0604020202020204" pitchFamily="34" charset="0"/>
              <a:buChar char="•"/>
            </a:pPr>
            <a:r>
              <a:rPr lang="en-US" sz="2400" dirty="0" smtClean="0"/>
              <a:t>about others</a:t>
            </a:r>
            <a:endParaRPr lang="en-US" sz="2400" dirty="0"/>
          </a:p>
        </p:txBody>
      </p:sp>
      <p:sp>
        <p:nvSpPr>
          <p:cNvPr id="7" name="Rectangle 6"/>
          <p:cNvSpPr/>
          <p:nvPr/>
        </p:nvSpPr>
        <p:spPr>
          <a:xfrm>
            <a:off x="4702155" y="3276600"/>
            <a:ext cx="2551468" cy="461665"/>
          </a:xfrm>
          <a:prstGeom prst="rect">
            <a:avLst/>
          </a:prstGeom>
        </p:spPr>
        <p:txBody>
          <a:bodyPr wrap="none">
            <a:spAutoFit/>
          </a:bodyPr>
          <a:lstStyle/>
          <a:p>
            <a:pPr marL="342900" indent="-342900">
              <a:buFont typeface="Arial" panose="020B0604020202020204" pitchFamily="34" charset="0"/>
              <a:buChar char="•"/>
            </a:pPr>
            <a:r>
              <a:rPr lang="es-ES" sz="2400" dirty="0" smtClean="0"/>
              <a:t>sobre los demás</a:t>
            </a:r>
            <a:endParaRPr lang="en-US" sz="2400" dirty="0"/>
          </a:p>
        </p:txBody>
      </p:sp>
      <p:sp>
        <p:nvSpPr>
          <p:cNvPr id="10" name="Rectangle 9"/>
          <p:cNvSpPr/>
          <p:nvPr/>
        </p:nvSpPr>
        <p:spPr>
          <a:xfrm>
            <a:off x="76200" y="3875544"/>
            <a:ext cx="4156364" cy="2462213"/>
          </a:xfrm>
          <a:prstGeom prst="rect">
            <a:avLst/>
          </a:prstGeom>
        </p:spPr>
        <p:txBody>
          <a:bodyPr>
            <a:spAutoFit/>
          </a:bodyPr>
          <a:lstStyle/>
          <a:p>
            <a:r>
              <a:rPr lang="en-US" sz="2200" i="1" dirty="0" smtClean="0"/>
              <a:t>“I'm just venting without mentioning names”</a:t>
            </a:r>
          </a:p>
          <a:p>
            <a:endParaRPr lang="en-US" sz="2200" dirty="0" smtClean="0"/>
          </a:p>
          <a:p>
            <a:r>
              <a:rPr lang="en-US" sz="2200" dirty="0" smtClean="0"/>
              <a:t>In a public forum they will likely recognize themselves</a:t>
            </a:r>
          </a:p>
          <a:p>
            <a:endParaRPr lang="en-US" sz="2200" dirty="0" smtClean="0"/>
          </a:p>
          <a:p>
            <a:r>
              <a:rPr lang="en-US" sz="2200" dirty="0" smtClean="0"/>
              <a:t>Others may also recognize them</a:t>
            </a:r>
            <a:endParaRPr lang="en-US" sz="2200" dirty="0"/>
          </a:p>
        </p:txBody>
      </p:sp>
      <p:sp>
        <p:nvSpPr>
          <p:cNvPr id="11" name="Rectangle 10"/>
          <p:cNvSpPr/>
          <p:nvPr/>
        </p:nvSpPr>
        <p:spPr>
          <a:xfrm>
            <a:off x="4572000" y="3810000"/>
            <a:ext cx="4572000" cy="2462213"/>
          </a:xfrm>
          <a:prstGeom prst="rect">
            <a:avLst/>
          </a:prstGeom>
        </p:spPr>
        <p:txBody>
          <a:bodyPr>
            <a:spAutoFit/>
          </a:bodyPr>
          <a:lstStyle/>
          <a:p>
            <a:r>
              <a:rPr lang="es-ES" sz="2200" i="1" dirty="0" smtClean="0"/>
              <a:t>"Solo me estoy desahogando sin mencionar nombres“</a:t>
            </a:r>
          </a:p>
          <a:p>
            <a:r>
              <a:rPr lang="es-ES" sz="2200" dirty="0" smtClean="0"/>
              <a:t/>
            </a:r>
            <a:br>
              <a:rPr lang="es-ES" sz="2200" dirty="0" smtClean="0"/>
            </a:br>
            <a:r>
              <a:rPr lang="es-ES" sz="2200" dirty="0" smtClean="0"/>
              <a:t>En un foro público, probablemente se reconocerán a sí mismos</a:t>
            </a:r>
          </a:p>
          <a:p>
            <a:r>
              <a:rPr lang="es-ES" sz="2200" dirty="0" smtClean="0"/>
              <a:t/>
            </a:r>
            <a:br>
              <a:rPr lang="es-ES" sz="2200" dirty="0" smtClean="0"/>
            </a:br>
            <a:r>
              <a:rPr lang="es-ES" sz="2200" dirty="0" smtClean="0"/>
              <a:t>Otros también pueden reconocerlos</a:t>
            </a:r>
            <a:endParaRPr lang="en-US" sz="2200" dirty="0"/>
          </a:p>
        </p:txBody>
      </p:sp>
      <p:sp>
        <p:nvSpPr>
          <p:cNvPr id="12" name="Rectangle 11"/>
          <p:cNvSpPr/>
          <p:nvPr/>
        </p:nvSpPr>
        <p:spPr>
          <a:xfrm>
            <a:off x="228600" y="4648200"/>
            <a:ext cx="4156364"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a:spAutoFit/>
          </a:bodyPr>
          <a:lstStyle/>
          <a:p>
            <a:r>
              <a:rPr lang="en-US" sz="2400" b="1" dirty="0" smtClean="0">
                <a:latin typeface="Palatino Linotype" panose="02040502050505030304" pitchFamily="18" charset="0"/>
              </a:rPr>
              <a:t>Proverbs 18:19</a:t>
            </a:r>
          </a:p>
          <a:p>
            <a:r>
              <a:rPr lang="en-US" sz="2400" dirty="0" smtClean="0">
                <a:latin typeface="Palatino Linotype" panose="02040502050505030304" pitchFamily="18" charset="0"/>
              </a:rPr>
              <a:t>A brother offended is harder to be won than a strong city,</a:t>
            </a:r>
            <a:br>
              <a:rPr lang="en-US" sz="2400" dirty="0" smtClean="0">
                <a:latin typeface="Palatino Linotype" panose="02040502050505030304" pitchFamily="18" charset="0"/>
              </a:rPr>
            </a:br>
            <a:r>
              <a:rPr lang="en-US" sz="2400" dirty="0" smtClean="0">
                <a:latin typeface="Palatino Linotype" panose="02040502050505030304" pitchFamily="18" charset="0"/>
              </a:rPr>
              <a:t>And contentions are like the bars of a citadel.</a:t>
            </a:r>
            <a:endParaRPr lang="en-US" sz="2400" dirty="0">
              <a:latin typeface="Palatino Linotype" panose="02040502050505030304" pitchFamily="18" charset="0"/>
            </a:endParaRPr>
          </a:p>
        </p:txBody>
      </p:sp>
      <p:sp>
        <p:nvSpPr>
          <p:cNvPr id="13" name="Rectangle 12"/>
          <p:cNvSpPr/>
          <p:nvPr/>
        </p:nvSpPr>
        <p:spPr>
          <a:xfrm>
            <a:off x="4648200" y="4648200"/>
            <a:ext cx="4419600" cy="1938992"/>
          </a:xfrm>
          <a:prstGeom prst="rect">
            <a:avLst/>
          </a:prstGeom>
          <a:gradFill>
            <a:gsLst>
              <a:gs pos="0">
                <a:srgbClr val="FFEFD1"/>
              </a:gs>
              <a:gs pos="64999">
                <a:srgbClr val="F0EBD5"/>
              </a:gs>
              <a:gs pos="100000">
                <a:srgbClr val="D1C39F"/>
              </a:gs>
            </a:gsLst>
            <a:lin ang="5400000" scaled="0"/>
          </a:gradFill>
          <a:effectLst>
            <a:outerShdw blurRad="50800" dist="88900" dir="13500000" algn="br" rotWithShape="0">
              <a:prstClr val="black">
                <a:alpha val="40000"/>
              </a:prstClr>
            </a:outerShdw>
          </a:effectLst>
        </p:spPr>
        <p:txBody>
          <a:bodyPr wrap="square">
            <a:spAutoFit/>
          </a:bodyPr>
          <a:lstStyle/>
          <a:p>
            <a:r>
              <a:rPr lang="en-US" sz="2400" b="1" dirty="0" err="1" smtClean="0">
                <a:latin typeface="Palatino Linotype" panose="02040502050505030304" pitchFamily="18" charset="0"/>
              </a:rPr>
              <a:t>Proverbios</a:t>
            </a:r>
            <a:r>
              <a:rPr lang="en-US" sz="2400" b="1" dirty="0" smtClean="0">
                <a:latin typeface="Palatino Linotype" panose="02040502050505030304" pitchFamily="18" charset="0"/>
              </a:rPr>
              <a:t> 18:19</a:t>
            </a:r>
          </a:p>
          <a:p>
            <a:r>
              <a:rPr lang="es-ES" sz="2400" dirty="0" smtClean="0">
                <a:latin typeface="Palatino Linotype" panose="02040502050505030304" pitchFamily="18" charset="0"/>
              </a:rPr>
              <a:t>El </a:t>
            </a:r>
            <a:r>
              <a:rPr lang="es-ES" sz="2400" dirty="0">
                <a:latin typeface="Palatino Linotype" panose="02040502050505030304" pitchFamily="18" charset="0"/>
              </a:rPr>
              <a:t>hermano ofendido es más tenaz que una ciudad </a:t>
            </a:r>
            <a:r>
              <a:rPr lang="es-ES" sz="2400" dirty="0" smtClean="0">
                <a:latin typeface="Palatino Linotype" panose="02040502050505030304" pitchFamily="18" charset="0"/>
              </a:rPr>
              <a:t>fuerte, y las </a:t>
            </a:r>
            <a:r>
              <a:rPr lang="es-ES" sz="2400" dirty="0">
                <a:latin typeface="Palatino Linotype" panose="02040502050505030304" pitchFamily="18" charset="0"/>
              </a:rPr>
              <a:t>contiendas entre hermanos son como cerrojos de </a:t>
            </a:r>
            <a:r>
              <a:rPr lang="es-ES" sz="2400" dirty="0" smtClean="0">
                <a:latin typeface="Palatino Linotype" panose="02040502050505030304" pitchFamily="18" charset="0"/>
              </a:rPr>
              <a:t>alcázar</a:t>
            </a:r>
            <a:endParaRPr lang="en-US" sz="2400" dirty="0">
              <a:latin typeface="Palatino Linotype" panose="02040502050505030304" pitchFamily="18" charset="0"/>
            </a:endParaRPr>
          </a:p>
        </p:txBody>
      </p:sp>
      <p:sp>
        <p:nvSpPr>
          <p:cNvPr id="14" name="Rectangle 13"/>
          <p:cNvSpPr/>
          <p:nvPr/>
        </p:nvSpPr>
        <p:spPr>
          <a:xfrm>
            <a:off x="4572000" y="0"/>
            <a:ext cx="4572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Peligros</a:t>
            </a:r>
            <a:r>
              <a:rPr lang="en-US" sz="2400" b="1" dirty="0" smtClean="0">
                <a:solidFill>
                  <a:schemeClr val="tx1"/>
                </a:solidFill>
              </a:rPr>
              <a:t> de </a:t>
            </a:r>
            <a:r>
              <a:rPr lang="en-US" sz="2400" b="1" dirty="0" err="1">
                <a:solidFill>
                  <a:schemeClr val="tx1"/>
                </a:solidFill>
              </a:rPr>
              <a:t>Redes</a:t>
            </a:r>
            <a:r>
              <a:rPr lang="en-US" sz="2400" b="1" dirty="0">
                <a:solidFill>
                  <a:schemeClr val="tx1"/>
                </a:solidFill>
              </a:rPr>
              <a:t> </a:t>
            </a:r>
            <a:r>
              <a:rPr lang="en-US" sz="2400" b="1" dirty="0" err="1" smtClean="0">
                <a:solidFill>
                  <a:schemeClr val="tx1"/>
                </a:solidFill>
              </a:rPr>
              <a:t>Sociales</a:t>
            </a:r>
            <a:endParaRPr lang="en-US" sz="2400" b="1" dirty="0">
              <a:solidFill>
                <a:schemeClr val="tx1"/>
              </a:solidFill>
            </a:endParaRPr>
          </a:p>
        </p:txBody>
      </p:sp>
    </p:spTree>
    <p:extLst>
      <p:ext uri="{BB962C8B-B14F-4D97-AF65-F5344CB8AC3E}">
        <p14:creationId xmlns:p14="http://schemas.microsoft.com/office/powerpoint/2010/main" val="3929426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1091</Words>
  <Application>Microsoft Office PowerPoint</Application>
  <PresentationFormat>On-screen Show (4:3)</PresentationFormat>
  <Paragraphs>164</Paragraphs>
  <Slides>20</Slides>
  <Notes>0</Notes>
  <HiddenSlides>0</HiddenSlides>
  <MMClips>3</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23</cp:revision>
  <dcterms:created xsi:type="dcterms:W3CDTF">2018-01-28T02:39:01Z</dcterms:created>
  <dcterms:modified xsi:type="dcterms:W3CDTF">2018-01-28T14:32:07Z</dcterms:modified>
</cp:coreProperties>
</file>