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0" r:id="rId10"/>
    <p:sldId id="270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0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6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9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9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1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9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6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4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7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E775-8ED6-4B9B-8688-129F1EA8C0E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6506-108F-4770-934A-0555493E6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7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2%20Kings+16:2&amp;version=NASB" TargetMode="External"/><Relationship Id="rId13" Type="http://schemas.openxmlformats.org/officeDocument/2006/relationships/hyperlink" Target="https://www.biblegateway.com/passage/?search=2%20Chronicles+34:2&amp;version=NASB" TargetMode="External"/><Relationship Id="rId3" Type="http://schemas.openxmlformats.org/officeDocument/2006/relationships/hyperlink" Target="https://www.biblegateway.com/passage/?search=1%20Kings+11:6&amp;version=NASB" TargetMode="External"/><Relationship Id="rId7" Type="http://schemas.openxmlformats.org/officeDocument/2006/relationships/hyperlink" Target="https://www.biblegateway.com/passage/?search=2%20Kings+14:3&amp;version=NASB" TargetMode="External"/><Relationship Id="rId12" Type="http://schemas.openxmlformats.org/officeDocument/2006/relationships/hyperlink" Target="https://www.biblegateway.com/passage/?search=2%20Chronicles+29:2&amp;version=NASB" TargetMode="External"/><Relationship Id="rId2" Type="http://schemas.openxmlformats.org/officeDocument/2006/relationships/hyperlink" Target="https://www.biblegateway.com/passage/?search=1%20Kings+11:4&amp;version=NASB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iblegateway.com/passage/?search=1%20Kings+15:11&amp;version=NASB" TargetMode="External"/><Relationship Id="rId11" Type="http://schemas.openxmlformats.org/officeDocument/2006/relationships/hyperlink" Target="https://www.biblegateway.com/passage/?search=2%20Chronicles+28:1&amp;version=NASB" TargetMode="External"/><Relationship Id="rId5" Type="http://schemas.openxmlformats.org/officeDocument/2006/relationships/hyperlink" Target="https://www.biblegateway.com/passage/?search=1%20Kings+15:3&amp;version=NASB" TargetMode="External"/><Relationship Id="rId10" Type="http://schemas.openxmlformats.org/officeDocument/2006/relationships/hyperlink" Target="https://www.biblegateway.com/passage/?search=2%20Kings+22:2&amp;version=NASB" TargetMode="External"/><Relationship Id="rId4" Type="http://schemas.openxmlformats.org/officeDocument/2006/relationships/hyperlink" Target="https://www.biblegateway.com/passage/?search=1%20Kings+11:33&amp;version=NASB" TargetMode="External"/><Relationship Id="rId9" Type="http://schemas.openxmlformats.org/officeDocument/2006/relationships/hyperlink" Target="https://www.biblegateway.com/passage/?search=2%20Kings+18:3&amp;version=NAS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What Sin Can Be Forgiven?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¿Qué pecado se puede perdonar?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286000"/>
            <a:ext cx="403860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/>
              <a:t>Sunday, 11 am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/>
              <a:t>12/17/2017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/>
              <a:t>Exton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642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God Forgives What We Think of as the Worst of Sins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Dios perdona lo que consideramos como el peor de los pecados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Those who crucified Jesus!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¡Aquellos que crucificaron a Jesús!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777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971800" y="1905000"/>
            <a:ext cx="4800600" cy="4993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Who Can Be Saved/</a:t>
            </a:r>
            <a:r>
              <a:rPr lang="en-US" dirty="0" err="1" smtClean="0">
                <a:solidFill>
                  <a:srgbClr val="FF0000"/>
                </a:solidFill>
              </a:rPr>
              <a:t>Quién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puede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salvado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God Forgives What We Think of as the Worst of Sins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Dios perdona lo que consideramos como el peor de los pecados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752600"/>
            <a:ext cx="6934200" cy="228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307068"/>
            <a:ext cx="63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77944" y="1310148"/>
            <a:ext cx="851656" cy="364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GOOD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9546" y="2057400"/>
            <a:ext cx="782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MALO</a:t>
            </a:r>
            <a:endParaRPr lang="en-US" b="1" dirty="0"/>
          </a:p>
        </p:txBody>
      </p:sp>
      <p:sp>
        <p:nvSpPr>
          <p:cNvPr id="12" name="Pentagon 11"/>
          <p:cNvSpPr/>
          <p:nvPr/>
        </p:nvSpPr>
        <p:spPr>
          <a:xfrm rot="16200000">
            <a:off x="7397234" y="1975367"/>
            <a:ext cx="762000" cy="316468"/>
          </a:xfrm>
          <a:prstGeom prst="homePlat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 rot="16200000">
            <a:off x="7385566" y="1975367"/>
            <a:ext cx="762000" cy="316468"/>
          </a:xfrm>
          <a:prstGeom prst="homePlat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59515" y="2057400"/>
            <a:ext cx="94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BUENO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04690" y="914400"/>
            <a:ext cx="3310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A Popular Misconception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27869" y="2814935"/>
            <a:ext cx="3849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Un </a:t>
            </a:r>
            <a:r>
              <a:rPr lang="en-US" sz="2400" dirty="0" err="1" smtClean="0">
                <a:latin typeface="Impact" panose="020B0806030902050204" pitchFamily="34" charset="0"/>
              </a:rPr>
              <a:t>Concepto</a:t>
            </a:r>
            <a:r>
              <a:rPr lang="en-US" sz="2400" dirty="0" smtClean="0">
                <a:latin typeface="Impact" panose="020B0806030902050204" pitchFamily="34" charset="0"/>
              </a:rPr>
              <a:t> </a:t>
            </a:r>
            <a:r>
              <a:rPr lang="en-US" sz="2400" dirty="0" err="1" smtClean="0">
                <a:latin typeface="Impact" panose="020B0806030902050204" pitchFamily="34" charset="0"/>
              </a:rPr>
              <a:t>Erróneo</a:t>
            </a:r>
            <a:r>
              <a:rPr lang="en-US" sz="2400" dirty="0" smtClean="0">
                <a:latin typeface="Impact" panose="020B0806030902050204" pitchFamily="34" charset="0"/>
              </a:rPr>
              <a:t> Popular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38800" y="2622860"/>
            <a:ext cx="1825241" cy="2209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lt1"/>
                </a:solidFill>
              </a:rPr>
              <a:t>The Rich Young Ruler </a:t>
            </a:r>
            <a:endParaRPr lang="en-US" sz="2000" dirty="0">
              <a:solidFill>
                <a:schemeClr val="lt1"/>
              </a:solidFill>
            </a:endParaRPr>
          </a:p>
          <a:p>
            <a:r>
              <a:rPr lang="en-US" sz="2000" dirty="0">
                <a:solidFill>
                  <a:schemeClr val="lt1"/>
                </a:solidFill>
                <a:latin typeface="Palatino Linotype" panose="02040502050505030304" pitchFamily="18" charset="0"/>
              </a:rPr>
              <a:t>“Teacher, I have kept all these things from my youth up.”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95323" y="2625293"/>
            <a:ext cx="1748677" cy="22072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El </a:t>
            </a:r>
            <a:r>
              <a:rPr lang="en-US" sz="2000" b="1" dirty="0" err="1" smtClean="0">
                <a:solidFill>
                  <a:schemeClr val="tx1"/>
                </a:solidFill>
              </a:rPr>
              <a:t>Joven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Rico</a:t>
            </a:r>
            <a:endParaRPr lang="en-US" sz="2500" b="1" dirty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“Maestro, todo esto lo he guardado desde mi juventud.”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10200" y="2600017"/>
            <a:ext cx="3600345" cy="10308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baseline="30000" dirty="0">
                <a:latin typeface="Palatino Linotype" panose="02040502050505030304" pitchFamily="18" charset="0"/>
              </a:rPr>
              <a:t>26 </a:t>
            </a:r>
            <a:r>
              <a:rPr lang="en-US" sz="2000" dirty="0">
                <a:latin typeface="Palatino Linotype" panose="02040502050505030304" pitchFamily="18" charset="0"/>
              </a:rPr>
              <a:t>They were even more astonished and said to Him, </a:t>
            </a:r>
            <a:r>
              <a:rPr lang="en-US" sz="2000" b="1" i="1" dirty="0" smtClean="0">
                <a:latin typeface="Palatino Linotype" panose="02040502050505030304" pitchFamily="18" charset="0"/>
              </a:rPr>
              <a:t>“Then </a:t>
            </a:r>
            <a:r>
              <a:rPr lang="en-US" sz="2000" b="1" i="1" dirty="0">
                <a:latin typeface="Palatino Linotype" panose="02040502050505030304" pitchFamily="18" charset="0"/>
              </a:rPr>
              <a:t>who can be saved?”</a:t>
            </a:r>
            <a:endParaRPr lang="en-US" sz="2000" b="1" i="1" dirty="0">
              <a:solidFill>
                <a:schemeClr val="lt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14499" y="3630856"/>
            <a:ext cx="3596046" cy="12459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b="1" baseline="30000" dirty="0">
                <a:solidFill>
                  <a:schemeClr val="tx1"/>
                </a:solidFill>
                <a:latin typeface="Palatino Linotype" panose="02040502050505030304" pitchFamily="18" charset="0"/>
              </a:rPr>
              <a:t>26 </a:t>
            </a:r>
            <a:r>
              <a:rPr lang="es-E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Ellos </a:t>
            </a:r>
            <a:r>
              <a:rPr lang="es-E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se asombraban aun más, diciendo entre sí:</a:t>
            </a:r>
          </a:p>
          <a:p>
            <a:pPr algn="ctr"/>
            <a:r>
              <a:rPr lang="es-E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—</a:t>
            </a:r>
            <a:r>
              <a:rPr lang="es-ES" sz="2000" b="1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¿Quién, pues, podrá ser salvo?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3400" y="3276600"/>
            <a:ext cx="3600345" cy="10308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“…the </a:t>
            </a:r>
            <a:r>
              <a:rPr lang="en-US" sz="2000" dirty="0">
                <a:latin typeface="Palatino Linotype" panose="02040502050505030304" pitchFamily="18" charset="0"/>
              </a:rPr>
              <a:t>tax collectors and prostitutes </a:t>
            </a:r>
            <a:r>
              <a:rPr lang="en-US" sz="2000" dirty="0" smtClean="0">
                <a:latin typeface="Palatino Linotype" panose="02040502050505030304" pitchFamily="18" charset="0"/>
              </a:rPr>
              <a:t>will get </a:t>
            </a:r>
            <a:r>
              <a:rPr lang="en-US" sz="2000" dirty="0">
                <a:latin typeface="Palatino Linotype" panose="02040502050505030304" pitchFamily="18" charset="0"/>
              </a:rPr>
              <a:t>into the kingdom of God before you. </a:t>
            </a:r>
            <a:endParaRPr lang="en-US" sz="2000" b="1" i="1" dirty="0">
              <a:solidFill>
                <a:schemeClr val="lt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7699" y="4307439"/>
            <a:ext cx="3596046" cy="12459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“…los </a:t>
            </a:r>
            <a:r>
              <a:rPr lang="es-E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publicanos y las rameras van delante de vosotros al reino de </a:t>
            </a:r>
            <a:r>
              <a:rPr lang="es-E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Dios”</a:t>
            </a:r>
            <a:r>
              <a:rPr lang="es-E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 </a:t>
            </a:r>
            <a:endParaRPr lang="es-ES" sz="2000" b="1" i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-0.52569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8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What Sins will NOT Be Forgiven?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¿Qué pecados NO serán perdonados?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Sin committed by someone who cuts himself of from God’s message of Forgiveness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Willful Sin committed by one who rejects the Truth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Sin committed by someone who loves Not the </a:t>
            </a:r>
            <a:r>
              <a:rPr lang="en-US" sz="2200" dirty="0" smtClean="0"/>
              <a:t>Truth</a:t>
            </a:r>
            <a:endParaRPr lang="en-US" sz="2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El pecado cometido por alguien que se desprende del mensaje de perdón de Dios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El pecado voluntario cometido por alguien que rechaza la verdad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El pecado cometido por alguien que ama No la </a:t>
            </a:r>
            <a:r>
              <a:rPr lang="es-ES" sz="2200" dirty="0" smtClean="0"/>
              <a:t>verdad</a:t>
            </a:r>
            <a:endParaRPr lang="es-ES" sz="2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0105" y="1809690"/>
            <a:ext cx="421569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Matthew </a:t>
            </a:r>
            <a:r>
              <a:rPr lang="en-US" sz="2000" dirty="0" smtClean="0">
                <a:latin typeface="Palatino Linotype" panose="02040502050505030304" pitchFamily="18" charset="0"/>
              </a:rPr>
              <a:t>12:22-32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105" y="3181290"/>
            <a:ext cx="421569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Hebrews </a:t>
            </a:r>
            <a:r>
              <a:rPr lang="en-US" sz="2000" dirty="0" smtClean="0">
                <a:latin typeface="Palatino Linotype" panose="02040502050505030304" pitchFamily="18" charset="0"/>
              </a:rPr>
              <a:t>10:26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0105" y="4267200"/>
            <a:ext cx="421569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2 Thessalonians </a:t>
            </a:r>
            <a:r>
              <a:rPr lang="en-US" sz="2000" dirty="0" smtClean="0">
                <a:latin typeface="Palatino Linotype" panose="02040502050505030304" pitchFamily="18" charset="0"/>
              </a:rPr>
              <a:t>2:10-12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75905" y="1828800"/>
            <a:ext cx="421569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Mateo 12:22-32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75905" y="3181290"/>
            <a:ext cx="421569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Palatino Linotype" panose="02040502050505030304" pitchFamily="18" charset="0"/>
              </a:rPr>
              <a:t>Hebreos</a:t>
            </a:r>
            <a:r>
              <a:rPr lang="en-US" sz="2000" dirty="0" smtClean="0">
                <a:latin typeface="Palatino Linotype" panose="02040502050505030304" pitchFamily="18" charset="0"/>
              </a:rPr>
              <a:t> 10:26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4267200"/>
            <a:ext cx="421569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2 </a:t>
            </a:r>
            <a:r>
              <a:rPr lang="en-US" sz="2000" dirty="0" err="1" smtClean="0">
                <a:latin typeface="Palatino Linotype" panose="02040502050505030304" pitchFamily="18" charset="0"/>
              </a:rPr>
              <a:t>Tesalonicenses</a:t>
            </a:r>
            <a:r>
              <a:rPr lang="en-US" sz="2000" dirty="0" smtClean="0">
                <a:latin typeface="Palatino Linotype" panose="02040502050505030304" pitchFamily="18" charset="0"/>
              </a:rPr>
              <a:t> 2:10-12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3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What Sins will NOT Be Forgiven?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¿Qué pecados NO serán perdonados?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There is no particular ACTIVITY that is so evil that God will not forgive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There is an attitude toward God and his word that will hinder anyone from receiving forgiveness.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No hay nada que mar tan malo que Dios no lo perdonaré.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Hay una actitud hacia Dios y su palabra que impedirá que alguien reciba el perdón.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224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Every Sin is Bad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Cada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Pecado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Malo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14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did Eve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did Ananias &amp; </a:t>
            </a:r>
            <a:r>
              <a:rPr lang="en-US" sz="2400" dirty="0" err="1" smtClean="0"/>
              <a:t>Sapphria</a:t>
            </a:r>
            <a:r>
              <a:rPr lang="en-US" sz="2400" dirty="0" smtClean="0"/>
              <a:t> do?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1150172"/>
            <a:ext cx="415636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¿Qué hizo </a:t>
            </a:r>
            <a:r>
              <a:rPr lang="es-ES" sz="2400" dirty="0" err="1" smtClean="0"/>
              <a:t>Eve</a:t>
            </a:r>
            <a:r>
              <a:rPr lang="es-ES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¿Qué hicieron </a:t>
            </a:r>
            <a:r>
              <a:rPr lang="es-ES" sz="2400" dirty="0" err="1" smtClean="0"/>
              <a:t>Ananias</a:t>
            </a:r>
            <a:r>
              <a:rPr lang="es-ES" sz="2400" dirty="0" smtClean="0"/>
              <a:t> y </a:t>
            </a:r>
            <a:r>
              <a:rPr lang="es-ES" sz="2400" dirty="0" err="1" smtClean="0"/>
              <a:t>Sapphria</a:t>
            </a:r>
            <a:r>
              <a:rPr lang="es-E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330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God Forgives What We Think of as the Worst of Sins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Dios perdona lo que consideramos como el peor de los pecados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El pecado de David</a:t>
            </a:r>
          </a:p>
          <a:p>
            <a:pPr lvl="2"/>
            <a:r>
              <a:rPr lang="es-ES" sz="2200" dirty="0" smtClean="0"/>
              <a:t>Salmos 32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228600" y="1600200"/>
            <a:ext cx="4215695" cy="2471446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Psalm 32:1-2</a:t>
            </a:r>
          </a:p>
          <a:p>
            <a:r>
              <a:rPr lang="en-US" sz="2000" dirty="0" smtClean="0">
                <a:latin typeface="Palatino Linotype" panose="02040502050505030304" pitchFamily="18" charset="0"/>
              </a:rPr>
              <a:t>How blessed is he whose transgression is forgiven,</a:t>
            </a:r>
            <a:br>
              <a:rPr lang="en-US" sz="2000" dirty="0" smtClean="0">
                <a:latin typeface="Palatino Linotype" panose="02040502050505030304" pitchFamily="18" charset="0"/>
              </a:rPr>
            </a:br>
            <a:r>
              <a:rPr lang="en-US" sz="2000" dirty="0" smtClean="0">
                <a:latin typeface="Palatino Linotype" panose="02040502050505030304" pitchFamily="18" charset="0"/>
              </a:rPr>
              <a:t>Whose sin is covered!</a:t>
            </a:r>
            <a:br>
              <a:rPr lang="en-US" sz="2000" dirty="0" smtClean="0">
                <a:latin typeface="Palatino Linotype" panose="02040502050505030304" pitchFamily="18" charset="0"/>
              </a:rPr>
            </a:br>
            <a:r>
              <a:rPr lang="en-US" sz="2000" dirty="0" smtClean="0">
                <a:latin typeface="Palatino Linotype" panose="02040502050505030304" pitchFamily="18" charset="0"/>
              </a:rPr>
              <a:t>How blessed is the man to whom the </a:t>
            </a:r>
            <a:r>
              <a:rPr lang="en-US" sz="2000" cap="small" dirty="0" smtClean="0">
                <a:latin typeface="Palatino Linotype" panose="02040502050505030304" pitchFamily="18" charset="0"/>
              </a:rPr>
              <a:t>Lord</a:t>
            </a:r>
            <a:r>
              <a:rPr lang="en-US" sz="2000" dirty="0" smtClean="0">
                <a:latin typeface="Palatino Linotype" panose="02040502050505030304" pitchFamily="18" charset="0"/>
              </a:rPr>
              <a:t> does not impute iniquity,</a:t>
            </a:r>
            <a:br>
              <a:rPr lang="en-US" sz="2000" dirty="0" smtClean="0">
                <a:latin typeface="Palatino Linotype" panose="02040502050505030304" pitchFamily="18" charset="0"/>
              </a:rPr>
            </a:br>
            <a:r>
              <a:rPr lang="en-US" sz="2000" dirty="0" smtClean="0">
                <a:latin typeface="Palatino Linotype" panose="02040502050505030304" pitchFamily="18" charset="0"/>
              </a:rPr>
              <a:t>And in whose spirit there is no deceit!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2105" y="1600200"/>
            <a:ext cx="4215695" cy="224676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Palatino Linotype" panose="02040502050505030304" pitchFamily="18" charset="0"/>
              </a:rPr>
              <a:t>Salmos</a:t>
            </a:r>
            <a:r>
              <a:rPr lang="en-US" sz="2000" b="1" dirty="0" smtClean="0">
                <a:latin typeface="Palatino Linotype" panose="02040502050505030304" pitchFamily="18" charset="0"/>
              </a:rPr>
              <a:t> 32:1-2</a:t>
            </a:r>
          </a:p>
          <a:p>
            <a:r>
              <a:rPr lang="es-ES" sz="2000" dirty="0">
                <a:latin typeface="Palatino Linotype" panose="02040502050505030304" pitchFamily="18" charset="0"/>
              </a:rPr>
              <a:t>Bienaventurado aquel cuya transgresión ha sido perdonada</a:t>
            </a:r>
            <a:br>
              <a:rPr lang="es-ES" sz="2000" dirty="0">
                <a:latin typeface="Palatino Linotype" panose="02040502050505030304" pitchFamily="18" charset="0"/>
              </a:rPr>
            </a:br>
            <a:r>
              <a:rPr lang="es-ES" sz="2000" dirty="0">
                <a:latin typeface="Palatino Linotype" panose="02040502050505030304" pitchFamily="18" charset="0"/>
              </a:rPr>
              <a:t>y cubierto su pecado.</a:t>
            </a:r>
            <a:br>
              <a:rPr lang="es-ES" sz="2000" dirty="0">
                <a:latin typeface="Palatino Linotype" panose="02040502050505030304" pitchFamily="18" charset="0"/>
              </a:rPr>
            </a:br>
            <a:r>
              <a:rPr lang="es-ES" sz="2000" dirty="0" smtClean="0">
                <a:latin typeface="Palatino Linotype" panose="02040502050505030304" pitchFamily="18" charset="0"/>
              </a:rPr>
              <a:t>Bienaventurado </a:t>
            </a:r>
            <a:r>
              <a:rPr lang="es-ES" sz="2000" dirty="0">
                <a:latin typeface="Palatino Linotype" panose="02040502050505030304" pitchFamily="18" charset="0"/>
              </a:rPr>
              <a:t>el hombre a quien Jehová no culpa de iniquidad</a:t>
            </a:r>
            <a:br>
              <a:rPr lang="es-ES" sz="2000" dirty="0">
                <a:latin typeface="Palatino Linotype" panose="02040502050505030304" pitchFamily="18" charset="0"/>
              </a:rPr>
            </a:br>
            <a:r>
              <a:rPr lang="es-ES" sz="2000" dirty="0">
                <a:latin typeface="Palatino Linotype" panose="02040502050505030304" pitchFamily="18" charset="0"/>
              </a:rPr>
              <a:t>y en cuyo espíritu no hay engaño</a:t>
            </a:r>
            <a:r>
              <a:rPr lang="es-ES" sz="2000" dirty="0" smtClean="0">
                <a:latin typeface="Palatino Linotype" panose="02040502050505030304" pitchFamily="18" charset="0"/>
              </a:rPr>
              <a:t>.</a:t>
            </a:r>
            <a:endParaRPr lang="en-US" sz="2000" dirty="0" smtClean="0">
              <a:latin typeface="Palatino Linotype" panose="020405020505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David’s sin</a:t>
            </a:r>
          </a:p>
          <a:p>
            <a:r>
              <a:rPr lang="en-US" sz="2200" dirty="0" smtClean="0"/>
              <a:t>	Psalm 32</a:t>
            </a:r>
          </a:p>
        </p:txBody>
      </p:sp>
    </p:spTree>
    <p:extLst>
      <p:ext uri="{BB962C8B-B14F-4D97-AF65-F5344CB8AC3E}">
        <p14:creationId xmlns:p14="http://schemas.microsoft.com/office/powerpoint/2010/main" val="30116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God Forgives What We Think of as the Worst of Sins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Dios perdona lo que consideramos como el peor de los pecados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El pecado de David</a:t>
            </a:r>
          </a:p>
          <a:p>
            <a:pPr lvl="2"/>
            <a:r>
              <a:rPr lang="es-ES" sz="2200" dirty="0" smtClean="0"/>
              <a:t>Salmos 32</a:t>
            </a:r>
          </a:p>
          <a:p>
            <a:pPr lvl="2"/>
            <a:endParaRPr lang="es-ES" sz="2200" dirty="0" smtClean="0"/>
          </a:p>
          <a:p>
            <a:pPr lvl="2"/>
            <a:r>
              <a:rPr lang="es-ES" sz="2200" dirty="0" smtClean="0"/>
              <a:t>Romanos 4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228600" y="2362200"/>
            <a:ext cx="4215695" cy="409342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Romans 4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dirty="0">
                <a:latin typeface="Palatino Linotype" panose="02040502050505030304" pitchFamily="18" charset="0"/>
              </a:rPr>
              <a:t>But to the one who does not work, but believes in Him who justifies the ungodly, his faith is credited as righteousness,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000" dirty="0">
                <a:latin typeface="Palatino Linotype" panose="02040502050505030304" pitchFamily="18" charset="0"/>
              </a:rPr>
              <a:t>just as David also speaks of the blessing on the man to whom God credits righteousness apart from works:</a:t>
            </a:r>
          </a:p>
          <a:p>
            <a:r>
              <a:rPr lang="en-US" sz="2000" b="1" i="1" baseline="30000" dirty="0">
                <a:latin typeface="Palatino Linotype" panose="02040502050505030304" pitchFamily="18" charset="0"/>
              </a:rPr>
              <a:t>7 </a:t>
            </a:r>
            <a:r>
              <a:rPr lang="en-US" sz="2000" i="1" dirty="0">
                <a:latin typeface="Palatino Linotype" panose="02040502050505030304" pitchFamily="18" charset="0"/>
              </a:rPr>
              <a:t>“Blessed are those whose lawless deeds have been forgiven,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And whose sins have been covered.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i="1" dirty="0">
                <a:latin typeface="Palatino Linotype" panose="02040502050505030304" pitchFamily="18" charset="0"/>
              </a:rPr>
              <a:t>“Blessed is the man whose sin the Lord will not take into account</a:t>
            </a:r>
            <a:r>
              <a:rPr lang="en-US" sz="2000" i="1" dirty="0" smtClean="0">
                <a:latin typeface="Palatino Linotype" panose="02040502050505030304" pitchFamily="18" charset="0"/>
              </a:rPr>
              <a:t>.”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2105" y="2362200"/>
            <a:ext cx="4215695" cy="409342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Palatino Linotype" panose="02040502050505030304" pitchFamily="18" charset="0"/>
              </a:rPr>
              <a:t>Romanos</a:t>
            </a:r>
            <a:r>
              <a:rPr lang="en-US" sz="2000" b="1" dirty="0" smtClean="0">
                <a:latin typeface="Palatino Linotype" panose="02040502050505030304" pitchFamily="18" charset="0"/>
              </a:rPr>
              <a:t> 4</a:t>
            </a:r>
          </a:p>
          <a:p>
            <a:r>
              <a:rPr lang="es-ES" sz="2000" b="1" baseline="30000" dirty="0" smtClean="0">
                <a:latin typeface="Palatino Linotype" panose="02040502050505030304" pitchFamily="18" charset="0"/>
              </a:rPr>
              <a:t>5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pero al que no trabaja, sino cree en aquel que justifica al impío, su fe le es contada por justicia. </a:t>
            </a:r>
            <a:r>
              <a:rPr lang="es-ES" sz="2000" b="1" baseline="30000" dirty="0">
                <a:latin typeface="Palatino Linotype" panose="02040502050505030304" pitchFamily="18" charset="0"/>
              </a:rPr>
              <a:t>6 </a:t>
            </a:r>
            <a:r>
              <a:rPr lang="es-ES" sz="2000" dirty="0">
                <a:latin typeface="Palatino Linotype" panose="02040502050505030304" pitchFamily="18" charset="0"/>
              </a:rPr>
              <a:t>Por eso también David habla de la bienaventuranza del hombre a quien Dios atribuye justicia sin obras, </a:t>
            </a:r>
            <a:r>
              <a:rPr lang="es-ES" sz="2000" b="1" baseline="30000" dirty="0">
                <a:latin typeface="Palatino Linotype" panose="02040502050505030304" pitchFamily="18" charset="0"/>
              </a:rPr>
              <a:t>7 </a:t>
            </a:r>
            <a:r>
              <a:rPr lang="es-ES" sz="2000" dirty="0">
                <a:latin typeface="Palatino Linotype" panose="02040502050505030304" pitchFamily="18" charset="0"/>
              </a:rPr>
              <a:t>diciendo:</a:t>
            </a:r>
          </a:p>
          <a:p>
            <a:r>
              <a:rPr lang="es-ES" sz="2000" i="1" dirty="0">
                <a:latin typeface="Palatino Linotype" panose="02040502050505030304" pitchFamily="18" charset="0"/>
              </a:rPr>
              <a:t>«Bienaventurados aquellos cuyas iniquidades son perdonadas,</a:t>
            </a:r>
            <a:br>
              <a:rPr lang="es-ES" sz="2000" i="1" dirty="0">
                <a:latin typeface="Palatino Linotype" panose="02040502050505030304" pitchFamily="18" charset="0"/>
              </a:rPr>
            </a:br>
            <a:r>
              <a:rPr lang="es-ES" sz="2000" i="1" dirty="0">
                <a:latin typeface="Palatino Linotype" panose="02040502050505030304" pitchFamily="18" charset="0"/>
              </a:rPr>
              <a:t>y cuyos pecados son cubiertos.</a:t>
            </a:r>
            <a:br>
              <a:rPr lang="es-ES" sz="2000" i="1" dirty="0">
                <a:latin typeface="Palatino Linotype" panose="02040502050505030304" pitchFamily="18" charset="0"/>
              </a:rPr>
            </a:br>
            <a:r>
              <a:rPr lang="es-ES" sz="2000" b="1" i="1" baseline="30000" dirty="0">
                <a:latin typeface="Palatino Linotype" panose="02040502050505030304" pitchFamily="18" charset="0"/>
              </a:rPr>
              <a:t>8 </a:t>
            </a:r>
            <a:r>
              <a:rPr lang="es-ES" sz="2000" i="1" dirty="0">
                <a:latin typeface="Palatino Linotype" panose="02040502050505030304" pitchFamily="18" charset="0"/>
              </a:rPr>
              <a:t>Bienaventurado el hombre a quien el Señor no culpa de pecado</a:t>
            </a:r>
            <a:r>
              <a:rPr lang="es-ES" sz="2000" i="1" dirty="0" smtClean="0">
                <a:latin typeface="Palatino Linotype" panose="02040502050505030304" pitchFamily="18" charset="0"/>
              </a:rPr>
              <a:t>.»</a:t>
            </a:r>
            <a:endParaRPr lang="es-ES" sz="2000" i="1" dirty="0">
              <a:latin typeface="Palatino Linotype" panose="020405020505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David’s sin</a:t>
            </a:r>
          </a:p>
          <a:p>
            <a:r>
              <a:rPr lang="en-US" sz="2200" dirty="0" smtClean="0"/>
              <a:t>	Psalm 32</a:t>
            </a:r>
            <a:r>
              <a:rPr lang="en-US" sz="2200" dirty="0"/>
              <a:t>	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/>
              <a:t>	</a:t>
            </a:r>
            <a:r>
              <a:rPr lang="en-US" sz="2200" dirty="0" smtClean="0"/>
              <a:t>Romans 4</a:t>
            </a:r>
          </a:p>
        </p:txBody>
      </p:sp>
    </p:spTree>
    <p:extLst>
      <p:ext uri="{BB962C8B-B14F-4D97-AF65-F5344CB8AC3E}">
        <p14:creationId xmlns:p14="http://schemas.microsoft.com/office/powerpoint/2010/main" val="19104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God Forgives What We Think of as the Worst of Sins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Dios perdona lo que consideramos como el peor de los pecados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David’s sin</a:t>
            </a:r>
          </a:p>
          <a:p>
            <a:endParaRPr lang="en-US" sz="2200" dirty="0" smtClean="0"/>
          </a:p>
          <a:p>
            <a:r>
              <a:rPr lang="en-US" sz="2200" dirty="0"/>
              <a:t>	</a:t>
            </a:r>
            <a:r>
              <a:rPr lang="en-US" sz="2200" dirty="0" smtClean="0"/>
              <a:t>“as his father David”*</a:t>
            </a:r>
          </a:p>
          <a:p>
            <a:r>
              <a:rPr lang="en-US" dirty="0"/>
              <a:t>	</a:t>
            </a:r>
            <a:r>
              <a:rPr lang="en-US" dirty="0" smtClean="0"/>
              <a:t>the meaning of “not remember”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El pecado de David</a:t>
            </a:r>
          </a:p>
          <a:p>
            <a:pPr lvl="2"/>
            <a:endParaRPr lang="es-ES" sz="2200" dirty="0" smtClean="0"/>
          </a:p>
          <a:p>
            <a:pPr lvl="2"/>
            <a:r>
              <a:rPr lang="es-ES" sz="2200" dirty="0" smtClean="0"/>
              <a:t>“Como su padre David”*</a:t>
            </a:r>
          </a:p>
          <a:p>
            <a:pPr lvl="2"/>
            <a:r>
              <a:rPr lang="es-ES" dirty="0" smtClean="0"/>
              <a:t>el significado de “no recordar”</a:t>
            </a:r>
            <a:endParaRPr lang="es-ES" sz="2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94069" y="1671637"/>
            <a:ext cx="7809509" cy="136652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numCol="2" spcCol="365760" rtlCol="0">
            <a:spAutoFit/>
          </a:bodyPr>
          <a:lstStyle/>
          <a:p>
            <a:r>
              <a:rPr lang="en-US" b="1" dirty="0">
                <a:hlinkClick r:id="rId2"/>
              </a:rPr>
              <a:t>1 Kings 11:4</a:t>
            </a:r>
            <a:endParaRPr lang="en-US" dirty="0"/>
          </a:p>
          <a:p>
            <a:r>
              <a:rPr lang="en-US" dirty="0"/>
              <a:t>and his heart was not wholly devoted to the </a:t>
            </a:r>
            <a:r>
              <a:rPr lang="en-US" cap="small" dirty="0"/>
              <a:t>Lord</a:t>
            </a:r>
            <a:r>
              <a:rPr lang="en-US" dirty="0"/>
              <a:t> his God, as the heart of </a:t>
            </a:r>
            <a:r>
              <a:rPr lang="en-US" b="1" dirty="0"/>
              <a:t>David</a:t>
            </a:r>
            <a:r>
              <a:rPr lang="en-US" dirty="0"/>
              <a:t> his </a:t>
            </a:r>
            <a:r>
              <a:rPr lang="en-US" b="1" dirty="0"/>
              <a:t>father</a:t>
            </a:r>
            <a:r>
              <a:rPr lang="en-US" dirty="0"/>
              <a:t> had been.</a:t>
            </a:r>
          </a:p>
          <a:p>
            <a:r>
              <a:rPr lang="en-US" b="1" dirty="0">
                <a:hlinkClick r:id="rId3"/>
              </a:rPr>
              <a:t>1 Kings 11:6</a:t>
            </a:r>
            <a:endParaRPr lang="en-US" dirty="0"/>
          </a:p>
          <a:p>
            <a:r>
              <a:rPr lang="en-US" dirty="0"/>
              <a:t>did not follow the </a:t>
            </a:r>
            <a:r>
              <a:rPr lang="en-US" cap="small" dirty="0"/>
              <a:t>Lord</a:t>
            </a:r>
            <a:r>
              <a:rPr lang="en-US" dirty="0"/>
              <a:t> fully, as </a:t>
            </a:r>
            <a:r>
              <a:rPr lang="en-US" b="1" dirty="0"/>
              <a:t>David</a:t>
            </a:r>
            <a:r>
              <a:rPr lang="en-US" dirty="0"/>
              <a:t> his </a:t>
            </a:r>
            <a:r>
              <a:rPr lang="en-US" b="1" dirty="0"/>
              <a:t>father</a:t>
            </a:r>
            <a:r>
              <a:rPr lang="en-US" dirty="0"/>
              <a:t> had done.</a:t>
            </a:r>
          </a:p>
          <a:p>
            <a:r>
              <a:rPr lang="en-US" b="1" dirty="0">
                <a:hlinkClick r:id="rId4"/>
              </a:rPr>
              <a:t>1 Kings 11:33</a:t>
            </a:r>
            <a:endParaRPr lang="en-US" dirty="0"/>
          </a:p>
          <a:p>
            <a:r>
              <a:rPr lang="en-US" dirty="0"/>
              <a:t>they have not walked in My ways, doing what is right in My sight and observing My statutes and My ordinances, as his </a:t>
            </a:r>
            <a:r>
              <a:rPr lang="en-US" b="1" dirty="0"/>
              <a:t>father</a:t>
            </a:r>
            <a:r>
              <a:rPr lang="en-US" dirty="0"/>
              <a:t> </a:t>
            </a:r>
            <a:r>
              <a:rPr lang="en-US" b="1" dirty="0"/>
              <a:t>David</a:t>
            </a:r>
            <a:r>
              <a:rPr lang="en-US" dirty="0"/>
              <a:t> did.</a:t>
            </a:r>
          </a:p>
          <a:p>
            <a:r>
              <a:rPr lang="en-US" b="1" dirty="0">
                <a:hlinkClick r:id="rId5"/>
              </a:rPr>
              <a:t>1 Kings 15:3</a:t>
            </a:r>
            <a:endParaRPr lang="en-US" dirty="0"/>
          </a:p>
          <a:p>
            <a:r>
              <a:rPr lang="en-US" dirty="0"/>
              <a:t>his heart was not wholly devoted to the </a:t>
            </a:r>
            <a:r>
              <a:rPr lang="en-US" cap="small" dirty="0"/>
              <a:t>Lord</a:t>
            </a:r>
            <a:r>
              <a:rPr lang="en-US" dirty="0"/>
              <a:t> his God, like the heart of his </a:t>
            </a:r>
            <a:r>
              <a:rPr lang="en-US" b="1" dirty="0" smtClean="0"/>
              <a:t>father David</a:t>
            </a:r>
            <a:r>
              <a:rPr lang="en-US" dirty="0"/>
              <a:t>.</a:t>
            </a:r>
          </a:p>
          <a:p>
            <a:r>
              <a:rPr lang="en-US" b="1" dirty="0">
                <a:hlinkClick r:id="rId6"/>
              </a:rPr>
              <a:t>1 Kings 15:11</a:t>
            </a:r>
            <a:endParaRPr lang="en-US" dirty="0"/>
          </a:p>
          <a:p>
            <a:r>
              <a:rPr lang="en-US" dirty="0"/>
              <a:t>Asa did what was right in the sight of the </a:t>
            </a:r>
            <a:r>
              <a:rPr lang="en-US" cap="small" dirty="0"/>
              <a:t>Lord</a:t>
            </a:r>
            <a:r>
              <a:rPr lang="en-US" dirty="0"/>
              <a:t>, like </a:t>
            </a:r>
            <a:r>
              <a:rPr lang="en-US" b="1" dirty="0"/>
              <a:t>David</a:t>
            </a:r>
            <a:r>
              <a:rPr lang="en-US" dirty="0"/>
              <a:t> his </a:t>
            </a:r>
            <a:r>
              <a:rPr lang="en-US" b="1" dirty="0"/>
              <a:t>father</a:t>
            </a:r>
            <a:r>
              <a:rPr lang="en-US" dirty="0"/>
              <a:t>.</a:t>
            </a:r>
          </a:p>
          <a:p>
            <a:r>
              <a:rPr lang="en-US" b="1" dirty="0">
                <a:hlinkClick r:id="rId7"/>
              </a:rPr>
              <a:t>2 Kings 14:3</a:t>
            </a:r>
            <a:endParaRPr lang="en-US" dirty="0"/>
          </a:p>
          <a:p>
            <a:r>
              <a:rPr lang="en-US" dirty="0"/>
              <a:t>He did right in the sight of the </a:t>
            </a:r>
            <a:r>
              <a:rPr lang="en-US" cap="small" dirty="0"/>
              <a:t>Lord</a:t>
            </a:r>
            <a:r>
              <a:rPr lang="en-US" dirty="0"/>
              <a:t>, yet not like </a:t>
            </a:r>
            <a:r>
              <a:rPr lang="en-US" b="1" dirty="0"/>
              <a:t>David </a:t>
            </a:r>
            <a:r>
              <a:rPr lang="en-US" dirty="0"/>
              <a:t>his </a:t>
            </a:r>
            <a:r>
              <a:rPr lang="en-US" b="1" dirty="0"/>
              <a:t>father</a:t>
            </a:r>
            <a:r>
              <a:rPr lang="en-US" dirty="0"/>
              <a:t> </a:t>
            </a:r>
          </a:p>
          <a:p>
            <a:r>
              <a:rPr lang="en-US" b="1" dirty="0">
                <a:hlinkClick r:id="rId8"/>
              </a:rPr>
              <a:t>2 Kings 16:2</a:t>
            </a:r>
            <a:endParaRPr lang="en-US" dirty="0"/>
          </a:p>
          <a:p>
            <a:r>
              <a:rPr lang="en-US" dirty="0"/>
              <a:t>he did not do what was right in the sight of the </a:t>
            </a:r>
            <a:r>
              <a:rPr lang="en-US" cap="small" dirty="0"/>
              <a:t>Lord</a:t>
            </a:r>
            <a:r>
              <a:rPr lang="en-US" dirty="0"/>
              <a:t> his God, as his </a:t>
            </a:r>
            <a:r>
              <a:rPr lang="en-US" b="1" dirty="0"/>
              <a:t>father</a:t>
            </a:r>
            <a:r>
              <a:rPr lang="en-US" dirty="0"/>
              <a:t> </a:t>
            </a:r>
            <a:r>
              <a:rPr lang="en-US" b="1" dirty="0"/>
              <a:t>David</a:t>
            </a:r>
            <a:r>
              <a:rPr lang="en-US" dirty="0"/>
              <a:t> had done.</a:t>
            </a:r>
          </a:p>
          <a:p>
            <a:r>
              <a:rPr lang="en-US" b="1" dirty="0">
                <a:hlinkClick r:id="rId9"/>
              </a:rPr>
              <a:t>2 Kings 18:3</a:t>
            </a:r>
            <a:endParaRPr lang="en-US" dirty="0"/>
          </a:p>
          <a:p>
            <a:r>
              <a:rPr lang="en-US" dirty="0"/>
              <a:t>He did right in the sight of the </a:t>
            </a:r>
            <a:r>
              <a:rPr lang="en-US" cap="small" dirty="0"/>
              <a:t>Lord</a:t>
            </a:r>
            <a:r>
              <a:rPr lang="en-US" dirty="0"/>
              <a:t>, according to all that his </a:t>
            </a:r>
            <a:r>
              <a:rPr lang="en-US" b="1" dirty="0"/>
              <a:t>father</a:t>
            </a:r>
            <a:r>
              <a:rPr lang="en-US" dirty="0"/>
              <a:t> </a:t>
            </a:r>
            <a:r>
              <a:rPr lang="en-US" b="1" dirty="0"/>
              <a:t>David</a:t>
            </a:r>
            <a:r>
              <a:rPr lang="en-US" dirty="0"/>
              <a:t> had done.</a:t>
            </a:r>
          </a:p>
          <a:p>
            <a:r>
              <a:rPr lang="en-US" b="1" dirty="0">
                <a:hlinkClick r:id="rId10"/>
              </a:rPr>
              <a:t>2 Kings 22:2</a:t>
            </a:r>
            <a:endParaRPr lang="en-US" dirty="0"/>
          </a:p>
          <a:p>
            <a:r>
              <a:rPr lang="en-US" dirty="0"/>
              <a:t>He did right in the sight of the </a:t>
            </a:r>
            <a:r>
              <a:rPr lang="en-US" cap="small" dirty="0"/>
              <a:t>Lord</a:t>
            </a:r>
            <a:r>
              <a:rPr lang="en-US" dirty="0"/>
              <a:t> and walked in all the way of his </a:t>
            </a:r>
            <a:r>
              <a:rPr lang="en-US" b="1" dirty="0"/>
              <a:t>father</a:t>
            </a:r>
            <a:r>
              <a:rPr lang="en-US" dirty="0"/>
              <a:t> </a:t>
            </a:r>
            <a:r>
              <a:rPr lang="en-US" b="1" dirty="0"/>
              <a:t>David</a:t>
            </a:r>
            <a:r>
              <a:rPr lang="en-US" dirty="0"/>
              <a:t>, nor did he turn aside to the right or to the left.</a:t>
            </a:r>
          </a:p>
          <a:p>
            <a:r>
              <a:rPr lang="en-US" b="1" dirty="0" smtClean="0">
                <a:hlinkClick r:id="rId11"/>
              </a:rPr>
              <a:t>2 </a:t>
            </a:r>
            <a:r>
              <a:rPr lang="en-US" b="1" dirty="0">
                <a:hlinkClick r:id="rId11"/>
              </a:rPr>
              <a:t>Chronicles 28:1</a:t>
            </a:r>
            <a:endParaRPr lang="en-US" dirty="0"/>
          </a:p>
          <a:p>
            <a:r>
              <a:rPr lang="en-US" dirty="0"/>
              <a:t>he did not do right in the sight of the </a:t>
            </a:r>
            <a:r>
              <a:rPr lang="en-US" cap="small" dirty="0"/>
              <a:t>Lord</a:t>
            </a:r>
            <a:r>
              <a:rPr lang="en-US" dirty="0"/>
              <a:t> as </a:t>
            </a:r>
            <a:r>
              <a:rPr lang="en-US" b="1" dirty="0"/>
              <a:t>David</a:t>
            </a:r>
            <a:r>
              <a:rPr lang="en-US" dirty="0"/>
              <a:t> his </a:t>
            </a:r>
            <a:r>
              <a:rPr lang="en-US" b="1" dirty="0"/>
              <a:t>father</a:t>
            </a:r>
            <a:r>
              <a:rPr lang="en-US" dirty="0"/>
              <a:t> had done.</a:t>
            </a:r>
          </a:p>
          <a:p>
            <a:r>
              <a:rPr lang="en-US" b="1" dirty="0">
                <a:hlinkClick r:id="rId12"/>
              </a:rPr>
              <a:t>2 Chronicles 29:2</a:t>
            </a:r>
            <a:endParaRPr lang="en-US" dirty="0"/>
          </a:p>
          <a:p>
            <a:r>
              <a:rPr lang="en-US" dirty="0"/>
              <a:t>He did right in the sight of the </a:t>
            </a:r>
            <a:r>
              <a:rPr lang="en-US" cap="small" dirty="0"/>
              <a:t>Lord</a:t>
            </a:r>
            <a:r>
              <a:rPr lang="en-US" dirty="0"/>
              <a:t>, according to all that his </a:t>
            </a:r>
            <a:r>
              <a:rPr lang="en-US" b="1" dirty="0"/>
              <a:t>father</a:t>
            </a:r>
            <a:r>
              <a:rPr lang="en-US" dirty="0"/>
              <a:t> </a:t>
            </a:r>
            <a:r>
              <a:rPr lang="en-US" b="1" dirty="0"/>
              <a:t>David</a:t>
            </a:r>
            <a:r>
              <a:rPr lang="en-US" dirty="0"/>
              <a:t> had done.</a:t>
            </a:r>
          </a:p>
          <a:p>
            <a:r>
              <a:rPr lang="en-US" b="1" dirty="0">
                <a:hlinkClick r:id="rId13"/>
              </a:rPr>
              <a:t>2 Chronicles 34:2</a:t>
            </a:r>
            <a:endParaRPr lang="en-US" dirty="0"/>
          </a:p>
          <a:p>
            <a:r>
              <a:rPr lang="en-US" dirty="0"/>
              <a:t>He did right in the sight of the </a:t>
            </a:r>
            <a:r>
              <a:rPr lang="en-US" cap="small" dirty="0"/>
              <a:t>Lord</a:t>
            </a:r>
            <a:r>
              <a:rPr lang="en-US" dirty="0"/>
              <a:t>, and walked in the ways of his </a:t>
            </a:r>
            <a:r>
              <a:rPr lang="en-US" b="1" dirty="0"/>
              <a:t>father</a:t>
            </a:r>
            <a:r>
              <a:rPr lang="en-US" dirty="0"/>
              <a:t> </a:t>
            </a:r>
            <a:r>
              <a:rPr lang="en-US" b="1" dirty="0"/>
              <a:t>David</a:t>
            </a:r>
            <a:r>
              <a:rPr lang="en-US" dirty="0"/>
              <a:t> and did not turn aside to the right or to the left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1 Reyes 11: 4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su corazón no estaba completamente dedicado al Señor su Dios, como el corazón de David había sido su padre.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1 Reyes 11: 6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no siguió al Señor plenamente, como David su padre había hecho.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1 Reyes 11:33	</a:t>
            </a:r>
            <a:r>
              <a:rPr lang="es-ES" dirty="0" smtClean="0">
                <a:solidFill>
                  <a:srgbClr val="FF0000"/>
                </a:solidFill>
              </a:rPr>
              <a:t>no han andado en Mis caminos, haciendo lo correcto ante Mi vista y observando Mis estatutos y Mis ordenanzas, como lo hizo su padre David.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1 Reyes 15: 3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su corazón no estaba totalmente dedicado al Señor su Dios, como el corazón de su padre David.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1 Reyes 15:11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Asa hizo lo correcto a los ojos del Señor, como David, su padre.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2 Reyes 14: 3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Hizo lo correcto a la vista del Señor, pero no como David, su padre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2 Reyes 16: 2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él no hizo lo recto a los ojos de Jehová su Dios, como lo había hecho su padre David.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2 Reyes 18: 3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Él hizo lo correcto a los ojos del Señor, de acuerdo con todo lo que su padre David había hecho.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2 Reyes 22: 2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Hizo lo correcto a los ojos del Señor y caminó por todo el camino de su padre David, y no se desvió hacia la derecha o hacia la izquierda.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2 Crónicas 28</a:t>
            </a:r>
            <a:r>
              <a:rPr lang="es-ES" b="1" smtClean="0">
                <a:solidFill>
                  <a:srgbClr val="FF0000"/>
                </a:solidFill>
              </a:rPr>
              <a:t>: 1	</a:t>
            </a:r>
            <a:r>
              <a:rPr lang="es-ES" smtClean="0">
                <a:solidFill>
                  <a:srgbClr val="FF0000"/>
                </a:solidFill>
              </a:rPr>
              <a:t>él </a:t>
            </a:r>
            <a:r>
              <a:rPr lang="es-ES" dirty="0" smtClean="0">
                <a:solidFill>
                  <a:srgbClr val="FF0000"/>
                </a:solidFill>
              </a:rPr>
              <a:t>no hizo lo correcto a la vista del Señor como David lo había hecho su padre.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2 Crónicas 29: 2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Él hizo lo correcto a los ojos del Señor, de acuerdo con todo lo que su padre David había hecho.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2 Crónicas 34: 2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Hizo lo recto a los ojos de Jehová, y anduvo en los caminos de su padre David, y no se desvió a la derecha ni a la izquierda.</a:t>
            </a:r>
          </a:p>
        </p:txBody>
      </p:sp>
    </p:spTree>
    <p:extLst>
      <p:ext uri="{BB962C8B-B14F-4D97-AF65-F5344CB8AC3E}">
        <p14:creationId xmlns:p14="http://schemas.microsoft.com/office/powerpoint/2010/main" val="30542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00486 -1.25625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6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3" animBg="1"/>
      <p:bldP spid="9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prstClr val="white"/>
                </a:solidFill>
              </a:rPr>
              <a:t>God Forgives What We Think of as the Worst of Sins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>
                <a:solidFill>
                  <a:prstClr val="black"/>
                </a:solidFill>
              </a:rPr>
              <a:t>Dios perdona lo que consideramos como el peor de los pecados</a:t>
            </a:r>
            <a:endParaRPr lang="en-US" sz="25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David’s sin</a:t>
            </a:r>
          </a:p>
          <a:p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>
                <a:solidFill>
                  <a:prstClr val="black"/>
                </a:solidFill>
              </a:rPr>
              <a:t>	</a:t>
            </a:r>
            <a:r>
              <a:rPr lang="en-US" sz="2200" dirty="0" smtClean="0">
                <a:solidFill>
                  <a:prstClr val="black"/>
                </a:solidFill>
              </a:rPr>
              <a:t>a </a:t>
            </a:r>
            <a:r>
              <a:rPr lang="en-US" sz="2200" dirty="0">
                <a:solidFill>
                  <a:prstClr val="black"/>
                </a:solidFill>
              </a:rPr>
              <a:t>Type of the </a:t>
            </a:r>
            <a:r>
              <a:rPr lang="en-US" sz="2200" dirty="0" smtClean="0">
                <a:solidFill>
                  <a:prstClr val="black"/>
                </a:solidFill>
              </a:rPr>
              <a:t>Christ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prstClr val="black"/>
                </a:solidFill>
              </a:rPr>
              <a:t>El pecado de </a:t>
            </a:r>
            <a:r>
              <a:rPr lang="es-ES" sz="2200" dirty="0" smtClean="0">
                <a:solidFill>
                  <a:prstClr val="black"/>
                </a:solidFill>
              </a:rPr>
              <a:t>David</a:t>
            </a:r>
            <a:endParaRPr lang="es-ES" sz="2200" dirty="0">
              <a:solidFill>
                <a:prstClr val="black"/>
              </a:solidFill>
            </a:endParaRPr>
          </a:p>
          <a:p>
            <a:pPr lvl="2"/>
            <a:endParaRPr lang="es-ES" sz="2200" dirty="0">
              <a:solidFill>
                <a:prstClr val="black"/>
              </a:solidFill>
            </a:endParaRPr>
          </a:p>
          <a:p>
            <a:pPr lvl="2"/>
            <a:r>
              <a:rPr lang="es-ES" sz="2200" dirty="0">
                <a:solidFill>
                  <a:prstClr val="black"/>
                </a:solidFill>
              </a:rPr>
              <a:t>un Tipo de </a:t>
            </a:r>
            <a:r>
              <a:rPr lang="es-ES" sz="2200" dirty="0" smtClean="0">
                <a:solidFill>
                  <a:prstClr val="black"/>
                </a:solidFill>
              </a:rPr>
              <a:t>Cristo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981200"/>
            <a:ext cx="4215695" cy="317009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Jeremiah 30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dirty="0">
                <a:latin typeface="Palatino Linotype" panose="02040502050505030304" pitchFamily="18" charset="0"/>
              </a:rPr>
              <a:t>‘It shall come about on that day,’ declares the </a:t>
            </a:r>
            <a:r>
              <a:rPr lang="en-US" sz="2000" cap="small" dirty="0">
                <a:latin typeface="Palatino Linotype" panose="02040502050505030304" pitchFamily="18" charset="0"/>
              </a:rPr>
              <a:t>Lord</a:t>
            </a:r>
            <a:r>
              <a:rPr lang="en-US" sz="2000" dirty="0">
                <a:latin typeface="Palatino Linotype" panose="02040502050505030304" pitchFamily="18" charset="0"/>
              </a:rPr>
              <a:t> of hosts, ‘that I will break his yoke from off </a:t>
            </a:r>
            <a:r>
              <a:rPr lang="en-US" sz="2000" dirty="0" smtClean="0">
                <a:latin typeface="Palatino Linotype" panose="02040502050505030304" pitchFamily="18" charset="0"/>
              </a:rPr>
              <a:t>their </a:t>
            </a:r>
            <a:r>
              <a:rPr lang="en-US" sz="2000" dirty="0">
                <a:latin typeface="Palatino Linotype" panose="02040502050505030304" pitchFamily="18" charset="0"/>
              </a:rPr>
              <a:t>neck and will tear off </a:t>
            </a:r>
            <a:r>
              <a:rPr lang="en-US" sz="2000" dirty="0" smtClean="0">
                <a:latin typeface="Palatino Linotype" panose="02040502050505030304" pitchFamily="18" charset="0"/>
              </a:rPr>
              <a:t>their</a:t>
            </a:r>
            <a:r>
              <a:rPr lang="en-US" sz="2000" dirty="0">
                <a:latin typeface="Palatino Linotype" panose="02040502050505030304" pitchFamily="18" charset="0"/>
              </a:rPr>
              <a:t> bonds; and strangers will no </a:t>
            </a:r>
            <a:r>
              <a:rPr lang="en-US" sz="2000" dirty="0" smtClean="0">
                <a:latin typeface="Palatino Linotype" panose="02040502050505030304" pitchFamily="18" charset="0"/>
              </a:rPr>
              <a:t>longer make them </a:t>
            </a:r>
            <a:r>
              <a:rPr lang="en-US" sz="2000" dirty="0">
                <a:latin typeface="Palatino Linotype" panose="02040502050505030304" pitchFamily="18" charset="0"/>
              </a:rPr>
              <a:t>their slaves.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000" dirty="0">
                <a:latin typeface="Palatino Linotype" panose="02040502050505030304" pitchFamily="18" charset="0"/>
              </a:rPr>
              <a:t>But they shall serve the </a:t>
            </a:r>
            <a:r>
              <a:rPr lang="en-US" sz="2000" cap="small" dirty="0">
                <a:latin typeface="Palatino Linotype" panose="02040502050505030304" pitchFamily="18" charset="0"/>
              </a:rPr>
              <a:t>Lord</a:t>
            </a:r>
            <a:r>
              <a:rPr lang="en-US" sz="2000" dirty="0">
                <a:latin typeface="Palatino Linotype" panose="02040502050505030304" pitchFamily="18" charset="0"/>
              </a:rPr>
              <a:t> their God </a:t>
            </a:r>
            <a:r>
              <a:rPr lang="en-US" sz="2000" dirty="0" smtClean="0">
                <a:latin typeface="Palatino Linotype" panose="02040502050505030304" pitchFamily="18" charset="0"/>
              </a:rPr>
              <a:t>and David their </a:t>
            </a:r>
            <a:r>
              <a:rPr lang="en-US" sz="2000" dirty="0">
                <a:latin typeface="Palatino Linotype" panose="02040502050505030304" pitchFamily="18" charset="0"/>
              </a:rPr>
              <a:t>king, whom I will raise up for them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2105" y="1981200"/>
            <a:ext cx="4215695" cy="317009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Palatino Linotype" panose="02040502050505030304" pitchFamily="18" charset="0"/>
              </a:rPr>
              <a:t>Jeremías</a:t>
            </a:r>
            <a:r>
              <a:rPr lang="en-US" sz="2000" b="1" dirty="0">
                <a:latin typeface="Palatino Linotype" panose="02040502050505030304" pitchFamily="18" charset="0"/>
              </a:rPr>
              <a:t> 30</a:t>
            </a:r>
            <a:r>
              <a:rPr lang="es-ES" sz="2000" b="1" baseline="30000" dirty="0">
                <a:latin typeface="Palatino Linotype" panose="02040502050505030304" pitchFamily="18" charset="0"/>
              </a:rPr>
              <a:t/>
            </a:r>
            <a:br>
              <a:rPr lang="es-ES" sz="2000" b="1" baseline="30000" dirty="0">
                <a:latin typeface="Palatino Linotype" panose="02040502050505030304" pitchFamily="18" charset="0"/>
              </a:rPr>
            </a:br>
            <a:r>
              <a:rPr lang="es-ES" sz="2000" b="1" baseline="30000" dirty="0">
                <a:latin typeface="Palatino Linotype" panose="02040502050505030304" pitchFamily="18" charset="0"/>
              </a:rPr>
              <a:t>8 </a:t>
            </a:r>
            <a:r>
              <a:rPr lang="es-ES" sz="2000" dirty="0" smtClean="0">
                <a:latin typeface="Palatino Linotype" panose="02040502050505030304" pitchFamily="18" charset="0"/>
              </a:rPr>
              <a:t>Aquel </a:t>
            </a:r>
            <a:r>
              <a:rPr lang="es-ES" sz="2000" dirty="0">
                <a:latin typeface="Palatino Linotype" panose="02040502050505030304" pitchFamily="18" charset="0"/>
              </a:rPr>
              <a:t>día, dice Jehová de los </a:t>
            </a:r>
            <a:r>
              <a:rPr lang="es-ES" sz="2000" dirty="0" smtClean="0">
                <a:latin typeface="Palatino Linotype" panose="02040502050505030304" pitchFamily="18" charset="0"/>
              </a:rPr>
              <a:t>ejércitos,</a:t>
            </a:r>
            <a:br>
              <a:rPr lang="es-ES" sz="2000" dirty="0" smtClean="0">
                <a:latin typeface="Palatino Linotype" panose="02040502050505030304" pitchFamily="18" charset="0"/>
              </a:rPr>
            </a:br>
            <a:r>
              <a:rPr lang="es-ES" sz="2000" dirty="0" smtClean="0">
                <a:latin typeface="Palatino Linotype" panose="02040502050505030304" pitchFamily="18" charset="0"/>
              </a:rPr>
              <a:t>yo </a:t>
            </a:r>
            <a:r>
              <a:rPr lang="es-ES" sz="2000" dirty="0">
                <a:latin typeface="Palatino Linotype" panose="02040502050505030304" pitchFamily="18" charset="0"/>
              </a:rPr>
              <a:t>quebraré el yugo de su cuello y romperé sus coyundas,</a:t>
            </a:r>
            <a:br>
              <a:rPr lang="es-ES" sz="2000" dirty="0">
                <a:latin typeface="Palatino Linotype" panose="02040502050505030304" pitchFamily="18" charset="0"/>
              </a:rPr>
            </a:br>
            <a:r>
              <a:rPr lang="es-ES" sz="2000" dirty="0">
                <a:latin typeface="Palatino Linotype" panose="02040502050505030304" pitchFamily="18" charset="0"/>
              </a:rPr>
              <a:t>y extranjeros no volverán a ponerlo en </a:t>
            </a:r>
            <a:r>
              <a:rPr lang="es-ES" sz="2000" dirty="0" smtClean="0">
                <a:latin typeface="Palatino Linotype" panose="02040502050505030304" pitchFamily="18" charset="0"/>
              </a:rPr>
              <a:t>servidumbre,</a:t>
            </a:r>
            <a:br>
              <a:rPr lang="es-ES" sz="2000" dirty="0" smtClean="0">
                <a:latin typeface="Palatino Linotype" panose="02040502050505030304" pitchFamily="18" charset="0"/>
              </a:rPr>
            </a:br>
            <a:r>
              <a:rPr lang="es-ES" sz="2000" b="1" baseline="30000" dirty="0" smtClean="0">
                <a:latin typeface="Palatino Linotype" panose="02040502050505030304" pitchFamily="18" charset="0"/>
              </a:rPr>
              <a:t>9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sino que servirán a Jehová, su Dios, y a David, su rey, a quien yo les levantaré</a:t>
            </a:r>
            <a:r>
              <a:rPr lang="es-ES" sz="2000" dirty="0" smtClean="0">
                <a:latin typeface="Palatino Linotype" panose="02040502050505030304" pitchFamily="18" charset="0"/>
              </a:rPr>
              <a:t>.</a:t>
            </a:r>
            <a:endParaRPr lang="es-ES" sz="2000" dirty="0">
              <a:latin typeface="Palatino Linotype" panose="020405020505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410200"/>
            <a:ext cx="4215695" cy="1015663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Ezekiel 37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24 </a:t>
            </a:r>
            <a:r>
              <a:rPr lang="en-US" sz="2000" dirty="0">
                <a:latin typeface="Palatino Linotype" panose="02040502050505030304" pitchFamily="18" charset="0"/>
              </a:rPr>
              <a:t>“My servant David will be king over </a:t>
            </a:r>
            <a:r>
              <a:rPr lang="en-US" sz="2000" dirty="0" smtClean="0">
                <a:latin typeface="Palatino Linotype" panose="02040502050505030304" pitchFamily="18" charset="0"/>
              </a:rPr>
              <a:t>them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52105" y="5410200"/>
            <a:ext cx="4215695" cy="1015663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Ezequiel </a:t>
            </a:r>
            <a:r>
              <a:rPr lang="en-US" sz="2000" b="1" dirty="0" smtClean="0">
                <a:latin typeface="Palatino Linotype" panose="02040502050505030304" pitchFamily="18" charset="0"/>
              </a:rPr>
              <a:t>37</a:t>
            </a:r>
            <a:r>
              <a:rPr lang="es-ES" sz="2000" b="1" baseline="30000" dirty="0">
                <a:latin typeface="Palatino Linotype" panose="02040502050505030304" pitchFamily="18" charset="0"/>
              </a:rPr>
              <a:t/>
            </a:r>
            <a:br>
              <a:rPr lang="es-ES" sz="2000" b="1" baseline="30000" dirty="0">
                <a:latin typeface="Palatino Linotype" panose="02040502050505030304" pitchFamily="18" charset="0"/>
              </a:rPr>
            </a:br>
            <a:r>
              <a:rPr lang="es-ES" sz="2000" b="1" baseline="30000" dirty="0">
                <a:latin typeface="Palatino Linotype" panose="02040502050505030304" pitchFamily="18" charset="0"/>
              </a:rPr>
              <a:t>24 </a:t>
            </a:r>
            <a:r>
              <a:rPr lang="es-ES" sz="2000" dirty="0" smtClean="0">
                <a:latin typeface="Palatino Linotype" panose="02040502050505030304" pitchFamily="18" charset="0"/>
              </a:rPr>
              <a:t>“Mi </a:t>
            </a:r>
            <a:r>
              <a:rPr lang="es-ES" sz="2000" dirty="0">
                <a:latin typeface="Palatino Linotype" panose="02040502050505030304" pitchFamily="18" charset="0"/>
              </a:rPr>
              <a:t>siervo David será rey sobre </a:t>
            </a:r>
            <a:r>
              <a:rPr lang="es-ES" sz="2000" dirty="0" smtClean="0">
                <a:latin typeface="Palatino Linotype" panose="02040502050505030304" pitchFamily="18" charset="0"/>
              </a:rPr>
              <a:t>ellos”</a:t>
            </a:r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2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prstClr val="white"/>
                </a:solidFill>
              </a:rPr>
              <a:t>God Forgives What We Think of as the Worst of Sins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>
                <a:solidFill>
                  <a:prstClr val="black"/>
                </a:solidFill>
              </a:rPr>
              <a:t>Dios perdona lo que consideramos como el peor de los pecados</a:t>
            </a:r>
            <a:endParaRPr lang="en-US" sz="25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David’s sin</a:t>
            </a:r>
          </a:p>
          <a:p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200" dirty="0">
                <a:solidFill>
                  <a:prstClr val="black"/>
                </a:solidFill>
              </a:rPr>
              <a:t>	Acts </a:t>
            </a:r>
            <a:r>
              <a:rPr lang="en-US" sz="2200" dirty="0" smtClean="0">
                <a:solidFill>
                  <a:prstClr val="black"/>
                </a:solidFill>
              </a:rPr>
              <a:t>13:22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prstClr val="black"/>
                </a:solidFill>
              </a:rPr>
              <a:t>El pecado de </a:t>
            </a:r>
            <a:r>
              <a:rPr lang="es-ES" sz="2200" dirty="0" smtClean="0">
                <a:solidFill>
                  <a:prstClr val="black"/>
                </a:solidFill>
              </a:rPr>
              <a:t>David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prstClr val="black"/>
              </a:solidFill>
            </a:endParaRPr>
          </a:p>
          <a:p>
            <a:pPr lvl="2"/>
            <a:r>
              <a:rPr lang="es-ES" sz="2200" dirty="0">
                <a:solidFill>
                  <a:prstClr val="black"/>
                </a:solidFill>
              </a:rPr>
              <a:t>Hechos 13: 22-23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981200"/>
            <a:ext cx="4215695" cy="193899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22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After He had removed him, He raised up David to be their king, concerning whom He also testified and said, ‘I </a:t>
            </a:r>
            <a:r>
              <a:rPr lang="en-US" sz="2000" cap="small" dirty="0">
                <a:latin typeface="Palatino Linotype" panose="02040502050505030304" pitchFamily="18" charset="0"/>
              </a:rPr>
              <a:t>have found David</a:t>
            </a:r>
            <a:r>
              <a:rPr lang="en-US" sz="2000" dirty="0">
                <a:latin typeface="Palatino Linotype" panose="02040502050505030304" pitchFamily="18" charset="0"/>
              </a:rPr>
              <a:t> the son of Jesse, </a:t>
            </a:r>
            <a:r>
              <a:rPr lang="en-US" sz="2000" cap="small" dirty="0">
                <a:latin typeface="Palatino Linotype" panose="02040502050505030304" pitchFamily="18" charset="0"/>
              </a:rPr>
              <a:t>a man after My heart</a:t>
            </a:r>
            <a:r>
              <a:rPr lang="en-US" sz="2000" dirty="0">
                <a:latin typeface="Palatino Linotype" panose="02040502050505030304" pitchFamily="18" charset="0"/>
              </a:rPr>
              <a:t>, who will do all My </a:t>
            </a:r>
            <a:r>
              <a:rPr lang="en-US" sz="2000" dirty="0" smtClean="0">
                <a:latin typeface="Palatino Linotype" panose="02040502050505030304" pitchFamily="18" charset="0"/>
              </a:rPr>
              <a:t>will.’</a:t>
            </a:r>
            <a:endParaRPr lang="en-US" sz="2000" i="1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2105" y="1981200"/>
            <a:ext cx="4215695" cy="193899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ES" sz="2000" b="1" baseline="30000" dirty="0">
                <a:latin typeface="Palatino Linotype" panose="02040502050505030304" pitchFamily="18" charset="0"/>
              </a:rPr>
              <a:t>22 </a:t>
            </a:r>
            <a:r>
              <a:rPr lang="es-ES" sz="2000" dirty="0">
                <a:latin typeface="Palatino Linotype" panose="02040502050505030304" pitchFamily="18" charset="0"/>
              </a:rPr>
              <a:t>Quitado éste, les levantó por rey a David, de quien dio también testimonio diciendo: “He hallado a David, hijo de Isaí, varón conforme a mi corazón, quien hará todo lo que yo quiero</a:t>
            </a:r>
            <a:r>
              <a:rPr lang="es-ES" sz="2000" dirty="0" smtClean="0">
                <a:latin typeface="Palatino Linotype" panose="02040502050505030304" pitchFamily="18" charset="0"/>
              </a:rPr>
              <a:t>.”</a:t>
            </a:r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9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God Forgives What We Think of as the Worst of Sins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Dios perdona lo que consideramos como el peor de los pecados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6858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Woman with a Reputation</a:t>
            </a:r>
          </a:p>
          <a:p>
            <a:pPr lvl="1"/>
            <a:r>
              <a:rPr lang="en-US" sz="2200" dirty="0" smtClean="0"/>
              <a:t>	Luke 7:36-50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692972"/>
            <a:ext cx="426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La mujer con una reputación</a:t>
            </a:r>
          </a:p>
          <a:p>
            <a:pPr lvl="2"/>
            <a:r>
              <a:rPr lang="es-ES" sz="2200" dirty="0" smtClean="0"/>
              <a:t>Lucas 7: 36-50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483658"/>
            <a:ext cx="4291895" cy="51193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baseline="30000" dirty="0">
                <a:latin typeface="Palatino Linotype" panose="02040502050505030304" pitchFamily="18" charset="0"/>
              </a:rPr>
              <a:t>36 </a:t>
            </a:r>
            <a:r>
              <a:rPr lang="en-US" sz="2000" dirty="0" smtClean="0">
                <a:latin typeface="Palatino Linotype" panose="02040502050505030304" pitchFamily="18" charset="0"/>
              </a:rPr>
              <a:t>…He </a:t>
            </a:r>
            <a:r>
              <a:rPr lang="en-US" sz="2000" dirty="0">
                <a:latin typeface="Palatino Linotype" panose="02040502050505030304" pitchFamily="18" charset="0"/>
              </a:rPr>
              <a:t>entered the Pharisee’s house and reclined at the </a:t>
            </a:r>
            <a:r>
              <a:rPr lang="en-US" sz="2000" dirty="0" smtClean="0">
                <a:latin typeface="Palatino Linotype" panose="02040502050505030304" pitchFamily="18" charset="0"/>
              </a:rPr>
              <a:t>table.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37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And there was a woman in the city who was a </a:t>
            </a:r>
            <a:r>
              <a:rPr lang="en-US" sz="2000" dirty="0" smtClean="0">
                <a:latin typeface="Palatino Linotype" panose="02040502050505030304" pitchFamily="18" charset="0"/>
              </a:rPr>
              <a:t>sinner…</a:t>
            </a:r>
          </a:p>
          <a:p>
            <a:endParaRPr lang="en-US" sz="2000" b="1" baseline="30000" dirty="0" smtClean="0">
              <a:latin typeface="Palatino Linotype" panose="02040502050505030304" pitchFamily="18" charset="0"/>
            </a:endParaRP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39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Now when the Pharisee who had invited Him saw this, he said to himself, “If this man were a prophet He would know who and what sort of person this woman is who is touching Him, that she is a </a:t>
            </a:r>
            <a:r>
              <a:rPr lang="en-US" sz="2000" dirty="0" smtClean="0">
                <a:latin typeface="Palatino Linotype" panose="02040502050505030304" pitchFamily="18" charset="0"/>
              </a:rPr>
              <a:t>sinner.”</a:t>
            </a:r>
          </a:p>
          <a:p>
            <a:endParaRPr lang="en-US" sz="2000" b="1" baseline="30000" dirty="0" smtClean="0">
              <a:latin typeface="Palatino Linotype" panose="02040502050505030304" pitchFamily="18" charset="0"/>
            </a:endParaRP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47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For this reason I say to you, her sins, which are many, have been forgiven, for she loved </a:t>
            </a:r>
            <a:r>
              <a:rPr lang="en-US" sz="2000" dirty="0" smtClean="0">
                <a:latin typeface="Palatino Linotype" panose="02040502050505030304" pitchFamily="18" charset="0"/>
              </a:rPr>
              <a:t>much…</a:t>
            </a:r>
          </a:p>
          <a:p>
            <a:r>
              <a:rPr lang="en-US" sz="2000" b="1" baseline="30000" dirty="0" smtClean="0">
                <a:latin typeface="Palatino Linotype" panose="02040502050505030304" pitchFamily="18" charset="0"/>
              </a:rPr>
              <a:t>48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Then He said to her, “Your sins have been forgiven.”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775905" y="1483658"/>
            <a:ext cx="4291895" cy="522194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ES" sz="2000" b="1" baseline="30000" dirty="0">
                <a:latin typeface="Palatino Linotype" panose="02040502050505030304" pitchFamily="18" charset="0"/>
              </a:rPr>
              <a:t>36 </a:t>
            </a:r>
            <a:r>
              <a:rPr lang="es-ES" sz="2000" dirty="0" smtClean="0">
                <a:latin typeface="Palatino Linotype" panose="02040502050505030304" pitchFamily="18" charset="0"/>
              </a:rPr>
              <a:t>…Y </a:t>
            </a:r>
            <a:r>
              <a:rPr lang="es-ES" sz="2000" dirty="0">
                <a:latin typeface="Palatino Linotype" panose="02040502050505030304" pitchFamily="18" charset="0"/>
              </a:rPr>
              <a:t>habiendo entrado en casa del fariseo, se sentó a la </a:t>
            </a:r>
            <a:r>
              <a:rPr lang="es-ES" sz="2000" dirty="0" smtClean="0">
                <a:latin typeface="Palatino Linotype" panose="02040502050505030304" pitchFamily="18" charset="0"/>
              </a:rPr>
              <a:t>mesa. </a:t>
            </a:r>
            <a:r>
              <a:rPr lang="es-ES" sz="2000" b="1" baseline="30000" dirty="0" smtClean="0">
                <a:latin typeface="Palatino Linotype" panose="02040502050505030304" pitchFamily="18" charset="0"/>
              </a:rPr>
              <a:t>37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 smtClean="0">
                <a:latin typeface="Palatino Linotype" panose="02040502050505030304" pitchFamily="18" charset="0"/>
              </a:rPr>
              <a:t>Entonces una mujer </a:t>
            </a:r>
            <a:r>
              <a:rPr lang="es-ES" sz="2000" dirty="0">
                <a:latin typeface="Palatino Linotype" panose="02040502050505030304" pitchFamily="18" charset="0"/>
              </a:rPr>
              <a:t>de la ciudad, que era </a:t>
            </a:r>
            <a:r>
              <a:rPr lang="es-ES" sz="2000" dirty="0" smtClean="0">
                <a:latin typeface="Palatino Linotype" panose="02040502050505030304" pitchFamily="18" charset="0"/>
              </a:rPr>
              <a:t>pecadora…</a:t>
            </a:r>
          </a:p>
          <a:p>
            <a:endParaRPr lang="es-ES" sz="2000" b="1" baseline="30000" dirty="0" smtClean="0">
              <a:latin typeface="Palatino Linotype" panose="02040502050505030304" pitchFamily="18" charset="0"/>
            </a:endParaRPr>
          </a:p>
          <a:p>
            <a:r>
              <a:rPr lang="es-ES" sz="2000" b="1" baseline="30000" dirty="0" smtClean="0">
                <a:latin typeface="Palatino Linotype" panose="02040502050505030304" pitchFamily="18" charset="0"/>
              </a:rPr>
              <a:t>39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Cuando vio esto el fariseo que lo había convidado, dijo para sí: «Si este fuera profeta, conocería quién y qué clase de mujer es la que lo toca, porque es pecadora</a:t>
            </a:r>
            <a:r>
              <a:rPr lang="es-ES" sz="2000" dirty="0" smtClean="0">
                <a:latin typeface="Palatino Linotype" panose="02040502050505030304" pitchFamily="18" charset="0"/>
              </a:rPr>
              <a:t>.»</a:t>
            </a:r>
          </a:p>
          <a:p>
            <a:endParaRPr lang="es-ES" sz="2000" b="1" baseline="30000" dirty="0" smtClean="0">
              <a:latin typeface="Palatino Linotype" panose="02040502050505030304" pitchFamily="18" charset="0"/>
            </a:endParaRPr>
          </a:p>
          <a:p>
            <a:endParaRPr lang="es-ES" sz="2000" b="1" baseline="30000" dirty="0" smtClean="0">
              <a:latin typeface="Palatino Linotype" panose="02040502050505030304" pitchFamily="18" charset="0"/>
            </a:endParaRPr>
          </a:p>
          <a:p>
            <a:endParaRPr lang="es-ES" sz="2000" b="1" baseline="30000" dirty="0" smtClean="0">
              <a:latin typeface="Palatino Linotype" panose="02040502050505030304" pitchFamily="18" charset="0"/>
            </a:endParaRPr>
          </a:p>
          <a:p>
            <a:r>
              <a:rPr lang="es-ES" sz="2000" b="1" baseline="30000" dirty="0" smtClean="0">
                <a:latin typeface="Palatino Linotype" panose="02040502050505030304" pitchFamily="18" charset="0"/>
              </a:rPr>
              <a:t>47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Por lo cual te digo que sus muchos pecados le son perdonados, porque amó </a:t>
            </a:r>
            <a:r>
              <a:rPr lang="es-ES" sz="2000" dirty="0" smtClean="0">
                <a:latin typeface="Palatino Linotype" panose="02040502050505030304" pitchFamily="18" charset="0"/>
              </a:rPr>
              <a:t>mucho…</a:t>
            </a:r>
            <a:endParaRPr lang="es-ES" sz="2000" dirty="0">
              <a:latin typeface="Palatino Linotype" panose="02040502050505030304" pitchFamily="18" charset="0"/>
            </a:endParaRPr>
          </a:p>
          <a:p>
            <a:r>
              <a:rPr lang="es-ES" sz="2000" b="1" baseline="30000" dirty="0">
                <a:latin typeface="Palatino Linotype" panose="02040502050505030304" pitchFamily="18" charset="0"/>
              </a:rPr>
              <a:t>48 </a:t>
            </a:r>
            <a:r>
              <a:rPr lang="es-ES" sz="2000" dirty="0">
                <a:latin typeface="Palatino Linotype" panose="02040502050505030304" pitchFamily="18" charset="0"/>
              </a:rPr>
              <a:t>Y a ella le dijo:</a:t>
            </a:r>
          </a:p>
          <a:p>
            <a:r>
              <a:rPr lang="es-ES" sz="2000" dirty="0">
                <a:latin typeface="Palatino Linotype" panose="02040502050505030304" pitchFamily="18" charset="0"/>
              </a:rPr>
              <a:t>—Tus pecados te son perdonados</a:t>
            </a:r>
            <a:r>
              <a:rPr lang="es-ES" sz="2000" dirty="0" smtClean="0">
                <a:latin typeface="Palatino Linotype" panose="02040502050505030304" pitchFamily="18" charset="0"/>
              </a:rPr>
              <a:t>.</a:t>
            </a:r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8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/>
              <a:t>God Forgives What We Think of as the Worst of Sins</a:t>
            </a:r>
            <a:endParaRPr lang="en-US" sz="25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</a:rPr>
              <a:t>Dios perdona lo que consideramos como el peor de los pecados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38200"/>
            <a:ext cx="441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Saul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845372"/>
            <a:ext cx="426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 smtClean="0"/>
              <a:t>Saúl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152400" y="1267361"/>
            <a:ext cx="4291895" cy="132343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Acts 8</a:t>
            </a:r>
            <a:r>
              <a:rPr lang="en-US" sz="2000" dirty="0" smtClean="0">
                <a:latin typeface="Palatino Linotype" panose="02040502050505030304" pitchFamily="18" charset="0"/>
              </a:rPr>
              <a:t>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3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But Saul began ravaging the church, entering house after house, and dragging off men and women, he would put them in prison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705" y="2547878"/>
            <a:ext cx="4291895" cy="286232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Acts 9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1</a:t>
            </a:r>
            <a:r>
              <a:rPr lang="en-US" sz="2000" b="1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Now </a:t>
            </a:r>
            <a:r>
              <a:rPr lang="en-US" sz="2000" dirty="0" smtClean="0">
                <a:latin typeface="Palatino Linotype" panose="02040502050505030304" pitchFamily="18" charset="0"/>
              </a:rPr>
              <a:t>Saul</a:t>
            </a:r>
            <a:r>
              <a:rPr lang="en-US" sz="2000" dirty="0">
                <a:latin typeface="Palatino Linotype" panose="02040502050505030304" pitchFamily="18" charset="0"/>
              </a:rPr>
              <a:t>, still </a:t>
            </a:r>
            <a:r>
              <a:rPr lang="en-US" sz="2000" dirty="0" smtClean="0">
                <a:latin typeface="Palatino Linotype" panose="02040502050505030304" pitchFamily="18" charset="0"/>
              </a:rPr>
              <a:t>breathing threats </a:t>
            </a:r>
            <a:r>
              <a:rPr lang="en-US" sz="2000" dirty="0">
                <a:latin typeface="Palatino Linotype" panose="02040502050505030304" pitchFamily="18" charset="0"/>
              </a:rPr>
              <a:t>and murder against the disciples of the Lord, went to the high priest,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2 </a:t>
            </a:r>
            <a:r>
              <a:rPr lang="en-US" sz="2000" dirty="0">
                <a:latin typeface="Palatino Linotype" panose="02040502050505030304" pitchFamily="18" charset="0"/>
              </a:rPr>
              <a:t>and asked for letters from him to the synagogues </a:t>
            </a:r>
            <a:r>
              <a:rPr lang="en-US" sz="2000" dirty="0" smtClean="0">
                <a:latin typeface="Palatino Linotype" panose="02040502050505030304" pitchFamily="18" charset="0"/>
              </a:rPr>
              <a:t>at Damascus</a:t>
            </a:r>
            <a:r>
              <a:rPr lang="en-US" sz="2000" dirty="0">
                <a:latin typeface="Palatino Linotype" panose="02040502050505030304" pitchFamily="18" charset="0"/>
              </a:rPr>
              <a:t>, so that if he found any belonging to the Way, both men and women, he might bring them bound to Jerusalem</a:t>
            </a:r>
            <a:r>
              <a:rPr lang="en-US" sz="2000" dirty="0" smtClean="0">
                <a:latin typeface="Palatino Linotype" panose="02040502050505030304" pitchFamily="18" charset="0"/>
              </a:rPr>
              <a:t>. 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705" y="3471208"/>
            <a:ext cx="4291895" cy="193899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Acts 26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11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And as I punished them often in all the synagogues, I tried to force them to blaspheme; and </a:t>
            </a:r>
            <a:r>
              <a:rPr lang="en-US" sz="2000" dirty="0" smtClean="0">
                <a:latin typeface="Palatino Linotype" panose="02040502050505030304" pitchFamily="18" charset="0"/>
              </a:rPr>
              <a:t>being furiously </a:t>
            </a:r>
            <a:r>
              <a:rPr lang="en-US" sz="2000" dirty="0">
                <a:latin typeface="Palatino Linotype" panose="02040502050505030304" pitchFamily="18" charset="0"/>
              </a:rPr>
              <a:t>enraged at them, I kept pursuing them even to </a:t>
            </a:r>
            <a:r>
              <a:rPr lang="en-US" sz="2000" dirty="0" smtClean="0">
                <a:latin typeface="Palatino Linotype" panose="02040502050505030304" pitchFamily="18" charset="0"/>
              </a:rPr>
              <a:t>foreign </a:t>
            </a:r>
            <a:r>
              <a:rPr lang="en-US" sz="2000" dirty="0">
                <a:latin typeface="Palatino Linotype" panose="02040502050505030304" pitchFamily="18" charset="0"/>
              </a:rPr>
              <a:t>cities.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5305961"/>
            <a:ext cx="4291895" cy="132343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Galatians 1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23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but only, they kept hearing, “He who once persecuted us is now preaching the faith which he once tried to destroy</a:t>
            </a:r>
            <a:r>
              <a:rPr lang="en-US" sz="2000" dirty="0" smtClean="0">
                <a:latin typeface="Palatino Linotype" panose="02040502050505030304" pitchFamily="18" charset="0"/>
              </a:rPr>
              <a:t>.”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5879842"/>
            <a:ext cx="4291895" cy="501675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1 Timothy 1</a:t>
            </a:r>
            <a:r>
              <a:rPr lang="en-US" sz="2000" b="1" baseline="30000" dirty="0"/>
              <a:t>12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I thank Christ Jesus our Lord, who has strengthened me, because He considered me </a:t>
            </a:r>
            <a:r>
              <a:rPr lang="en-US" sz="2000" dirty="0" smtClean="0">
                <a:latin typeface="Palatino Linotype" panose="02040502050505030304" pitchFamily="18" charset="0"/>
              </a:rPr>
              <a:t>faithful, putting </a:t>
            </a:r>
            <a:r>
              <a:rPr lang="en-US" sz="2000" dirty="0">
                <a:latin typeface="Palatino Linotype" panose="02040502050505030304" pitchFamily="18" charset="0"/>
              </a:rPr>
              <a:t>me into service,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13 </a:t>
            </a:r>
            <a:r>
              <a:rPr lang="en-US" sz="2000" dirty="0">
                <a:latin typeface="Palatino Linotype" panose="02040502050505030304" pitchFamily="18" charset="0"/>
              </a:rPr>
              <a:t>even </a:t>
            </a:r>
            <a:r>
              <a:rPr lang="en-US" sz="2000" dirty="0" smtClean="0">
                <a:latin typeface="Palatino Linotype" panose="02040502050505030304" pitchFamily="18" charset="0"/>
              </a:rPr>
              <a:t>though I </a:t>
            </a:r>
            <a:r>
              <a:rPr lang="en-US" sz="2000" dirty="0">
                <a:latin typeface="Palatino Linotype" panose="02040502050505030304" pitchFamily="18" charset="0"/>
              </a:rPr>
              <a:t>was formerly a blasphemer and a persecutor and a violent aggressor. Yet I was shown mercy because I acted ignorantly in </a:t>
            </a:r>
            <a:r>
              <a:rPr lang="en-US" sz="2000" dirty="0" smtClean="0">
                <a:latin typeface="Palatino Linotype" panose="02040502050505030304" pitchFamily="18" charset="0"/>
              </a:rPr>
              <a:t>unbelief;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14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000" dirty="0">
                <a:latin typeface="Palatino Linotype" panose="02040502050505030304" pitchFamily="18" charset="0"/>
              </a:rPr>
              <a:t>and the grace of our Lord was more than abundant, with the faith and love which </a:t>
            </a:r>
            <a:r>
              <a:rPr lang="en-US" sz="2000" dirty="0" smtClean="0">
                <a:latin typeface="Palatino Linotype" panose="02040502050505030304" pitchFamily="18" charset="0"/>
              </a:rPr>
              <a:t>are found in </a:t>
            </a:r>
            <a:r>
              <a:rPr lang="en-US" sz="2000" dirty="0">
                <a:latin typeface="Palatino Linotype" panose="02040502050505030304" pitchFamily="18" charset="0"/>
              </a:rPr>
              <a:t>Christ Jesus.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15 </a:t>
            </a:r>
            <a:r>
              <a:rPr lang="en-US" sz="2000" dirty="0">
                <a:latin typeface="Palatino Linotype" panose="02040502050505030304" pitchFamily="18" charset="0"/>
              </a:rPr>
              <a:t>It is a trustworthy statement, deserving full </a:t>
            </a:r>
            <a:r>
              <a:rPr lang="en-US" sz="2000" dirty="0" smtClean="0">
                <a:latin typeface="Palatino Linotype" panose="02040502050505030304" pitchFamily="18" charset="0"/>
              </a:rPr>
              <a:t>acceptance, that</a:t>
            </a:r>
            <a:r>
              <a:rPr lang="en-US" sz="2000" dirty="0">
                <a:latin typeface="Palatino Linotype" panose="02040502050505030304" pitchFamily="18" charset="0"/>
              </a:rPr>
              <a:t> Christ Jesus came into the world to save sinners, among whom I am foremost of all</a:t>
            </a:r>
            <a:r>
              <a:rPr lang="en-US" sz="2000" dirty="0" smtClean="0">
                <a:latin typeface="Palatino Linotype" panose="02040502050505030304" pitchFamily="18" charset="0"/>
              </a:rPr>
              <a:t>.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99705" y="1267361"/>
            <a:ext cx="4291895" cy="132343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Palatino Linotype" panose="02040502050505030304" pitchFamily="18" charset="0"/>
              </a:rPr>
              <a:t>Hechos</a:t>
            </a:r>
            <a:r>
              <a:rPr lang="en-US" sz="2000" b="1" dirty="0" smtClean="0">
                <a:latin typeface="Palatino Linotype" panose="02040502050505030304" pitchFamily="18" charset="0"/>
              </a:rPr>
              <a:t> 8</a:t>
            </a:r>
            <a:r>
              <a:rPr lang="en-US" sz="2000" dirty="0" smtClean="0">
                <a:latin typeface="Palatino Linotype" panose="02040502050505030304" pitchFamily="18" charset="0"/>
              </a:rPr>
              <a:t> </a:t>
            </a:r>
            <a:r>
              <a:rPr lang="es-ES" sz="2000" b="1" baseline="30000" dirty="0" smtClean="0">
                <a:latin typeface="Palatino Linotype" panose="02040502050505030304" pitchFamily="18" charset="0"/>
              </a:rPr>
              <a:t>3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Saulo, por su parte, asolaba la iglesia; entrando casa por casa, arrastraba a hombres y mujeres y los enviaba a la cárcel</a:t>
            </a:r>
            <a:r>
              <a:rPr lang="es-ES" sz="2000" dirty="0" smtClean="0">
                <a:latin typeface="Palatino Linotype" panose="02040502050505030304" pitchFamily="18" charset="0"/>
              </a:rPr>
              <a:t>.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010" y="2547878"/>
            <a:ext cx="4291895" cy="255454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Palatino Linotype" panose="02040502050505030304" pitchFamily="18" charset="0"/>
              </a:rPr>
              <a:t>Hechos</a:t>
            </a:r>
            <a:r>
              <a:rPr lang="en-US" sz="2000" b="1" dirty="0" smtClean="0">
                <a:latin typeface="Palatino Linotype" panose="02040502050505030304" pitchFamily="18" charset="0"/>
              </a:rPr>
              <a:t> 9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1</a:t>
            </a:r>
            <a:r>
              <a:rPr lang="en-US" sz="2000" b="1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Saulo, respirando aún amenazas y muerte contra los discípulos del Señor, vino al Sumo </a:t>
            </a:r>
            <a:r>
              <a:rPr lang="es-ES" sz="2000" dirty="0" smtClean="0">
                <a:latin typeface="Palatino Linotype" panose="02040502050505030304" pitchFamily="18" charset="0"/>
              </a:rPr>
              <a:t>sacerdote</a:t>
            </a:r>
            <a:r>
              <a:rPr lang="es-ES" sz="2000" dirty="0">
                <a:latin typeface="Palatino Linotype" panose="02040502050505030304" pitchFamily="18" charset="0"/>
              </a:rPr>
              <a:t> </a:t>
            </a:r>
            <a:r>
              <a:rPr lang="es-ES" sz="2000" b="1" baseline="30000" dirty="0">
                <a:latin typeface="Palatino Linotype" panose="02040502050505030304" pitchFamily="18" charset="0"/>
              </a:rPr>
              <a:t>2 </a:t>
            </a:r>
            <a:r>
              <a:rPr lang="es-ES" sz="2000" dirty="0">
                <a:latin typeface="Palatino Linotype" panose="02040502050505030304" pitchFamily="18" charset="0"/>
              </a:rPr>
              <a:t>y le pidió cartas para las sinagogas de Damasco, a fin de que si hallaba algunos hombres o mujeres de este Camino, los trajera presos a Jerusalén. 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010" y="3471208"/>
            <a:ext cx="4291895" cy="193899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Palatino Linotype" panose="02040502050505030304" pitchFamily="18" charset="0"/>
              </a:rPr>
              <a:t>Hechos</a:t>
            </a:r>
            <a:r>
              <a:rPr lang="en-US" sz="2000" b="1" dirty="0" smtClean="0">
                <a:latin typeface="Palatino Linotype" panose="02040502050505030304" pitchFamily="18" charset="0"/>
              </a:rPr>
              <a:t> 26 </a:t>
            </a:r>
            <a:r>
              <a:rPr lang="en-US" sz="2000" b="1" baseline="30000" dirty="0" smtClean="0">
                <a:latin typeface="Palatino Linotype" panose="02040502050505030304" pitchFamily="18" charset="0"/>
              </a:rPr>
              <a:t>11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Y muchas veces, castigándolos en todas las sinagogas, los forcé a blasfemar; y, enfurecido sobremanera contra ellos, los perseguí hasta en las ciudades extranjeras</a:t>
            </a:r>
            <a:r>
              <a:rPr lang="es-ES" sz="2000" dirty="0" smtClean="0">
                <a:latin typeface="Palatino Linotype" panose="02040502050505030304" pitchFamily="18" charset="0"/>
              </a:rPr>
              <a:t>.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99705" y="5305961"/>
            <a:ext cx="4291895" cy="132343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Palatino Linotype" panose="02040502050505030304" pitchFamily="18" charset="0"/>
              </a:rPr>
              <a:t>Gálatas</a:t>
            </a:r>
            <a:r>
              <a:rPr lang="en-US" sz="2000" b="1" dirty="0" smtClean="0">
                <a:latin typeface="Palatino Linotype" panose="02040502050505030304" pitchFamily="18" charset="0"/>
              </a:rPr>
              <a:t> 1 </a:t>
            </a:r>
            <a:r>
              <a:rPr lang="es-ES" sz="2000" b="1" baseline="30000" dirty="0" smtClean="0">
                <a:latin typeface="Palatino Linotype" panose="02040502050505030304" pitchFamily="18" charset="0"/>
              </a:rPr>
              <a:t>23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pues sólo habían oído decir: «Aquel que en otro tiempo nos perseguía, ahora predica la fe que en otro tiempo combatía</a:t>
            </a:r>
            <a:r>
              <a:rPr lang="es-ES" sz="2000" dirty="0" smtClean="0">
                <a:latin typeface="Palatino Linotype" panose="02040502050505030304" pitchFamily="18" charset="0"/>
              </a:rPr>
              <a:t>.»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99705" y="5879842"/>
            <a:ext cx="4291895" cy="501675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Palatino Linotype" panose="02040502050505030304" pitchFamily="18" charset="0"/>
              </a:rPr>
              <a:t>1 </a:t>
            </a:r>
            <a:r>
              <a:rPr lang="en-US" sz="2000" b="1" dirty="0" err="1" smtClean="0">
                <a:latin typeface="Palatino Linotype" panose="02040502050505030304" pitchFamily="18" charset="0"/>
              </a:rPr>
              <a:t>Timoteo</a:t>
            </a:r>
            <a:r>
              <a:rPr lang="en-US" sz="2000" b="1" dirty="0" smtClean="0">
                <a:latin typeface="Palatino Linotype" panose="02040502050505030304" pitchFamily="18" charset="0"/>
              </a:rPr>
              <a:t> 1</a:t>
            </a:r>
            <a:r>
              <a:rPr lang="en-U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b="1" baseline="30000" dirty="0">
                <a:latin typeface="Palatino Linotype" panose="02040502050505030304" pitchFamily="18" charset="0"/>
              </a:rPr>
              <a:t>12 </a:t>
            </a:r>
            <a:r>
              <a:rPr lang="es-ES" sz="2000" dirty="0">
                <a:latin typeface="Palatino Linotype" panose="02040502050505030304" pitchFamily="18" charset="0"/>
              </a:rPr>
              <a:t>Doy gracias al que me fortaleció, a Cristo Jesús, nuestro Señor, porque, teniéndome por fiel, me puso en el </a:t>
            </a:r>
            <a:r>
              <a:rPr lang="es-ES" sz="2000" dirty="0" smtClean="0">
                <a:latin typeface="Palatino Linotype" panose="02040502050505030304" pitchFamily="18" charset="0"/>
              </a:rPr>
              <a:t>ministerio, </a:t>
            </a:r>
            <a:r>
              <a:rPr lang="es-ES" sz="2000" b="1" baseline="30000" dirty="0" smtClean="0">
                <a:latin typeface="Palatino Linotype" panose="02040502050505030304" pitchFamily="18" charset="0"/>
              </a:rPr>
              <a:t>13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 smtClean="0">
                <a:latin typeface="Palatino Linotype" panose="02040502050505030304" pitchFamily="18" charset="0"/>
              </a:rPr>
              <a:t>habiendo yo </a:t>
            </a:r>
            <a:r>
              <a:rPr lang="es-ES" sz="2000" dirty="0">
                <a:latin typeface="Palatino Linotype" panose="02040502050505030304" pitchFamily="18" charset="0"/>
              </a:rPr>
              <a:t>sido antes blasfemo, perseguidor e injuriador; pero fui recibido a misericordia porque lo hice por ignorancia, en </a:t>
            </a:r>
            <a:r>
              <a:rPr lang="es-ES" sz="2000" dirty="0" smtClean="0">
                <a:latin typeface="Palatino Linotype" panose="02040502050505030304" pitchFamily="18" charset="0"/>
              </a:rPr>
              <a:t>incredulidad. </a:t>
            </a:r>
            <a:r>
              <a:rPr lang="es-ES" sz="2000" b="1" baseline="30000" dirty="0" smtClean="0">
                <a:latin typeface="Palatino Linotype" panose="02040502050505030304" pitchFamily="18" charset="0"/>
              </a:rPr>
              <a:t>14</a:t>
            </a:r>
            <a:r>
              <a:rPr lang="es-ES" sz="2000" b="1" baseline="30000" dirty="0">
                <a:latin typeface="Palatino Linotype" panose="02040502050505030304" pitchFamily="18" charset="0"/>
              </a:rPr>
              <a:t> </a:t>
            </a:r>
            <a:r>
              <a:rPr lang="es-ES" sz="2000" dirty="0">
                <a:latin typeface="Palatino Linotype" panose="02040502050505030304" pitchFamily="18" charset="0"/>
              </a:rPr>
              <a:t>Y la gracia de nuestro Señor fue más abundante con la fe y el amor que es en Cristo Jesús.</a:t>
            </a:r>
          </a:p>
          <a:p>
            <a:r>
              <a:rPr lang="es-ES" sz="2000" b="1" baseline="30000" dirty="0">
                <a:latin typeface="Palatino Linotype" panose="02040502050505030304" pitchFamily="18" charset="0"/>
              </a:rPr>
              <a:t>15 </a:t>
            </a:r>
            <a:r>
              <a:rPr lang="es-ES" sz="2000" dirty="0">
                <a:latin typeface="Palatino Linotype" panose="02040502050505030304" pitchFamily="18" charset="0"/>
              </a:rPr>
              <a:t>Palabra fiel y digna de ser recibida por todos: que Cristo Jesús vino al mundo para salvar a los pecadores, de los cuales yo soy el primero</a:t>
            </a:r>
            <a:r>
              <a:rPr lang="es-ES" sz="2000" dirty="0" smtClean="0">
                <a:latin typeface="Palatino Linotype" panose="02040502050505030304" pitchFamily="18" charset="0"/>
              </a:rPr>
              <a:t>.</a:t>
            </a:r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0139 -0.6120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06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0139 -0.6120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3685</TotalTime>
  <Words>654</Words>
  <Application>Microsoft Office PowerPoint</Application>
  <PresentationFormat>On-screen Show (4:3)</PresentationFormat>
  <Paragraphs>209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37</cp:revision>
  <dcterms:created xsi:type="dcterms:W3CDTF">2017-12-15T00:20:05Z</dcterms:created>
  <dcterms:modified xsi:type="dcterms:W3CDTF">2017-12-17T14:40:34Z</dcterms:modified>
</cp:coreProperties>
</file>