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0" r:id="rId4"/>
    <p:sldId id="258" r:id="rId5"/>
    <p:sldId id="261" r:id="rId6"/>
    <p:sldId id="262" r:id="rId7"/>
    <p:sldId id="263" r:id="rId8"/>
    <p:sldId id="264" r:id="rId9"/>
    <p:sldId id="257" r:id="rId10"/>
    <p:sldId id="266" r:id="rId11"/>
    <p:sldId id="259"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1055BF-F6A4-4CE8-B3D6-203766B7536F}"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333805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055BF-F6A4-4CE8-B3D6-203766B7536F}"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194192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055BF-F6A4-4CE8-B3D6-203766B7536F}"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228072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055BF-F6A4-4CE8-B3D6-203766B7536F}"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3310983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1055BF-F6A4-4CE8-B3D6-203766B7536F}"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44447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1055BF-F6A4-4CE8-B3D6-203766B7536F}"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48328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1055BF-F6A4-4CE8-B3D6-203766B7536F}" type="datetimeFigureOut">
              <a:rPr lang="en-US" smtClean="0"/>
              <a:t>10/29/2017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261694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1055BF-F6A4-4CE8-B3D6-203766B7536F}" type="datetimeFigureOut">
              <a:rPr lang="en-US" smtClean="0"/>
              <a:t>10/29/2017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1609120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055BF-F6A4-4CE8-B3D6-203766B7536F}" type="datetimeFigureOut">
              <a:rPr lang="en-US" smtClean="0"/>
              <a:t>10/29/2017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122763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055BF-F6A4-4CE8-B3D6-203766B7536F}"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81693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055BF-F6A4-4CE8-B3D6-203766B7536F}"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E93D9-142C-43A5-91E2-488AA33034B7}" type="slidenum">
              <a:rPr lang="en-US" smtClean="0"/>
              <a:t>‹#›</a:t>
            </a:fld>
            <a:endParaRPr lang="en-US"/>
          </a:p>
        </p:txBody>
      </p:sp>
    </p:spTree>
    <p:extLst>
      <p:ext uri="{BB962C8B-B14F-4D97-AF65-F5344CB8AC3E}">
        <p14:creationId xmlns:p14="http://schemas.microsoft.com/office/powerpoint/2010/main" val="30563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055BF-F6A4-4CE8-B3D6-203766B7536F}" type="datetimeFigureOut">
              <a:rPr lang="en-US" smtClean="0"/>
              <a:t>10/29/2017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E93D9-142C-43A5-91E2-488AA33034B7}" type="slidenum">
              <a:rPr lang="en-US" smtClean="0"/>
              <a:t>‹#›</a:t>
            </a:fld>
            <a:endParaRPr lang="en-US"/>
          </a:p>
        </p:txBody>
      </p:sp>
    </p:spTree>
    <p:extLst>
      <p:ext uri="{BB962C8B-B14F-4D97-AF65-F5344CB8AC3E}">
        <p14:creationId xmlns:p14="http://schemas.microsoft.com/office/powerpoint/2010/main" val="293756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nbcdfw.com/news/local/Texas-Congresswoman-Weighs-in-on-Harvey-Weinstein-Controversy-451520423.html"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www.theatlantic.com/science/archive/2016/10/the-psychology-of-victim-blaming/502661/" TargetMode="External"/><Relationship Id="rId4" Type="http://schemas.openxmlformats.org/officeDocument/2006/relationships/hyperlink" Target="https://www.huffingtonpost.com/entry/women-accused-harvey-weinstein_us_59deb31ee4b00abf36463835"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biblehub.com/esv/1_timothy/5.htm" TargetMode="External"/><Relationship Id="rId2" Type="http://schemas.openxmlformats.org/officeDocument/2006/relationships/hyperlink" Target="http://biblehub.com/niv/1_timothy/5.htm" TargetMode="External"/><Relationship Id="rId1" Type="http://schemas.openxmlformats.org/officeDocument/2006/relationships/slideLayout" Target="../slideLayouts/slideLayout1.xml"/><Relationship Id="rId4" Type="http://schemas.openxmlformats.org/officeDocument/2006/relationships/hyperlink" Target="http://biblehub.com/isv/1_timothy/5.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b="1" dirty="0">
              <a:solidFill>
                <a:schemeClr val="tx1"/>
              </a:solidFill>
            </a:endParaRPr>
          </a:p>
        </p:txBody>
      </p:sp>
      <p:sp>
        <p:nvSpPr>
          <p:cNvPr id="2" name="TextBox 1"/>
          <p:cNvSpPr txBox="1"/>
          <p:nvPr/>
        </p:nvSpPr>
        <p:spPr>
          <a:xfrm>
            <a:off x="2667000" y="2729805"/>
            <a:ext cx="3810000" cy="1384995"/>
          </a:xfrm>
          <a:prstGeom prst="rect">
            <a:avLst/>
          </a:prstGeom>
          <a:noFill/>
        </p:spPr>
        <p:txBody>
          <a:bodyPr wrap="square" rtlCol="0">
            <a:spAutoFit/>
          </a:bodyPr>
          <a:lstStyle/>
          <a:p>
            <a:pPr algn="ctr"/>
            <a:r>
              <a:rPr lang="en-US" sz="2800" dirty="0" smtClean="0"/>
              <a:t>Sunday, 11:00 am</a:t>
            </a:r>
          </a:p>
          <a:p>
            <a:pPr algn="ctr"/>
            <a:r>
              <a:rPr lang="en-US" sz="2800" dirty="0" smtClean="0"/>
              <a:t>10/29/2017</a:t>
            </a:r>
          </a:p>
          <a:p>
            <a:pPr algn="ctr"/>
            <a:r>
              <a:rPr lang="en-US" sz="2800" dirty="0" smtClean="0"/>
              <a:t>Exton</a:t>
            </a:r>
            <a:endParaRPr lang="en-US" sz="2800" dirty="0"/>
          </a:p>
        </p:txBody>
      </p:sp>
    </p:spTree>
    <p:extLst>
      <p:ext uri="{BB962C8B-B14F-4D97-AF65-F5344CB8AC3E}">
        <p14:creationId xmlns:p14="http://schemas.microsoft.com/office/powerpoint/2010/main" val="2518020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Self-Control				</a:t>
            </a:r>
            <a:r>
              <a:rPr lang="en-US" sz="2800" b="1" dirty="0" err="1">
                <a:solidFill>
                  <a:schemeClr val="tx1"/>
                </a:solidFill>
              </a:rPr>
              <a:t>Dominio</a:t>
            </a:r>
            <a:r>
              <a:rPr lang="en-US" sz="2800" b="1" dirty="0">
                <a:solidFill>
                  <a:schemeClr val="tx1"/>
                </a:solidFill>
              </a:rPr>
              <a:t> </a:t>
            </a:r>
            <a:r>
              <a:rPr lang="en-US" sz="2800" b="1" dirty="0" err="1">
                <a:solidFill>
                  <a:schemeClr val="tx1"/>
                </a:solidFill>
              </a:rPr>
              <a:t>propio</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07818" y="1185208"/>
            <a:ext cx="3983182" cy="1200329"/>
          </a:xfrm>
          <a:prstGeom prst="rect">
            <a:avLst/>
          </a:prstGeom>
        </p:spPr>
        <p:txBody>
          <a:bodyPr wrap="square">
            <a:spAutoFit/>
          </a:bodyPr>
          <a:lstStyle/>
          <a:p>
            <a:pPr algn="ctr"/>
            <a:r>
              <a:rPr lang="en-US" sz="2400" b="1" dirty="0" smtClean="0"/>
              <a:t>The more we are surrounded by sensual temptations, the more self-control we need</a:t>
            </a:r>
            <a:endParaRPr lang="en-US" sz="2400" b="1" u="sng" dirty="0"/>
          </a:p>
        </p:txBody>
      </p:sp>
      <p:sp>
        <p:nvSpPr>
          <p:cNvPr id="5" name="Rectangle 4"/>
          <p:cNvSpPr/>
          <p:nvPr/>
        </p:nvSpPr>
        <p:spPr>
          <a:xfrm>
            <a:off x="4876800" y="1185208"/>
            <a:ext cx="4114800" cy="1200329"/>
          </a:xfrm>
          <a:prstGeom prst="rect">
            <a:avLst/>
          </a:prstGeom>
        </p:spPr>
        <p:txBody>
          <a:bodyPr wrap="square">
            <a:spAutoFit/>
          </a:bodyPr>
          <a:lstStyle/>
          <a:p>
            <a:pPr algn="ctr"/>
            <a:r>
              <a:rPr lang="es-ES" sz="2400" b="1" dirty="0" smtClean="0"/>
              <a:t>Cuando hay más tentaciones sensuales, necesitamos más dominio propio</a:t>
            </a:r>
            <a:endParaRPr lang="en-US" sz="2400" u="sng" dirty="0"/>
          </a:p>
        </p:txBody>
      </p:sp>
      <p:sp>
        <p:nvSpPr>
          <p:cNvPr id="8" name="TextBox 7"/>
          <p:cNvSpPr txBox="1"/>
          <p:nvPr/>
        </p:nvSpPr>
        <p:spPr>
          <a:xfrm>
            <a:off x="0" y="2982663"/>
            <a:ext cx="4584954" cy="2800767"/>
          </a:xfrm>
          <a:prstGeom prst="rect">
            <a:avLst/>
          </a:prstGeom>
          <a:noFill/>
        </p:spPr>
        <p:txBody>
          <a:bodyPr wrap="square" rtlCol="0">
            <a:spAutoFit/>
          </a:bodyPr>
          <a:lstStyle/>
          <a:p>
            <a:r>
              <a:rPr lang="en-US" sz="2200" dirty="0" smtClean="0"/>
              <a:t>In Regard to Sexuality…</a:t>
            </a:r>
          </a:p>
          <a:p>
            <a:pPr marL="285750" indent="-285750">
              <a:buFont typeface="Arial" panose="020B0604020202020204" pitchFamily="34" charset="0"/>
              <a:buChar char="•"/>
            </a:pPr>
            <a:r>
              <a:rPr lang="en-US" sz="2200" dirty="0" smtClean="0"/>
              <a:t>Societal acceptance of fornication</a:t>
            </a:r>
          </a:p>
          <a:p>
            <a:pPr marL="285750" indent="-285750">
              <a:buFont typeface="Arial" panose="020B0604020202020204" pitchFamily="34" charset="0"/>
              <a:buChar char="•"/>
            </a:pPr>
            <a:r>
              <a:rPr lang="en-US" sz="2200" dirty="0" smtClean="0"/>
              <a:t>Prevalence of over-exposure</a:t>
            </a:r>
          </a:p>
          <a:p>
            <a:pPr marL="285750" indent="-285750">
              <a:buFont typeface="Arial" panose="020B0604020202020204" pitchFamily="34" charset="0"/>
              <a:buChar char="•"/>
            </a:pPr>
            <a:r>
              <a:rPr lang="en-US" sz="2200" dirty="0" smtClean="0"/>
              <a:t>Abundant stimulation on TV</a:t>
            </a:r>
          </a:p>
          <a:p>
            <a:pPr marL="285750" indent="-285750">
              <a:buFont typeface="Arial" panose="020B0604020202020204" pitchFamily="34" charset="0"/>
              <a:buChar char="•"/>
            </a:pPr>
            <a:r>
              <a:rPr lang="en-US" sz="2200" dirty="0" smtClean="0"/>
              <a:t>Abundantly available pornography</a:t>
            </a:r>
          </a:p>
          <a:p>
            <a:pPr marL="285750" indent="-285750">
              <a:buFont typeface="Arial" panose="020B0604020202020204" pitchFamily="34" charset="0"/>
              <a:buChar char="•"/>
            </a:pPr>
            <a:r>
              <a:rPr lang="en-US" sz="2200" dirty="0" smtClean="0"/>
              <a:t>Even societal acceptance of homosexuality</a:t>
            </a:r>
          </a:p>
          <a:p>
            <a:endParaRPr lang="en-US" sz="2200" dirty="0"/>
          </a:p>
        </p:txBody>
      </p:sp>
      <p:sp>
        <p:nvSpPr>
          <p:cNvPr id="9" name="Rectangle 8"/>
          <p:cNvSpPr/>
          <p:nvPr/>
        </p:nvSpPr>
        <p:spPr>
          <a:xfrm>
            <a:off x="4572000" y="2971800"/>
            <a:ext cx="4572000" cy="2800767"/>
          </a:xfrm>
          <a:prstGeom prst="rect">
            <a:avLst/>
          </a:prstGeom>
        </p:spPr>
        <p:txBody>
          <a:bodyPr>
            <a:spAutoFit/>
          </a:bodyPr>
          <a:lstStyle/>
          <a:p>
            <a:r>
              <a:rPr lang="es-ES" sz="2200" dirty="0" smtClean="0"/>
              <a:t>En lo que respecta a la sexualidad ...</a:t>
            </a:r>
          </a:p>
          <a:p>
            <a:pPr marL="342900" indent="-342900">
              <a:buFont typeface="Arial" panose="020B0604020202020204" pitchFamily="34" charset="0"/>
              <a:buChar char="•"/>
            </a:pPr>
            <a:r>
              <a:rPr lang="es-ES" sz="2200" dirty="0" smtClean="0"/>
              <a:t>Aceptación social de la fornicación</a:t>
            </a:r>
          </a:p>
          <a:p>
            <a:pPr marL="342900" indent="-342900">
              <a:buFont typeface="Arial" panose="020B0604020202020204" pitchFamily="34" charset="0"/>
              <a:buChar char="•"/>
            </a:pPr>
            <a:r>
              <a:rPr lang="es-ES" sz="2200" dirty="0" smtClean="0"/>
              <a:t>Prevalencia de sobreexposición</a:t>
            </a:r>
          </a:p>
          <a:p>
            <a:pPr marL="342900" indent="-342900">
              <a:buFont typeface="Arial" panose="020B0604020202020204" pitchFamily="34" charset="0"/>
              <a:buChar char="•"/>
            </a:pPr>
            <a:r>
              <a:rPr lang="es-ES" sz="2200" dirty="0" smtClean="0"/>
              <a:t>Abundante estimulación en TV</a:t>
            </a:r>
          </a:p>
          <a:p>
            <a:pPr marL="342900" indent="-342900">
              <a:buFont typeface="Arial" panose="020B0604020202020204" pitchFamily="34" charset="0"/>
              <a:buChar char="•"/>
            </a:pPr>
            <a:r>
              <a:rPr lang="es-ES" sz="2200" dirty="0" smtClean="0"/>
              <a:t>Abundantemente disponible pornografía</a:t>
            </a:r>
          </a:p>
          <a:p>
            <a:pPr marL="342900" indent="-342900">
              <a:buFont typeface="Arial" panose="020B0604020202020204" pitchFamily="34" charset="0"/>
              <a:buChar char="•"/>
            </a:pPr>
            <a:r>
              <a:rPr lang="es-ES" sz="2200" dirty="0" smtClean="0"/>
              <a:t>Incluso la aceptación social de la homosexualidad</a:t>
            </a:r>
            <a:endParaRPr lang="en-US" sz="2200" dirty="0"/>
          </a:p>
        </p:txBody>
      </p:sp>
    </p:spTree>
    <p:extLst>
      <p:ext uri="{BB962C8B-B14F-4D97-AF65-F5344CB8AC3E}">
        <p14:creationId xmlns:p14="http://schemas.microsoft.com/office/powerpoint/2010/main" val="327526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t>	</a:t>
            </a:r>
            <a:r>
              <a:rPr lang="en-US" sz="2800" b="1" dirty="0" err="1" smtClean="0"/>
              <a:t>Stumblingblock</a:t>
            </a:r>
            <a:r>
              <a:rPr lang="en-US" sz="2800" b="1" dirty="0" smtClean="0"/>
              <a:t>			</a:t>
            </a:r>
            <a:r>
              <a:rPr lang="en-US" sz="2800" b="1" dirty="0" err="1" smtClean="0">
                <a:solidFill>
                  <a:schemeClr val="tx1"/>
                </a:solidFill>
              </a:rPr>
              <a:t>Piedras</a:t>
            </a:r>
            <a:r>
              <a:rPr lang="en-US" sz="2800" b="1" dirty="0" smtClean="0">
                <a:solidFill>
                  <a:schemeClr val="tx1"/>
                </a:solidFill>
              </a:rPr>
              <a:t> de </a:t>
            </a:r>
            <a:r>
              <a:rPr lang="en-US" sz="2800" b="1" dirty="0" err="1" smtClean="0">
                <a:solidFill>
                  <a:schemeClr val="tx1"/>
                </a:solidFill>
              </a:rPr>
              <a:t>tropiezo</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4572000"/>
            <a:ext cx="4156364" cy="2123658"/>
          </a:xfrm>
          <a:prstGeom prst="rect">
            <a:avLst/>
          </a:prstGeom>
        </p:spPr>
        <p:txBody>
          <a:bodyPr>
            <a:spAutoFit/>
          </a:bodyPr>
          <a:lstStyle/>
          <a:p>
            <a:r>
              <a:rPr lang="en-US" sz="2200" b="1" dirty="0" smtClean="0"/>
              <a:t>Matthew 18 </a:t>
            </a:r>
            <a:r>
              <a:rPr lang="en-US" sz="2200" b="1" baseline="30000" dirty="0" smtClean="0"/>
              <a:t>7</a:t>
            </a:r>
            <a:r>
              <a:rPr lang="en-US" sz="2200" b="1" baseline="30000" dirty="0"/>
              <a:t> </a:t>
            </a:r>
            <a:r>
              <a:rPr lang="en-US" sz="2200" dirty="0"/>
              <a:t>“Woe to the world because of its stumbling blocks! For it is inevitable that stumbling blocks come; but woe to that man through whom the stumbling block comes!</a:t>
            </a:r>
          </a:p>
        </p:txBody>
      </p:sp>
      <p:sp>
        <p:nvSpPr>
          <p:cNvPr id="5" name="Rectangle 4"/>
          <p:cNvSpPr/>
          <p:nvPr/>
        </p:nvSpPr>
        <p:spPr>
          <a:xfrm>
            <a:off x="228600" y="1032808"/>
            <a:ext cx="4156364" cy="1785104"/>
          </a:xfrm>
          <a:prstGeom prst="rect">
            <a:avLst/>
          </a:prstGeom>
        </p:spPr>
        <p:txBody>
          <a:bodyPr>
            <a:spAutoFit/>
          </a:bodyPr>
          <a:lstStyle/>
          <a:p>
            <a:r>
              <a:rPr lang="en-US" sz="2200" b="1" dirty="0" smtClean="0"/>
              <a:t>Romans 14</a:t>
            </a:r>
            <a:r>
              <a:rPr lang="en-US" sz="2200" b="1" baseline="30000" dirty="0" smtClean="0"/>
              <a:t>13</a:t>
            </a:r>
            <a:r>
              <a:rPr lang="en-US" sz="2200" b="1" baseline="30000" dirty="0"/>
              <a:t> </a:t>
            </a:r>
            <a:r>
              <a:rPr lang="en-US" sz="2200" dirty="0"/>
              <a:t>Therefore let us not judge one another anymore, but rather determine this—not to put an obstacle or a stumbling block in a brother’s way.</a:t>
            </a:r>
          </a:p>
        </p:txBody>
      </p:sp>
      <p:sp>
        <p:nvSpPr>
          <p:cNvPr id="6" name="Rectangle 5"/>
          <p:cNvSpPr/>
          <p:nvPr/>
        </p:nvSpPr>
        <p:spPr>
          <a:xfrm>
            <a:off x="228600" y="2819400"/>
            <a:ext cx="4156364" cy="1785104"/>
          </a:xfrm>
          <a:prstGeom prst="rect">
            <a:avLst/>
          </a:prstGeom>
        </p:spPr>
        <p:txBody>
          <a:bodyPr>
            <a:spAutoFit/>
          </a:bodyPr>
          <a:lstStyle/>
          <a:p>
            <a:r>
              <a:rPr lang="en-US" sz="2200" b="1" dirty="0" smtClean="0"/>
              <a:t>1 Corinthians 8</a:t>
            </a:r>
            <a:r>
              <a:rPr lang="en-US" sz="2200" b="1" baseline="30000" dirty="0" smtClean="0"/>
              <a:t>13</a:t>
            </a:r>
            <a:r>
              <a:rPr lang="en-US" sz="2200" b="1" baseline="30000" dirty="0"/>
              <a:t> </a:t>
            </a:r>
            <a:r>
              <a:rPr lang="en-US" sz="2200" dirty="0"/>
              <a:t>Therefore, if food causes my brother to stumble, I will never eat meat again, so that I will not cause my brother to stumble.</a:t>
            </a:r>
          </a:p>
        </p:txBody>
      </p:sp>
      <p:sp>
        <p:nvSpPr>
          <p:cNvPr id="7" name="Rectangle 6"/>
          <p:cNvSpPr/>
          <p:nvPr/>
        </p:nvSpPr>
        <p:spPr>
          <a:xfrm>
            <a:off x="4759036" y="1034296"/>
            <a:ext cx="4156364" cy="1785104"/>
          </a:xfrm>
          <a:prstGeom prst="rect">
            <a:avLst/>
          </a:prstGeom>
        </p:spPr>
        <p:txBody>
          <a:bodyPr>
            <a:spAutoFit/>
          </a:bodyPr>
          <a:lstStyle/>
          <a:p>
            <a:r>
              <a:rPr lang="en-US" sz="2200" b="1" dirty="0" err="1" smtClean="0"/>
              <a:t>Romanos</a:t>
            </a:r>
            <a:r>
              <a:rPr lang="en-US" sz="2200" b="1" dirty="0" smtClean="0"/>
              <a:t> 14</a:t>
            </a:r>
            <a:r>
              <a:rPr lang="es-ES" sz="2200" b="1" baseline="30000" dirty="0" smtClean="0"/>
              <a:t>13</a:t>
            </a:r>
            <a:r>
              <a:rPr lang="es-ES" sz="2200" b="1" baseline="30000" dirty="0"/>
              <a:t> </a:t>
            </a:r>
            <a:r>
              <a:rPr lang="es-ES" sz="2200" dirty="0"/>
              <a:t>Así que, ya no nos juzguemos más los unos a los </a:t>
            </a:r>
            <a:r>
              <a:rPr lang="es-ES" sz="2200" dirty="0" smtClean="0"/>
              <a:t>otros, sino </a:t>
            </a:r>
            <a:r>
              <a:rPr lang="es-ES" sz="2200" dirty="0"/>
              <a:t>más bien decidid no poner tropiezo u ocasión de caer al hermano.</a:t>
            </a:r>
            <a:endParaRPr lang="en-US" sz="2200" dirty="0"/>
          </a:p>
        </p:txBody>
      </p:sp>
      <p:sp>
        <p:nvSpPr>
          <p:cNvPr id="8" name="Rectangle 7"/>
          <p:cNvSpPr/>
          <p:nvPr/>
        </p:nvSpPr>
        <p:spPr>
          <a:xfrm>
            <a:off x="4724400" y="2819400"/>
            <a:ext cx="4156364" cy="1446550"/>
          </a:xfrm>
          <a:prstGeom prst="rect">
            <a:avLst/>
          </a:prstGeom>
        </p:spPr>
        <p:txBody>
          <a:bodyPr>
            <a:spAutoFit/>
          </a:bodyPr>
          <a:lstStyle/>
          <a:p>
            <a:r>
              <a:rPr lang="en-US" sz="2200" b="1" dirty="0" smtClean="0"/>
              <a:t>1 </a:t>
            </a:r>
            <a:r>
              <a:rPr lang="en-US" sz="2200" b="1" dirty="0" err="1" smtClean="0"/>
              <a:t>Corintios</a:t>
            </a:r>
            <a:r>
              <a:rPr lang="en-US" sz="2200" b="1" dirty="0" smtClean="0"/>
              <a:t> 8</a:t>
            </a:r>
            <a:r>
              <a:rPr lang="es-ES" sz="2200" b="1" baseline="30000" dirty="0" smtClean="0"/>
              <a:t>13</a:t>
            </a:r>
            <a:r>
              <a:rPr lang="es-ES" sz="2200" b="1" baseline="30000" dirty="0"/>
              <a:t> </a:t>
            </a:r>
            <a:r>
              <a:rPr lang="es-ES" sz="2200" dirty="0"/>
              <a:t>Por lo cual, si la comida le es a mi hermano ocasión de caer, no comeré carne jamás, para no poner tropiezo a mi hermano.</a:t>
            </a:r>
            <a:endParaRPr lang="en-US" sz="2200" dirty="0"/>
          </a:p>
        </p:txBody>
      </p:sp>
      <p:sp>
        <p:nvSpPr>
          <p:cNvPr id="9" name="Rectangle 8"/>
          <p:cNvSpPr/>
          <p:nvPr/>
        </p:nvSpPr>
        <p:spPr>
          <a:xfrm>
            <a:off x="4724400" y="4573250"/>
            <a:ext cx="4156364" cy="1446550"/>
          </a:xfrm>
          <a:prstGeom prst="rect">
            <a:avLst/>
          </a:prstGeom>
        </p:spPr>
        <p:txBody>
          <a:bodyPr>
            <a:spAutoFit/>
          </a:bodyPr>
          <a:lstStyle/>
          <a:p>
            <a:r>
              <a:rPr lang="en-US" sz="2200" b="1" dirty="0" smtClean="0"/>
              <a:t>Mateo 18</a:t>
            </a:r>
            <a:r>
              <a:rPr lang="es-ES" sz="2200" b="1" baseline="30000" dirty="0" smtClean="0"/>
              <a:t>7</a:t>
            </a:r>
            <a:r>
              <a:rPr lang="es-ES" sz="2200" b="1" baseline="30000" dirty="0"/>
              <a:t> </a:t>
            </a:r>
            <a:r>
              <a:rPr lang="es-ES" sz="2200" dirty="0"/>
              <a:t>¡Ay del mundo por los tropiezos! Es necesario que vengan tropiezos, pero ¡ay de aquel hombre por quien viene el tropiezo!</a:t>
            </a:r>
            <a:endParaRPr lang="en-US" sz="2200" dirty="0"/>
          </a:p>
        </p:txBody>
      </p:sp>
    </p:spTree>
    <p:extLst>
      <p:ext uri="{BB962C8B-B14F-4D97-AF65-F5344CB8AC3E}">
        <p14:creationId xmlns:p14="http://schemas.microsoft.com/office/powerpoint/2010/main" val="319589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t>	</a:t>
            </a:r>
            <a:r>
              <a:rPr lang="en-US" sz="2800" b="1" dirty="0" err="1" smtClean="0"/>
              <a:t>Stumblingblock</a:t>
            </a:r>
            <a:r>
              <a:rPr lang="en-US" sz="2800" b="1" dirty="0" smtClean="0"/>
              <a:t>			</a:t>
            </a:r>
            <a:r>
              <a:rPr lang="en-US" sz="2800" b="1" dirty="0" err="1" smtClean="0">
                <a:solidFill>
                  <a:schemeClr val="tx1"/>
                </a:solidFill>
              </a:rPr>
              <a:t>Piedras</a:t>
            </a:r>
            <a:r>
              <a:rPr lang="en-US" sz="2800" b="1" dirty="0" smtClean="0">
                <a:solidFill>
                  <a:schemeClr val="tx1"/>
                </a:solidFill>
              </a:rPr>
              <a:t> de </a:t>
            </a:r>
            <a:r>
              <a:rPr lang="en-US" sz="2800" b="1" dirty="0" err="1" smtClean="0">
                <a:solidFill>
                  <a:schemeClr val="tx1"/>
                </a:solidFill>
              </a:rPr>
              <a:t>tropiezo</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4572000"/>
            <a:ext cx="4156364" cy="2123658"/>
          </a:xfrm>
          <a:prstGeom prst="rect">
            <a:avLst/>
          </a:prstGeom>
        </p:spPr>
        <p:txBody>
          <a:bodyPr>
            <a:spAutoFit/>
          </a:bodyPr>
          <a:lstStyle/>
          <a:p>
            <a:r>
              <a:rPr lang="en-US" sz="2200" b="1" dirty="0" smtClean="0"/>
              <a:t>Matthew 18 </a:t>
            </a:r>
            <a:r>
              <a:rPr lang="en-US" sz="2200" b="1" baseline="30000" dirty="0" smtClean="0"/>
              <a:t>7</a:t>
            </a:r>
            <a:r>
              <a:rPr lang="en-US" sz="2200" b="1" baseline="30000" dirty="0"/>
              <a:t> </a:t>
            </a:r>
            <a:r>
              <a:rPr lang="en-US" sz="2200" dirty="0"/>
              <a:t>“Woe to the world because of its stumbling blocks! For it is inevitable that stumbling blocks come; but woe to that man through whom the stumbling block comes!</a:t>
            </a:r>
          </a:p>
        </p:txBody>
      </p:sp>
      <p:sp>
        <p:nvSpPr>
          <p:cNvPr id="5" name="Rectangle 4"/>
          <p:cNvSpPr/>
          <p:nvPr/>
        </p:nvSpPr>
        <p:spPr>
          <a:xfrm>
            <a:off x="228600" y="1032808"/>
            <a:ext cx="4156364" cy="1785104"/>
          </a:xfrm>
          <a:prstGeom prst="rect">
            <a:avLst/>
          </a:prstGeom>
        </p:spPr>
        <p:txBody>
          <a:bodyPr>
            <a:spAutoFit/>
          </a:bodyPr>
          <a:lstStyle/>
          <a:p>
            <a:r>
              <a:rPr lang="en-US" sz="2200" b="1" dirty="0" smtClean="0"/>
              <a:t>Romans 14</a:t>
            </a:r>
            <a:r>
              <a:rPr lang="en-US" sz="2200" b="1" baseline="30000" dirty="0" smtClean="0"/>
              <a:t>13</a:t>
            </a:r>
            <a:r>
              <a:rPr lang="en-US" sz="2200" b="1" baseline="30000" dirty="0"/>
              <a:t> </a:t>
            </a:r>
            <a:r>
              <a:rPr lang="en-US" sz="2200" dirty="0"/>
              <a:t>Therefore let us not judge one another anymore, but rather determine this—not to put an obstacle or a stumbling block in a brother’s way.</a:t>
            </a:r>
          </a:p>
        </p:txBody>
      </p:sp>
      <p:sp>
        <p:nvSpPr>
          <p:cNvPr id="6" name="Rectangle 5"/>
          <p:cNvSpPr/>
          <p:nvPr/>
        </p:nvSpPr>
        <p:spPr>
          <a:xfrm>
            <a:off x="228600" y="2819400"/>
            <a:ext cx="4156364" cy="1785104"/>
          </a:xfrm>
          <a:prstGeom prst="rect">
            <a:avLst/>
          </a:prstGeom>
        </p:spPr>
        <p:txBody>
          <a:bodyPr>
            <a:spAutoFit/>
          </a:bodyPr>
          <a:lstStyle/>
          <a:p>
            <a:r>
              <a:rPr lang="en-US" sz="2200" b="1" dirty="0" smtClean="0"/>
              <a:t>1 Corinthians 8</a:t>
            </a:r>
            <a:r>
              <a:rPr lang="en-US" sz="2200" b="1" baseline="30000" dirty="0" smtClean="0"/>
              <a:t>13</a:t>
            </a:r>
            <a:r>
              <a:rPr lang="en-US" sz="2200" b="1" baseline="30000" dirty="0"/>
              <a:t> </a:t>
            </a:r>
            <a:r>
              <a:rPr lang="en-US" sz="2200" dirty="0"/>
              <a:t>Therefore, if food causes my brother to stumble, I will never eat meat again, so that I will not cause my brother to stumble.</a:t>
            </a:r>
          </a:p>
        </p:txBody>
      </p:sp>
      <p:sp>
        <p:nvSpPr>
          <p:cNvPr id="7" name="Rectangle 6"/>
          <p:cNvSpPr/>
          <p:nvPr/>
        </p:nvSpPr>
        <p:spPr>
          <a:xfrm>
            <a:off x="4759036" y="1034296"/>
            <a:ext cx="4156364" cy="1785104"/>
          </a:xfrm>
          <a:prstGeom prst="rect">
            <a:avLst/>
          </a:prstGeom>
        </p:spPr>
        <p:txBody>
          <a:bodyPr>
            <a:spAutoFit/>
          </a:bodyPr>
          <a:lstStyle/>
          <a:p>
            <a:r>
              <a:rPr lang="en-US" sz="2200" b="1" dirty="0" err="1" smtClean="0"/>
              <a:t>Romanos</a:t>
            </a:r>
            <a:r>
              <a:rPr lang="en-US" sz="2200" b="1" dirty="0" smtClean="0"/>
              <a:t> 14</a:t>
            </a:r>
            <a:r>
              <a:rPr lang="es-ES" sz="2200" b="1" baseline="30000" dirty="0" smtClean="0"/>
              <a:t>13</a:t>
            </a:r>
            <a:r>
              <a:rPr lang="es-ES" sz="2200" b="1" baseline="30000" dirty="0"/>
              <a:t> </a:t>
            </a:r>
            <a:r>
              <a:rPr lang="es-ES" sz="2200" dirty="0"/>
              <a:t>Así que, ya no nos juzguemos más los unos a los </a:t>
            </a:r>
            <a:r>
              <a:rPr lang="es-ES" sz="2200" dirty="0" smtClean="0"/>
              <a:t>otros, sino </a:t>
            </a:r>
            <a:r>
              <a:rPr lang="es-ES" sz="2200" dirty="0"/>
              <a:t>más bien decidid no poner tropiezo u ocasión de caer al hermano.</a:t>
            </a:r>
            <a:endParaRPr lang="en-US" sz="2200" dirty="0"/>
          </a:p>
        </p:txBody>
      </p:sp>
      <p:sp>
        <p:nvSpPr>
          <p:cNvPr id="8" name="Rectangle 7"/>
          <p:cNvSpPr/>
          <p:nvPr/>
        </p:nvSpPr>
        <p:spPr>
          <a:xfrm>
            <a:off x="4724400" y="2819400"/>
            <a:ext cx="4156364" cy="1446550"/>
          </a:xfrm>
          <a:prstGeom prst="rect">
            <a:avLst/>
          </a:prstGeom>
        </p:spPr>
        <p:txBody>
          <a:bodyPr>
            <a:spAutoFit/>
          </a:bodyPr>
          <a:lstStyle/>
          <a:p>
            <a:r>
              <a:rPr lang="en-US" sz="2200" b="1" dirty="0" smtClean="0"/>
              <a:t>1 </a:t>
            </a:r>
            <a:r>
              <a:rPr lang="en-US" sz="2200" b="1" dirty="0" err="1" smtClean="0"/>
              <a:t>Corintios</a:t>
            </a:r>
            <a:r>
              <a:rPr lang="en-US" sz="2200" b="1" dirty="0" smtClean="0"/>
              <a:t> 8</a:t>
            </a:r>
            <a:r>
              <a:rPr lang="es-ES" sz="2200" b="1" baseline="30000" dirty="0" smtClean="0"/>
              <a:t>13</a:t>
            </a:r>
            <a:r>
              <a:rPr lang="es-ES" sz="2200" b="1" baseline="30000" dirty="0"/>
              <a:t> </a:t>
            </a:r>
            <a:r>
              <a:rPr lang="es-ES" sz="2200" dirty="0"/>
              <a:t>Por lo cual, si la comida le es a mi hermano ocasión de caer, no comeré carne jamás, para no poner tropiezo a mi hermano.</a:t>
            </a:r>
            <a:endParaRPr lang="en-US" sz="2200" dirty="0"/>
          </a:p>
        </p:txBody>
      </p:sp>
      <p:sp>
        <p:nvSpPr>
          <p:cNvPr id="9" name="Rectangle 8"/>
          <p:cNvSpPr/>
          <p:nvPr/>
        </p:nvSpPr>
        <p:spPr>
          <a:xfrm>
            <a:off x="4724400" y="4573250"/>
            <a:ext cx="4156364" cy="1446550"/>
          </a:xfrm>
          <a:prstGeom prst="rect">
            <a:avLst/>
          </a:prstGeom>
        </p:spPr>
        <p:txBody>
          <a:bodyPr>
            <a:spAutoFit/>
          </a:bodyPr>
          <a:lstStyle/>
          <a:p>
            <a:r>
              <a:rPr lang="en-US" sz="2200" b="1" dirty="0" smtClean="0"/>
              <a:t>Mateo 18</a:t>
            </a:r>
            <a:r>
              <a:rPr lang="es-ES" sz="2200" b="1" baseline="30000" dirty="0" smtClean="0"/>
              <a:t>7</a:t>
            </a:r>
            <a:r>
              <a:rPr lang="es-ES" sz="2200" b="1" baseline="30000" dirty="0"/>
              <a:t> </a:t>
            </a:r>
            <a:r>
              <a:rPr lang="es-ES" sz="2200" dirty="0"/>
              <a:t>¡Ay del mundo por los tropiezos! Es necesario que vengan tropiezos, pero ¡ay de aquel hombre por quien viene el tropiezo!</a:t>
            </a:r>
            <a:endParaRPr lang="en-US" sz="2200" dirty="0"/>
          </a:p>
        </p:txBody>
      </p:sp>
      <p:sp>
        <p:nvSpPr>
          <p:cNvPr id="12" name="Rectangle 11"/>
          <p:cNvSpPr/>
          <p:nvPr/>
        </p:nvSpPr>
        <p:spPr>
          <a:xfrm>
            <a:off x="93408" y="122904"/>
            <a:ext cx="8728364" cy="64990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s://img.huffingtonpost.com/asset/59e8aa8a180000360ddfb392.jpeg?cache=od4vvelpy9&amp;ops=crop_8_297_4599_2672,scalefit_720_noupsc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9540" y="204819"/>
            <a:ext cx="3927764" cy="228028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52400" y="196644"/>
            <a:ext cx="4572000" cy="6247864"/>
          </a:xfrm>
          <a:prstGeom prst="rect">
            <a:avLst/>
          </a:prstGeom>
          <a:solidFill>
            <a:schemeClr val="bg1"/>
          </a:solidFill>
          <a:ln>
            <a:noFill/>
          </a:ln>
        </p:spPr>
        <p:txBody>
          <a:bodyPr wrap="square">
            <a:spAutoFit/>
          </a:bodyPr>
          <a:lstStyle/>
          <a:p>
            <a:r>
              <a:rPr lang="en-US" sz="2000" dirty="0"/>
              <a:t>Rep. Johnson </a:t>
            </a:r>
            <a:r>
              <a:rPr lang="en-US" sz="2000" dirty="0">
                <a:hlinkClick r:id="rId3"/>
              </a:rPr>
              <a:t>told local news station NBC 5</a:t>
            </a:r>
            <a:r>
              <a:rPr lang="en-US" sz="2000" dirty="0"/>
              <a:t> that she was disappointed and angered by the </a:t>
            </a:r>
            <a:r>
              <a:rPr lang="en-US" sz="2000" dirty="0">
                <a:hlinkClick r:id="rId4"/>
              </a:rPr>
              <a:t>allegations of sexual harassment, abuse and </a:t>
            </a:r>
            <a:r>
              <a:rPr lang="en-US" sz="2000" dirty="0" smtClean="0">
                <a:hlinkClick r:id="rId4"/>
              </a:rPr>
              <a:t>misconduct</a:t>
            </a:r>
            <a:r>
              <a:rPr lang="en-US" sz="2000" dirty="0" smtClean="0"/>
              <a:t> against </a:t>
            </a:r>
            <a:r>
              <a:rPr lang="en-US" sz="2000" dirty="0"/>
              <a:t>Hollywood heavyweight Harvey Weinstein. The Democratic Congresswoman who represents Texas’ 30th district added that a woman’s behavior, including the way she dresses, can invite sexual harassment and assault. </a:t>
            </a:r>
          </a:p>
          <a:p>
            <a:r>
              <a:rPr lang="en-US" sz="2000" dirty="0"/>
              <a:t>“I grew up in a time when it was as much the woman’s responsibility as it was a man’s ― how you were dressed, what your behavior was,” Johnson said. “I’m from the old school that you can have behaviors that appear to be inviting. It can be interpreted as such. That’s the responsibility, I think, of the female. I think that males have a responsibility to be professional themselves.”</a:t>
            </a:r>
          </a:p>
        </p:txBody>
      </p:sp>
      <p:sp>
        <p:nvSpPr>
          <p:cNvPr id="11" name="Rectangle 10"/>
          <p:cNvSpPr/>
          <p:nvPr/>
        </p:nvSpPr>
        <p:spPr>
          <a:xfrm>
            <a:off x="4724400" y="2486561"/>
            <a:ext cx="3932904" cy="1323439"/>
          </a:xfrm>
          <a:prstGeom prst="rect">
            <a:avLst/>
          </a:prstGeom>
          <a:solidFill>
            <a:schemeClr val="bg1"/>
          </a:solidFill>
        </p:spPr>
        <p:txBody>
          <a:bodyPr wrap="square">
            <a:spAutoFit/>
          </a:bodyPr>
          <a:lstStyle/>
          <a:p>
            <a:r>
              <a:rPr lang="en-US" sz="2000" dirty="0"/>
              <a:t>Rep. Johnson’s comments exemplify the </a:t>
            </a:r>
            <a:r>
              <a:rPr lang="en-US" sz="2000" dirty="0">
                <a:hlinkClick r:id="rId5"/>
              </a:rPr>
              <a:t>victim-blaming attitudes</a:t>
            </a:r>
            <a:r>
              <a:rPr lang="en-US" sz="2000" dirty="0"/>
              <a:t> that often permeate discussions of sexual harassment and abuse</a:t>
            </a:r>
            <a:endParaRPr lang="en-US" sz="2000" dirty="0"/>
          </a:p>
        </p:txBody>
      </p:sp>
      <p:sp>
        <p:nvSpPr>
          <p:cNvPr id="13" name="Rectangle 12"/>
          <p:cNvSpPr/>
          <p:nvPr/>
        </p:nvSpPr>
        <p:spPr>
          <a:xfrm>
            <a:off x="4816344" y="3931334"/>
            <a:ext cx="3778513" cy="600164"/>
          </a:xfrm>
          <a:prstGeom prst="rect">
            <a:avLst/>
          </a:prstGeom>
        </p:spPr>
        <p:txBody>
          <a:bodyPr>
            <a:spAutoFit/>
          </a:bodyPr>
          <a:lstStyle/>
          <a:p>
            <a:r>
              <a:rPr lang="en-US" sz="1100" dirty="0"/>
              <a:t>https://www.huffingtonpost.com/entry/tx-congresswoman-its-the-responsibility-of-the-female-to-prevent-sexual-abuse_us_59e8a793e4b08f9f9edd2814</a:t>
            </a:r>
          </a:p>
        </p:txBody>
      </p:sp>
    </p:spTree>
    <p:extLst>
      <p:ext uri="{BB962C8B-B14F-4D97-AF65-F5344CB8AC3E}">
        <p14:creationId xmlns:p14="http://schemas.microsoft.com/office/powerpoint/2010/main" val="98159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Sexuality				</a:t>
            </a:r>
            <a:r>
              <a:rPr lang="en-US" sz="2800" b="1" dirty="0" err="1" smtClean="0">
                <a:solidFill>
                  <a:schemeClr val="tx1"/>
                </a:solidFill>
              </a:rPr>
              <a:t>Sexualidad</a:t>
            </a:r>
            <a:endParaRPr lang="en-US" sz="2800" b="1" dirty="0">
              <a:solidFill>
                <a:schemeClr val="tx1"/>
              </a:solidFill>
            </a:endParaRPr>
          </a:p>
        </p:txBody>
      </p:sp>
      <p:sp>
        <p:nvSpPr>
          <p:cNvPr id="6" name="Rectangle 5"/>
          <p:cNvSpPr/>
          <p:nvPr/>
        </p:nvSpPr>
        <p:spPr>
          <a:xfrm>
            <a:off x="0" y="83820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Sensuality				</a:t>
            </a:r>
            <a:r>
              <a:rPr lang="en-US" sz="2800" b="1" dirty="0" err="1">
                <a:solidFill>
                  <a:schemeClr val="tx1"/>
                </a:solidFill>
              </a:rPr>
              <a:t>Sensualidad</a:t>
            </a:r>
            <a:endParaRPr lang="en-US" sz="2800" b="1" dirty="0">
              <a:solidFill>
                <a:schemeClr val="tx1"/>
              </a:solidFill>
            </a:endParaRPr>
          </a:p>
        </p:txBody>
      </p:sp>
      <p:sp>
        <p:nvSpPr>
          <p:cNvPr id="7" name="Rectangle 6"/>
          <p:cNvSpPr/>
          <p:nvPr/>
        </p:nvSpPr>
        <p:spPr>
          <a:xfrm>
            <a:off x="0" y="1661652"/>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Self-Control				</a:t>
            </a:r>
            <a:r>
              <a:rPr lang="en-US" sz="2800" b="1" dirty="0" err="1">
                <a:solidFill>
                  <a:schemeClr val="tx1"/>
                </a:solidFill>
              </a:rPr>
              <a:t>Dominio</a:t>
            </a:r>
            <a:r>
              <a:rPr lang="en-US" sz="2800" b="1" dirty="0">
                <a:solidFill>
                  <a:schemeClr val="tx1"/>
                </a:solidFill>
              </a:rPr>
              <a:t> </a:t>
            </a:r>
            <a:r>
              <a:rPr lang="en-US" sz="2800" b="1" dirty="0" err="1">
                <a:solidFill>
                  <a:schemeClr val="tx1"/>
                </a:solidFill>
              </a:rPr>
              <a:t>propio</a:t>
            </a:r>
            <a:endParaRPr lang="en-US" sz="2800" b="1" dirty="0">
              <a:solidFill>
                <a:schemeClr val="tx1"/>
              </a:solidFill>
            </a:endParaRPr>
          </a:p>
        </p:txBody>
      </p:sp>
      <p:sp>
        <p:nvSpPr>
          <p:cNvPr id="8" name="Rectangle 7"/>
          <p:cNvSpPr/>
          <p:nvPr/>
        </p:nvSpPr>
        <p:spPr>
          <a:xfrm>
            <a:off x="0" y="2499852"/>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t>	</a:t>
            </a:r>
            <a:r>
              <a:rPr lang="en-US" sz="2800" b="1" dirty="0" err="1" smtClean="0"/>
              <a:t>Stumblingblock</a:t>
            </a:r>
            <a:r>
              <a:rPr lang="en-US" sz="2800" b="1" dirty="0" smtClean="0"/>
              <a:t>			</a:t>
            </a:r>
            <a:r>
              <a:rPr lang="en-US" sz="2800" b="1" dirty="0" err="1" smtClean="0">
                <a:solidFill>
                  <a:schemeClr val="tx1"/>
                </a:solidFill>
              </a:rPr>
              <a:t>Piedras</a:t>
            </a:r>
            <a:r>
              <a:rPr lang="en-US" sz="2800" b="1" dirty="0" smtClean="0">
                <a:solidFill>
                  <a:schemeClr val="tx1"/>
                </a:solidFill>
              </a:rPr>
              <a:t> de </a:t>
            </a:r>
            <a:r>
              <a:rPr lang="en-US" sz="2800" b="1" dirty="0" err="1" smtClean="0">
                <a:solidFill>
                  <a:schemeClr val="tx1"/>
                </a:solidFill>
              </a:rPr>
              <a:t>tropiezo</a:t>
            </a:r>
            <a:endParaRPr lang="en-US" sz="2800" b="1" dirty="0">
              <a:solidFill>
                <a:schemeClr val="tx1"/>
              </a:solidFill>
            </a:endParaRPr>
          </a:p>
        </p:txBody>
      </p:sp>
    </p:spTree>
    <p:extLst>
      <p:ext uri="{BB962C8B-B14F-4D97-AF65-F5344CB8AC3E}">
        <p14:creationId xmlns:p14="http://schemas.microsoft.com/office/powerpoint/2010/main" val="246517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Sexuality					</a:t>
            </a:r>
            <a:r>
              <a:rPr lang="en-US" sz="2800" b="1" dirty="0" err="1">
                <a:solidFill>
                  <a:schemeClr val="tx1"/>
                </a:solidFill>
              </a:rPr>
              <a:t>Sexualidad</a:t>
            </a:r>
            <a:endParaRPr lang="en-US" sz="2800" b="1" dirty="0">
              <a:solidFill>
                <a:schemeClr val="tx1"/>
              </a:solidFill>
            </a:endParaRPr>
          </a:p>
        </p:txBody>
      </p:sp>
      <p:cxnSp>
        <p:nvCxnSpPr>
          <p:cNvPr id="6" name="Straight Connector 5"/>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066800"/>
            <a:ext cx="3733800" cy="4893647"/>
          </a:xfrm>
          <a:prstGeom prst="rect">
            <a:avLst/>
          </a:prstGeom>
          <a:noFill/>
        </p:spPr>
        <p:txBody>
          <a:bodyPr wrap="square" rtlCol="0">
            <a:spAutoFit/>
          </a:bodyPr>
          <a:lstStyle/>
          <a:p>
            <a:r>
              <a:rPr lang="en-US" sz="2400" b="1" dirty="0" smtClean="0"/>
              <a:t>Part of Creation</a:t>
            </a:r>
          </a:p>
          <a:p>
            <a:pPr lvl="1"/>
            <a:r>
              <a:rPr lang="en-US" sz="2400" b="1" baseline="30000" dirty="0" smtClean="0"/>
              <a:t>27</a:t>
            </a:r>
            <a:r>
              <a:rPr lang="en-US" sz="2400" b="1" baseline="30000" dirty="0"/>
              <a:t> </a:t>
            </a:r>
            <a:r>
              <a:rPr lang="en-US" sz="2400" dirty="0"/>
              <a:t>God created man in </a:t>
            </a:r>
            <a:r>
              <a:rPr lang="en-US" sz="2400" dirty="0" smtClean="0"/>
              <a:t>His own </a:t>
            </a:r>
            <a:r>
              <a:rPr lang="en-US" sz="2400" dirty="0"/>
              <a:t>image, in the image of God He </a:t>
            </a:r>
            <a:r>
              <a:rPr lang="en-US" sz="2400" dirty="0" smtClean="0"/>
              <a:t>created him</a:t>
            </a:r>
            <a:r>
              <a:rPr lang="en-US" sz="2400" dirty="0"/>
              <a:t>; male and female He created them. </a:t>
            </a:r>
            <a:r>
              <a:rPr lang="en-US" sz="2400" b="1" baseline="30000" dirty="0"/>
              <a:t>28 </a:t>
            </a:r>
            <a:r>
              <a:rPr lang="en-US" sz="2400" dirty="0"/>
              <a:t>God blessed them; and God said to them, “Be fruitful and </a:t>
            </a:r>
            <a:r>
              <a:rPr lang="en-US" sz="2400" dirty="0" smtClean="0"/>
              <a:t>multiply…”</a:t>
            </a:r>
          </a:p>
          <a:p>
            <a:r>
              <a:rPr lang="en-US" sz="2400" b="1" dirty="0" smtClean="0"/>
              <a:t>Creation was good</a:t>
            </a:r>
          </a:p>
          <a:p>
            <a:pPr lvl="1"/>
            <a:r>
              <a:rPr lang="en-US" sz="2400" b="1" baseline="30000" dirty="0"/>
              <a:t>31 </a:t>
            </a:r>
            <a:r>
              <a:rPr lang="en-US" sz="2400" dirty="0"/>
              <a:t>God saw all that He had made, and behold, it was very good.</a:t>
            </a:r>
            <a:endParaRPr lang="en-US" sz="2400" b="1" dirty="0"/>
          </a:p>
        </p:txBody>
      </p:sp>
      <p:sp>
        <p:nvSpPr>
          <p:cNvPr id="8" name="Rectangle 7"/>
          <p:cNvSpPr/>
          <p:nvPr/>
        </p:nvSpPr>
        <p:spPr>
          <a:xfrm>
            <a:off x="4908287" y="1066800"/>
            <a:ext cx="3778513" cy="4893647"/>
          </a:xfrm>
          <a:prstGeom prst="rect">
            <a:avLst/>
          </a:prstGeom>
        </p:spPr>
        <p:txBody>
          <a:bodyPr>
            <a:spAutoFit/>
          </a:bodyPr>
          <a:lstStyle/>
          <a:p>
            <a:r>
              <a:rPr lang="es-ES" sz="2400" b="1" dirty="0" smtClean="0"/>
              <a:t>Parte de la creación</a:t>
            </a:r>
          </a:p>
          <a:p>
            <a:pPr lvl="1"/>
            <a:r>
              <a:rPr lang="en-US" sz="2400" b="1" baseline="30000" dirty="0" smtClean="0"/>
              <a:t>27 </a:t>
            </a:r>
            <a:r>
              <a:rPr lang="es-ES" sz="2400" dirty="0" smtClean="0"/>
              <a:t>Y </a:t>
            </a:r>
            <a:r>
              <a:rPr lang="es-ES" sz="2400" dirty="0"/>
              <a:t>creó Dios al hombre a su </a:t>
            </a:r>
            <a:r>
              <a:rPr lang="es-ES" sz="2400" dirty="0" smtClean="0"/>
              <a:t>imagen, a imagen </a:t>
            </a:r>
            <a:r>
              <a:rPr lang="es-ES" sz="2400" dirty="0"/>
              <a:t>de Dios lo </a:t>
            </a:r>
            <a:r>
              <a:rPr lang="es-ES" sz="2400" dirty="0" smtClean="0"/>
              <a:t>creó; varón </a:t>
            </a:r>
            <a:r>
              <a:rPr lang="es-ES" sz="2400" dirty="0"/>
              <a:t>y hembra los </a:t>
            </a:r>
            <a:r>
              <a:rPr lang="es-ES" sz="2400" dirty="0" smtClean="0"/>
              <a:t>creó. </a:t>
            </a:r>
            <a:r>
              <a:rPr lang="es-ES" sz="2400" b="1" baseline="30000" dirty="0" smtClean="0"/>
              <a:t>28</a:t>
            </a:r>
            <a:r>
              <a:rPr lang="es-ES" sz="2400" b="1" baseline="30000" dirty="0"/>
              <a:t> </a:t>
            </a:r>
            <a:r>
              <a:rPr lang="es-ES" sz="2400" dirty="0"/>
              <a:t>Los bendijo Dios y les dijo: «Fructificad y </a:t>
            </a:r>
            <a:r>
              <a:rPr lang="es-ES" sz="2400" dirty="0" smtClean="0"/>
              <a:t>multiplicaos…</a:t>
            </a:r>
            <a:r>
              <a:rPr lang="en-US" sz="2400" dirty="0" smtClean="0"/>
              <a:t>»</a:t>
            </a:r>
          </a:p>
          <a:p>
            <a:pPr lvl="1"/>
            <a:endParaRPr lang="en-US" sz="2400" dirty="0"/>
          </a:p>
          <a:p>
            <a:r>
              <a:rPr lang="es-ES" sz="2400" b="1" dirty="0" smtClean="0"/>
              <a:t>La creación era bueno</a:t>
            </a:r>
          </a:p>
          <a:p>
            <a:pPr lvl="1"/>
            <a:r>
              <a:rPr lang="es-ES" sz="2400" b="1" baseline="30000" dirty="0"/>
              <a:t>31 </a:t>
            </a:r>
            <a:r>
              <a:rPr lang="es-ES" sz="2400" dirty="0"/>
              <a:t>Y vio Dios todo cuanto había hecho, y era bueno en gran manera.</a:t>
            </a:r>
          </a:p>
        </p:txBody>
      </p:sp>
    </p:spTree>
    <p:extLst>
      <p:ext uri="{BB962C8B-B14F-4D97-AF65-F5344CB8AC3E}">
        <p14:creationId xmlns:p14="http://schemas.microsoft.com/office/powerpoint/2010/main" val="313497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Sexuality					</a:t>
            </a:r>
            <a:r>
              <a:rPr lang="en-US" sz="2800" b="1" dirty="0" err="1">
                <a:solidFill>
                  <a:schemeClr val="tx1"/>
                </a:solidFill>
              </a:rPr>
              <a:t>Sexualidad</a:t>
            </a:r>
            <a:endParaRPr lang="en-US" sz="2800" b="1" dirty="0">
              <a:solidFill>
                <a:schemeClr val="tx1"/>
              </a:solidFill>
            </a:endParaRPr>
          </a:p>
        </p:txBody>
      </p:sp>
      <p:cxnSp>
        <p:nvCxnSpPr>
          <p:cNvPr id="6" name="Straight Connector 5"/>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1066800"/>
            <a:ext cx="3733800" cy="3046988"/>
          </a:xfrm>
          <a:prstGeom prst="rect">
            <a:avLst/>
          </a:prstGeom>
          <a:noFill/>
        </p:spPr>
        <p:txBody>
          <a:bodyPr wrap="square" rtlCol="0">
            <a:spAutoFit/>
          </a:bodyPr>
          <a:lstStyle/>
          <a:p>
            <a:r>
              <a:rPr lang="en-US" sz="2400" b="1" dirty="0" smtClean="0"/>
              <a:t>Good merely as a duty, only for procreation?</a:t>
            </a:r>
          </a:p>
          <a:p>
            <a:endParaRPr lang="en-US" sz="2400" b="1" dirty="0" smtClean="0"/>
          </a:p>
          <a:p>
            <a:endParaRPr lang="en-US" sz="2400" b="1" dirty="0" smtClean="0"/>
          </a:p>
          <a:p>
            <a:pPr marL="800100" lvl="1" indent="-342900">
              <a:buFont typeface="Arial" panose="020B0604020202020204" pitchFamily="34" charset="0"/>
              <a:buChar char="•"/>
            </a:pPr>
            <a:r>
              <a:rPr lang="en-US" sz="2400" dirty="0" smtClean="0"/>
              <a:t>Song of Solomon</a:t>
            </a:r>
          </a:p>
          <a:p>
            <a:pPr marL="800100" lvl="1" indent="-342900">
              <a:buFont typeface="Arial" panose="020B0604020202020204" pitchFamily="34" charset="0"/>
              <a:buChar char="•"/>
            </a:pPr>
            <a:r>
              <a:rPr lang="en-US" sz="2400" dirty="0" smtClean="0"/>
              <a:t>Proverbs 5</a:t>
            </a:r>
          </a:p>
          <a:p>
            <a:pPr marL="800100" lvl="1" indent="-342900">
              <a:buFont typeface="Arial" panose="020B0604020202020204" pitchFamily="34" charset="0"/>
              <a:buChar char="•"/>
            </a:pPr>
            <a:r>
              <a:rPr lang="en-US" sz="2400" dirty="0" smtClean="0"/>
              <a:t>A </a:t>
            </a:r>
            <a:r>
              <a:rPr lang="en-US" sz="2400" i="1" dirty="0" smtClean="0"/>
              <a:t>unique</a:t>
            </a:r>
            <a:r>
              <a:rPr lang="en-US" sz="2400" dirty="0" smtClean="0"/>
              <a:t> intimacy, shared by only two</a:t>
            </a:r>
          </a:p>
        </p:txBody>
      </p:sp>
      <p:sp>
        <p:nvSpPr>
          <p:cNvPr id="8" name="Rectangle 7"/>
          <p:cNvSpPr/>
          <p:nvPr/>
        </p:nvSpPr>
        <p:spPr>
          <a:xfrm>
            <a:off x="4908287" y="1066800"/>
            <a:ext cx="3778513" cy="3046988"/>
          </a:xfrm>
          <a:prstGeom prst="rect">
            <a:avLst/>
          </a:prstGeom>
        </p:spPr>
        <p:txBody>
          <a:bodyPr>
            <a:spAutoFit/>
          </a:bodyPr>
          <a:lstStyle/>
          <a:p>
            <a:r>
              <a:rPr lang="es-ES" sz="2400" b="1" dirty="0" smtClean="0"/>
              <a:t>¿Bueno simplemente como un deber, solo para la procreación?</a:t>
            </a:r>
          </a:p>
          <a:p>
            <a:endParaRPr lang="es-ES" sz="2400" b="1" dirty="0" smtClean="0"/>
          </a:p>
          <a:p>
            <a:pPr marL="342900" indent="-342900">
              <a:buFont typeface="Arial" panose="020B0604020202020204" pitchFamily="34" charset="0"/>
              <a:buChar char="•"/>
            </a:pPr>
            <a:r>
              <a:rPr lang="es-ES" sz="2400" dirty="0"/>
              <a:t>Canción de </a:t>
            </a:r>
            <a:r>
              <a:rPr lang="es-ES" sz="2400" dirty="0" err="1"/>
              <a:t>Salomon</a:t>
            </a:r>
            <a:endParaRPr lang="es-ES" sz="2400" dirty="0"/>
          </a:p>
          <a:p>
            <a:pPr marL="342900" indent="-342900">
              <a:buFont typeface="Arial" panose="020B0604020202020204" pitchFamily="34" charset="0"/>
              <a:buChar char="•"/>
            </a:pPr>
            <a:r>
              <a:rPr lang="es-ES" sz="2400" dirty="0"/>
              <a:t>Proverbios 5</a:t>
            </a:r>
          </a:p>
          <a:p>
            <a:pPr marL="342900" indent="-342900">
              <a:buFont typeface="Arial" panose="020B0604020202020204" pitchFamily="34" charset="0"/>
              <a:buChar char="•"/>
            </a:pPr>
            <a:r>
              <a:rPr lang="es-ES" sz="2400" dirty="0"/>
              <a:t>Una intimidad </a:t>
            </a:r>
            <a:r>
              <a:rPr lang="es-ES" sz="2400" i="1" dirty="0"/>
              <a:t>única</a:t>
            </a:r>
            <a:r>
              <a:rPr lang="es-ES" sz="2400" dirty="0"/>
              <a:t>, compartida solo por dos</a:t>
            </a:r>
          </a:p>
        </p:txBody>
      </p:sp>
    </p:spTree>
    <p:extLst>
      <p:ext uri="{BB962C8B-B14F-4D97-AF65-F5344CB8AC3E}">
        <p14:creationId xmlns:p14="http://schemas.microsoft.com/office/powerpoint/2010/main" val="36086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Sensuality				</a:t>
            </a:r>
            <a:r>
              <a:rPr lang="en-US" sz="2800" b="1" dirty="0" err="1">
                <a:solidFill>
                  <a:schemeClr val="tx1"/>
                </a:solidFill>
              </a:rPr>
              <a:t>Sensualidad</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58096" y="1067844"/>
            <a:ext cx="4156364" cy="1938992"/>
          </a:xfrm>
          <a:prstGeom prst="rect">
            <a:avLst/>
          </a:prstGeom>
        </p:spPr>
        <p:txBody>
          <a:bodyPr>
            <a:spAutoFit/>
          </a:bodyPr>
          <a:lstStyle/>
          <a:p>
            <a:r>
              <a:rPr lang="en-US" sz="2400" b="1" dirty="0" smtClean="0"/>
              <a:t>1 Timothy 5</a:t>
            </a:r>
            <a:r>
              <a:rPr lang="en-US" sz="2400" b="1" baseline="30000" dirty="0" smtClean="0"/>
              <a:t>11</a:t>
            </a:r>
            <a:r>
              <a:rPr lang="en-US" sz="2400" b="1" baseline="30000" dirty="0"/>
              <a:t> </a:t>
            </a:r>
            <a:r>
              <a:rPr lang="en-US" sz="2400" dirty="0"/>
              <a:t>But refuse </a:t>
            </a:r>
            <a:r>
              <a:rPr lang="en-US" sz="2400" i="1" dirty="0"/>
              <a:t>to </a:t>
            </a:r>
            <a:r>
              <a:rPr lang="en-US" sz="2400" dirty="0"/>
              <a:t>put younger widows on the list, for when </a:t>
            </a:r>
            <a:r>
              <a:rPr lang="en-US" sz="2400" u="sng" dirty="0"/>
              <a:t>they feel sensual desires in disregard</a:t>
            </a:r>
            <a:r>
              <a:rPr lang="en-US" sz="2400" dirty="0"/>
              <a:t> of Christ, they want to get </a:t>
            </a:r>
            <a:r>
              <a:rPr lang="en-US" sz="2400" dirty="0" smtClean="0"/>
              <a:t>married</a:t>
            </a:r>
            <a:endParaRPr lang="en-US" sz="2400" dirty="0"/>
          </a:p>
        </p:txBody>
      </p:sp>
      <p:sp>
        <p:nvSpPr>
          <p:cNvPr id="8" name="Rectangle 7"/>
          <p:cNvSpPr/>
          <p:nvPr/>
        </p:nvSpPr>
        <p:spPr>
          <a:xfrm>
            <a:off x="4753896" y="1066800"/>
            <a:ext cx="4156364" cy="1938992"/>
          </a:xfrm>
          <a:prstGeom prst="rect">
            <a:avLst/>
          </a:prstGeom>
        </p:spPr>
        <p:txBody>
          <a:bodyPr>
            <a:spAutoFit/>
          </a:bodyPr>
          <a:lstStyle/>
          <a:p>
            <a:r>
              <a:rPr lang="en-US" sz="2400" b="1" dirty="0" smtClean="0"/>
              <a:t>1 </a:t>
            </a:r>
            <a:r>
              <a:rPr lang="en-US" sz="2400" b="1" dirty="0" err="1" smtClean="0"/>
              <a:t>Timoteo</a:t>
            </a:r>
            <a:r>
              <a:rPr lang="en-US" sz="2400" b="1" dirty="0" smtClean="0"/>
              <a:t> 5</a:t>
            </a:r>
            <a:r>
              <a:rPr lang="es-ES" sz="2400" b="1" baseline="30000" dirty="0" smtClean="0"/>
              <a:t>11</a:t>
            </a:r>
            <a:r>
              <a:rPr lang="es-ES" sz="2400" b="1" baseline="30000" dirty="0"/>
              <a:t> </a:t>
            </a:r>
            <a:r>
              <a:rPr lang="es-ES" sz="2400" dirty="0"/>
              <a:t>Pero </a:t>
            </a:r>
            <a:r>
              <a:rPr lang="es-ES" sz="2400" dirty="0" smtClean="0"/>
              <a:t>rehúsa poner en la lista a viudas más jóvenes, porque cuando </a:t>
            </a:r>
            <a:r>
              <a:rPr lang="es-ES" sz="2400" u="sng" dirty="0" smtClean="0"/>
              <a:t>sienten deseos sensuales, contrarios</a:t>
            </a:r>
            <a:r>
              <a:rPr lang="es-ES" sz="2400" dirty="0" smtClean="0"/>
              <a:t> a Cristo, se quieren casar</a:t>
            </a:r>
            <a:r>
              <a:rPr lang="es-ES" dirty="0" smtClean="0"/>
              <a:t>,</a:t>
            </a:r>
            <a:endParaRPr lang="en-US" dirty="0"/>
          </a:p>
        </p:txBody>
      </p:sp>
    </p:spTree>
    <p:extLst>
      <p:ext uri="{BB962C8B-B14F-4D97-AF65-F5344CB8AC3E}">
        <p14:creationId xmlns:p14="http://schemas.microsoft.com/office/powerpoint/2010/main" val="18939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Sensuality				</a:t>
            </a:r>
            <a:r>
              <a:rPr lang="en-US" sz="2800" b="1" dirty="0" err="1">
                <a:solidFill>
                  <a:schemeClr val="tx1"/>
                </a:solidFill>
              </a:rPr>
              <a:t>Sensualidad</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58096" y="1067844"/>
            <a:ext cx="4156364" cy="1938992"/>
          </a:xfrm>
          <a:prstGeom prst="rect">
            <a:avLst/>
          </a:prstGeom>
        </p:spPr>
        <p:txBody>
          <a:bodyPr>
            <a:spAutoFit/>
          </a:bodyPr>
          <a:lstStyle/>
          <a:p>
            <a:r>
              <a:rPr lang="en-US" sz="2400" b="1" dirty="0" smtClean="0"/>
              <a:t>1 Timothy 5</a:t>
            </a:r>
            <a:r>
              <a:rPr lang="en-US" sz="2400" b="1" baseline="30000" dirty="0" smtClean="0"/>
              <a:t>11</a:t>
            </a:r>
            <a:r>
              <a:rPr lang="en-US" sz="2400" b="1" baseline="30000" dirty="0"/>
              <a:t> </a:t>
            </a:r>
            <a:r>
              <a:rPr lang="en-US" sz="2400" dirty="0"/>
              <a:t>But refuse </a:t>
            </a:r>
            <a:r>
              <a:rPr lang="en-US" sz="2400" i="1" dirty="0"/>
              <a:t>to </a:t>
            </a:r>
            <a:r>
              <a:rPr lang="en-US" sz="2400" dirty="0"/>
              <a:t>put younger widows on the list, for when </a:t>
            </a:r>
            <a:r>
              <a:rPr lang="en-US" sz="2400" u="sng" dirty="0"/>
              <a:t>they feel </a:t>
            </a:r>
            <a:r>
              <a:rPr lang="en-US" sz="2400" b="1" u="sng" dirty="0"/>
              <a:t>sensual desires</a:t>
            </a:r>
            <a:r>
              <a:rPr lang="en-US" sz="2400" u="sng" dirty="0"/>
              <a:t> in disregard</a:t>
            </a:r>
            <a:r>
              <a:rPr lang="en-US" sz="2400" dirty="0"/>
              <a:t> of Christ, they want to get </a:t>
            </a:r>
            <a:r>
              <a:rPr lang="en-US" sz="2400" dirty="0" smtClean="0"/>
              <a:t>married</a:t>
            </a:r>
            <a:endParaRPr lang="en-US" sz="2400" dirty="0"/>
          </a:p>
        </p:txBody>
      </p:sp>
      <p:sp>
        <p:nvSpPr>
          <p:cNvPr id="8" name="Rectangle 7"/>
          <p:cNvSpPr/>
          <p:nvPr/>
        </p:nvSpPr>
        <p:spPr>
          <a:xfrm>
            <a:off x="4753896" y="1066800"/>
            <a:ext cx="4156364" cy="1938992"/>
          </a:xfrm>
          <a:prstGeom prst="rect">
            <a:avLst/>
          </a:prstGeom>
        </p:spPr>
        <p:txBody>
          <a:bodyPr>
            <a:spAutoFit/>
          </a:bodyPr>
          <a:lstStyle/>
          <a:p>
            <a:r>
              <a:rPr lang="en-US" sz="2400" b="1" dirty="0" smtClean="0"/>
              <a:t>1 </a:t>
            </a:r>
            <a:r>
              <a:rPr lang="en-US" sz="2400" b="1" dirty="0" err="1" smtClean="0"/>
              <a:t>Timoteo</a:t>
            </a:r>
            <a:r>
              <a:rPr lang="en-US" sz="2400" b="1" dirty="0" smtClean="0"/>
              <a:t> 5</a:t>
            </a:r>
            <a:r>
              <a:rPr lang="es-ES" sz="2400" b="1" baseline="30000" dirty="0" smtClean="0"/>
              <a:t>11</a:t>
            </a:r>
            <a:r>
              <a:rPr lang="es-ES" sz="2400" b="1" baseline="30000" dirty="0"/>
              <a:t> </a:t>
            </a:r>
            <a:r>
              <a:rPr lang="es-ES" sz="2400" dirty="0"/>
              <a:t>Pero </a:t>
            </a:r>
            <a:r>
              <a:rPr lang="es-ES" sz="2400" dirty="0" smtClean="0"/>
              <a:t>rehúsa poner en la lista a viudas más jóvenes, porque cuando </a:t>
            </a:r>
            <a:r>
              <a:rPr lang="es-ES" sz="2400" u="sng" dirty="0" smtClean="0"/>
              <a:t>sienten </a:t>
            </a:r>
            <a:r>
              <a:rPr lang="es-ES" sz="2400" b="1" u="sng" dirty="0" smtClean="0"/>
              <a:t>deseos sensuales</a:t>
            </a:r>
            <a:r>
              <a:rPr lang="es-ES" sz="2400" u="sng" dirty="0" smtClean="0"/>
              <a:t>, contrarios</a:t>
            </a:r>
            <a:r>
              <a:rPr lang="es-ES" sz="2400" dirty="0" smtClean="0"/>
              <a:t> a Cristo, se quieren casar</a:t>
            </a:r>
            <a:r>
              <a:rPr lang="es-ES" dirty="0" smtClean="0"/>
              <a:t>,</a:t>
            </a:r>
            <a:endParaRPr lang="en-US" dirty="0"/>
          </a:p>
        </p:txBody>
      </p:sp>
      <p:sp>
        <p:nvSpPr>
          <p:cNvPr id="2" name="Rectangle 1"/>
          <p:cNvSpPr/>
          <p:nvPr/>
        </p:nvSpPr>
        <p:spPr>
          <a:xfrm>
            <a:off x="304800" y="3825895"/>
            <a:ext cx="4156364" cy="1508105"/>
          </a:xfrm>
          <a:prstGeom prst="rect">
            <a:avLst/>
          </a:prstGeom>
          <a:solidFill>
            <a:schemeClr val="bg1"/>
          </a:solidFill>
          <a:effectLst>
            <a:outerShdw blurRad="50800" dist="88900" dir="13500000" algn="br" rotWithShape="0">
              <a:prstClr val="black">
                <a:alpha val="40000"/>
              </a:prstClr>
            </a:outerShdw>
          </a:effectLst>
        </p:spPr>
        <p:txBody>
          <a:bodyPr>
            <a:spAutoFit/>
          </a:bodyPr>
          <a:lstStyle/>
          <a:p>
            <a:r>
              <a:rPr lang="en-US" sz="2000" b="1" dirty="0">
                <a:hlinkClick r:id="rId2"/>
              </a:rPr>
              <a:t>New International Version</a:t>
            </a:r>
            <a:r>
              <a:rPr lang="en-US" sz="2000" dirty="0" smtClean="0"/>
              <a:t/>
            </a:r>
            <a:br>
              <a:rPr lang="en-US" sz="2000" dirty="0" smtClean="0"/>
            </a:br>
            <a:r>
              <a:rPr lang="en-US" sz="2400" dirty="0" smtClean="0"/>
              <a:t>For </a:t>
            </a:r>
            <a:r>
              <a:rPr lang="en-US" sz="2400" dirty="0"/>
              <a:t>when </a:t>
            </a:r>
            <a:r>
              <a:rPr lang="en-US" sz="2400" u="sng" dirty="0"/>
              <a:t>their sensual desires overcome their dedication to Christ</a:t>
            </a:r>
            <a:r>
              <a:rPr lang="en-US" sz="2400" dirty="0"/>
              <a:t>, they want to marry.</a:t>
            </a:r>
          </a:p>
        </p:txBody>
      </p:sp>
      <p:sp>
        <p:nvSpPr>
          <p:cNvPr id="5" name="Rectangle 4"/>
          <p:cNvSpPr/>
          <p:nvPr/>
        </p:nvSpPr>
        <p:spPr>
          <a:xfrm>
            <a:off x="381000" y="3283803"/>
            <a:ext cx="3930913" cy="769441"/>
          </a:xfrm>
          <a:prstGeom prst="rect">
            <a:avLst/>
          </a:prstGeom>
          <a:solidFill>
            <a:schemeClr val="bg1"/>
          </a:solidFill>
          <a:effectLst>
            <a:outerShdw blurRad="50800" dist="76200" dir="13500000" algn="br" rotWithShape="0">
              <a:prstClr val="black">
                <a:alpha val="40000"/>
              </a:prstClr>
            </a:outerShdw>
          </a:effectLst>
        </p:spPr>
        <p:txBody>
          <a:bodyPr wrap="square">
            <a:spAutoFit/>
          </a:bodyPr>
          <a:lstStyle/>
          <a:p>
            <a:r>
              <a:rPr lang="en-US" sz="2000" b="1" dirty="0">
                <a:hlinkClick r:id="rId3"/>
              </a:rPr>
              <a:t>English Standard Version</a:t>
            </a:r>
            <a:r>
              <a:rPr lang="en-US" sz="2400" dirty="0" smtClean="0"/>
              <a:t/>
            </a:r>
            <a:br>
              <a:rPr lang="en-US" sz="2400" dirty="0" smtClean="0"/>
            </a:br>
            <a:r>
              <a:rPr lang="en-US" sz="2400" dirty="0" smtClean="0"/>
              <a:t>	</a:t>
            </a:r>
            <a:r>
              <a:rPr lang="en-US" sz="2400" i="1" dirty="0" smtClean="0"/>
              <a:t>passions</a:t>
            </a:r>
            <a:endParaRPr lang="en-US" sz="2400" i="1" dirty="0"/>
          </a:p>
        </p:txBody>
      </p:sp>
      <p:sp>
        <p:nvSpPr>
          <p:cNvPr id="9" name="Rectangle 8"/>
          <p:cNvSpPr/>
          <p:nvPr/>
        </p:nvSpPr>
        <p:spPr>
          <a:xfrm>
            <a:off x="614740" y="4038600"/>
            <a:ext cx="3881060" cy="769441"/>
          </a:xfrm>
          <a:prstGeom prst="rect">
            <a:avLst/>
          </a:prstGeom>
          <a:solidFill>
            <a:schemeClr val="bg1"/>
          </a:solidFill>
          <a:effectLst>
            <a:outerShdw blurRad="50800" dist="76200" dir="13500000" algn="br" rotWithShape="0">
              <a:prstClr val="black">
                <a:alpha val="40000"/>
              </a:prstClr>
            </a:outerShdw>
          </a:effectLst>
        </p:spPr>
        <p:txBody>
          <a:bodyPr wrap="square">
            <a:spAutoFit/>
          </a:bodyPr>
          <a:lstStyle/>
          <a:p>
            <a:r>
              <a:rPr lang="en-US" sz="2000" b="1" dirty="0">
                <a:hlinkClick r:id="rId4"/>
              </a:rPr>
              <a:t>International Standard Version</a:t>
            </a:r>
            <a:r>
              <a:rPr lang="en-US" sz="2400" dirty="0" smtClean="0"/>
              <a:t/>
            </a:r>
            <a:br>
              <a:rPr lang="en-US" sz="2400" dirty="0" smtClean="0"/>
            </a:br>
            <a:r>
              <a:rPr lang="en-US" sz="2400" dirty="0" smtClean="0"/>
              <a:t>	</a:t>
            </a:r>
            <a:r>
              <a:rPr lang="en-US" sz="2400" i="1" dirty="0" smtClean="0"/>
              <a:t>natural desires</a:t>
            </a:r>
            <a:endParaRPr lang="en-US" sz="2400" i="1" dirty="0"/>
          </a:p>
        </p:txBody>
      </p:sp>
    </p:spTree>
    <p:extLst>
      <p:ext uri="{BB962C8B-B14F-4D97-AF65-F5344CB8AC3E}">
        <p14:creationId xmlns:p14="http://schemas.microsoft.com/office/powerpoint/2010/main" val="281778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5" grpId="1" animBg="1"/>
      <p:bldP spid="9" grpId="0" animBg="1"/>
      <p:bldP spid="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Sensuality				</a:t>
            </a:r>
            <a:r>
              <a:rPr lang="en-US" sz="2800" b="1" dirty="0" err="1">
                <a:solidFill>
                  <a:schemeClr val="tx1"/>
                </a:solidFill>
              </a:rPr>
              <a:t>Sensualidad</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58096" y="1067844"/>
            <a:ext cx="4156364" cy="1938992"/>
          </a:xfrm>
          <a:prstGeom prst="rect">
            <a:avLst/>
          </a:prstGeom>
        </p:spPr>
        <p:txBody>
          <a:bodyPr>
            <a:spAutoFit/>
          </a:bodyPr>
          <a:lstStyle/>
          <a:p>
            <a:r>
              <a:rPr lang="en-US" sz="2400" b="1" dirty="0" smtClean="0"/>
              <a:t>1 Timothy 5</a:t>
            </a:r>
            <a:r>
              <a:rPr lang="en-US" sz="2400" b="1" baseline="30000" dirty="0" smtClean="0"/>
              <a:t>11</a:t>
            </a:r>
            <a:r>
              <a:rPr lang="en-US" sz="2400" b="1" baseline="30000" dirty="0"/>
              <a:t> </a:t>
            </a:r>
            <a:r>
              <a:rPr lang="en-US" sz="2400" dirty="0"/>
              <a:t>But refuse </a:t>
            </a:r>
            <a:r>
              <a:rPr lang="en-US" sz="2400" i="1" dirty="0"/>
              <a:t>to </a:t>
            </a:r>
            <a:r>
              <a:rPr lang="en-US" sz="2400" dirty="0"/>
              <a:t>put younger widows on the list, for when </a:t>
            </a:r>
            <a:r>
              <a:rPr lang="en-US" sz="2400" u="sng" dirty="0"/>
              <a:t>they feel sensual desires in disregard of Christ</a:t>
            </a:r>
            <a:r>
              <a:rPr lang="en-US" sz="2400" dirty="0"/>
              <a:t>, they want to get </a:t>
            </a:r>
            <a:r>
              <a:rPr lang="en-US" sz="2400" dirty="0" smtClean="0"/>
              <a:t>married</a:t>
            </a:r>
            <a:endParaRPr lang="en-US" sz="2400" dirty="0"/>
          </a:p>
        </p:txBody>
      </p:sp>
      <p:sp>
        <p:nvSpPr>
          <p:cNvPr id="8" name="Rectangle 7"/>
          <p:cNvSpPr/>
          <p:nvPr/>
        </p:nvSpPr>
        <p:spPr>
          <a:xfrm>
            <a:off x="4753896" y="1066800"/>
            <a:ext cx="4156364" cy="1938992"/>
          </a:xfrm>
          <a:prstGeom prst="rect">
            <a:avLst/>
          </a:prstGeom>
        </p:spPr>
        <p:txBody>
          <a:bodyPr>
            <a:spAutoFit/>
          </a:bodyPr>
          <a:lstStyle/>
          <a:p>
            <a:r>
              <a:rPr lang="en-US" sz="2400" b="1" dirty="0" smtClean="0"/>
              <a:t>1 </a:t>
            </a:r>
            <a:r>
              <a:rPr lang="en-US" sz="2400" b="1" dirty="0" err="1" smtClean="0"/>
              <a:t>Timoteo</a:t>
            </a:r>
            <a:r>
              <a:rPr lang="en-US" sz="2400" b="1" dirty="0" smtClean="0"/>
              <a:t> 5</a:t>
            </a:r>
            <a:r>
              <a:rPr lang="es-ES" sz="2400" b="1" baseline="30000" dirty="0" smtClean="0"/>
              <a:t>11</a:t>
            </a:r>
            <a:r>
              <a:rPr lang="es-ES" sz="2400" b="1" baseline="30000" dirty="0"/>
              <a:t> </a:t>
            </a:r>
            <a:r>
              <a:rPr lang="es-ES" sz="2400" dirty="0"/>
              <a:t>Pero </a:t>
            </a:r>
            <a:r>
              <a:rPr lang="es-ES" sz="2400" dirty="0" smtClean="0"/>
              <a:t>rehúsa poner en la lista a viudas más jóvenes, porque cuando </a:t>
            </a:r>
            <a:r>
              <a:rPr lang="es-ES" sz="2400" u="sng" dirty="0" smtClean="0"/>
              <a:t>sienten deseos sensuales, contrarios a Cristo</a:t>
            </a:r>
            <a:r>
              <a:rPr lang="es-ES" sz="2400" dirty="0" smtClean="0"/>
              <a:t>, se quieren casar</a:t>
            </a:r>
            <a:r>
              <a:rPr lang="es-ES" dirty="0" smtClean="0"/>
              <a:t>,</a:t>
            </a:r>
            <a:endParaRPr lang="en-US" dirty="0"/>
          </a:p>
        </p:txBody>
      </p:sp>
      <p:sp>
        <p:nvSpPr>
          <p:cNvPr id="2" name="Rectangle 1"/>
          <p:cNvSpPr/>
          <p:nvPr/>
        </p:nvSpPr>
        <p:spPr>
          <a:xfrm>
            <a:off x="263236" y="3189744"/>
            <a:ext cx="4156364" cy="2677656"/>
          </a:xfrm>
          <a:prstGeom prst="rect">
            <a:avLst/>
          </a:prstGeom>
        </p:spPr>
        <p:txBody>
          <a:bodyPr>
            <a:spAutoFit/>
          </a:bodyPr>
          <a:lstStyle/>
          <a:p>
            <a:r>
              <a:rPr lang="en-US" sz="2400" b="1" dirty="0" smtClean="0"/>
              <a:t>Romans 8</a:t>
            </a:r>
            <a:r>
              <a:rPr lang="en-US" sz="2400" b="1" baseline="30000" dirty="0" smtClean="0"/>
              <a:t>7</a:t>
            </a:r>
            <a:r>
              <a:rPr lang="en-US" sz="2400" b="1" baseline="30000" dirty="0"/>
              <a:t> </a:t>
            </a:r>
            <a:r>
              <a:rPr lang="en-US" sz="2400" dirty="0"/>
              <a:t>because the mind set on the flesh is hostile toward God; for it does not subject itself to the law of God, for it is not even able to do </a:t>
            </a:r>
            <a:r>
              <a:rPr lang="en-US" sz="2400" dirty="0" smtClean="0"/>
              <a:t>so, </a:t>
            </a:r>
            <a:r>
              <a:rPr lang="en-US" sz="2400" b="1" baseline="30000" dirty="0" smtClean="0"/>
              <a:t>8</a:t>
            </a:r>
            <a:r>
              <a:rPr lang="en-US" sz="2400" b="1" baseline="30000" dirty="0"/>
              <a:t> </a:t>
            </a:r>
            <a:r>
              <a:rPr lang="en-US" sz="2400" dirty="0"/>
              <a:t>and those who are in the flesh cannot please God.</a:t>
            </a:r>
          </a:p>
        </p:txBody>
      </p:sp>
      <p:sp>
        <p:nvSpPr>
          <p:cNvPr id="9" name="Rectangle 8"/>
          <p:cNvSpPr/>
          <p:nvPr/>
        </p:nvSpPr>
        <p:spPr>
          <a:xfrm>
            <a:off x="4724400" y="3185652"/>
            <a:ext cx="4156364" cy="2677656"/>
          </a:xfrm>
          <a:prstGeom prst="rect">
            <a:avLst/>
          </a:prstGeom>
        </p:spPr>
        <p:txBody>
          <a:bodyPr>
            <a:spAutoFit/>
          </a:bodyPr>
          <a:lstStyle/>
          <a:p>
            <a:r>
              <a:rPr lang="en-US" sz="2400" b="1" dirty="0" err="1" smtClean="0"/>
              <a:t>Romanos</a:t>
            </a:r>
            <a:r>
              <a:rPr lang="en-US" sz="2400" b="1" dirty="0" smtClean="0"/>
              <a:t> 8</a:t>
            </a:r>
            <a:r>
              <a:rPr lang="es-ES" sz="2400" b="1" baseline="30000" dirty="0"/>
              <a:t>7 </a:t>
            </a:r>
            <a:r>
              <a:rPr lang="es-ES" sz="2400" dirty="0"/>
              <a:t>por cuanto los designios de la carne son enemistad contra Dios, porque no se sujetan a la Ley de Dios, ni tampoco pueden; </a:t>
            </a:r>
            <a:r>
              <a:rPr lang="es-ES" sz="2400" b="1" baseline="30000" dirty="0"/>
              <a:t>8 </a:t>
            </a:r>
            <a:r>
              <a:rPr lang="es-ES" sz="2400" dirty="0"/>
              <a:t>y los que viven según la carne no pueden agradar a Dios</a:t>
            </a:r>
            <a:r>
              <a:rPr lang="es-ES" sz="2400" dirty="0" smtClean="0"/>
              <a:t>.</a:t>
            </a:r>
            <a:endParaRPr lang="en-US" sz="2400" dirty="0"/>
          </a:p>
        </p:txBody>
      </p:sp>
    </p:spTree>
    <p:extLst>
      <p:ext uri="{BB962C8B-B14F-4D97-AF65-F5344CB8AC3E}">
        <p14:creationId xmlns:p14="http://schemas.microsoft.com/office/powerpoint/2010/main" val="2119419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Sensuality				</a:t>
            </a:r>
            <a:r>
              <a:rPr lang="en-US" sz="2800" b="1" dirty="0" err="1">
                <a:solidFill>
                  <a:schemeClr val="tx1"/>
                </a:solidFill>
              </a:rPr>
              <a:t>Sensualidad</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58096" y="1067844"/>
            <a:ext cx="4156364" cy="1938992"/>
          </a:xfrm>
          <a:prstGeom prst="rect">
            <a:avLst/>
          </a:prstGeom>
        </p:spPr>
        <p:txBody>
          <a:bodyPr>
            <a:spAutoFit/>
          </a:bodyPr>
          <a:lstStyle/>
          <a:p>
            <a:r>
              <a:rPr lang="en-US" sz="2400" b="1" dirty="0" smtClean="0"/>
              <a:t>1 Timothy 5</a:t>
            </a:r>
            <a:r>
              <a:rPr lang="en-US" sz="2400" b="1" baseline="30000" dirty="0" smtClean="0"/>
              <a:t>11</a:t>
            </a:r>
            <a:r>
              <a:rPr lang="en-US" sz="2400" b="1" baseline="30000" dirty="0"/>
              <a:t> </a:t>
            </a:r>
            <a:r>
              <a:rPr lang="en-US" sz="2400" dirty="0"/>
              <a:t>But refuse </a:t>
            </a:r>
            <a:r>
              <a:rPr lang="en-US" sz="2400" i="1" dirty="0"/>
              <a:t>to </a:t>
            </a:r>
            <a:r>
              <a:rPr lang="en-US" sz="2400" dirty="0"/>
              <a:t>put younger widows on the list, for when </a:t>
            </a:r>
            <a:r>
              <a:rPr lang="en-US" sz="2400" u="sng" dirty="0"/>
              <a:t>they feel sensual desires in disregard of Christ</a:t>
            </a:r>
            <a:r>
              <a:rPr lang="en-US" sz="2400" dirty="0"/>
              <a:t>, they want to get </a:t>
            </a:r>
            <a:r>
              <a:rPr lang="en-US" sz="2400" dirty="0" smtClean="0"/>
              <a:t>married</a:t>
            </a:r>
            <a:endParaRPr lang="en-US" sz="2400" dirty="0"/>
          </a:p>
        </p:txBody>
      </p:sp>
      <p:sp>
        <p:nvSpPr>
          <p:cNvPr id="8" name="Rectangle 7"/>
          <p:cNvSpPr/>
          <p:nvPr/>
        </p:nvSpPr>
        <p:spPr>
          <a:xfrm>
            <a:off x="4753896" y="1066800"/>
            <a:ext cx="4156364" cy="1938992"/>
          </a:xfrm>
          <a:prstGeom prst="rect">
            <a:avLst/>
          </a:prstGeom>
        </p:spPr>
        <p:txBody>
          <a:bodyPr>
            <a:spAutoFit/>
          </a:bodyPr>
          <a:lstStyle/>
          <a:p>
            <a:r>
              <a:rPr lang="en-US" sz="2400" b="1" dirty="0" smtClean="0"/>
              <a:t>1 </a:t>
            </a:r>
            <a:r>
              <a:rPr lang="en-US" sz="2400" b="1" dirty="0" err="1" smtClean="0"/>
              <a:t>Timoteo</a:t>
            </a:r>
            <a:r>
              <a:rPr lang="en-US" sz="2400" b="1" dirty="0" smtClean="0"/>
              <a:t> 5</a:t>
            </a:r>
            <a:r>
              <a:rPr lang="es-ES" sz="2400" b="1" baseline="30000" dirty="0" smtClean="0"/>
              <a:t>11</a:t>
            </a:r>
            <a:r>
              <a:rPr lang="es-ES" sz="2400" b="1" baseline="30000" dirty="0"/>
              <a:t> </a:t>
            </a:r>
            <a:r>
              <a:rPr lang="es-ES" sz="2400" dirty="0"/>
              <a:t>Pero </a:t>
            </a:r>
            <a:r>
              <a:rPr lang="es-ES" sz="2400" dirty="0" smtClean="0"/>
              <a:t>rehúsa poner en la lista a viudas más jóvenes, porque cuando </a:t>
            </a:r>
            <a:r>
              <a:rPr lang="es-ES" sz="2400" u="sng" dirty="0" smtClean="0"/>
              <a:t>sienten deseos sensuales, contrarios a Cristo</a:t>
            </a:r>
            <a:r>
              <a:rPr lang="es-ES" sz="2400" dirty="0" smtClean="0"/>
              <a:t>, se quieren casar</a:t>
            </a:r>
            <a:r>
              <a:rPr lang="es-ES" dirty="0" smtClean="0"/>
              <a:t>,</a:t>
            </a:r>
            <a:endParaRPr lang="en-US" dirty="0"/>
          </a:p>
        </p:txBody>
      </p:sp>
      <p:sp>
        <p:nvSpPr>
          <p:cNvPr id="2" name="Rectangle 1"/>
          <p:cNvSpPr/>
          <p:nvPr/>
        </p:nvSpPr>
        <p:spPr>
          <a:xfrm>
            <a:off x="263236" y="3189744"/>
            <a:ext cx="4156364" cy="2677656"/>
          </a:xfrm>
          <a:prstGeom prst="rect">
            <a:avLst/>
          </a:prstGeom>
        </p:spPr>
        <p:txBody>
          <a:bodyPr>
            <a:spAutoFit/>
          </a:bodyPr>
          <a:lstStyle/>
          <a:p>
            <a:r>
              <a:rPr lang="en-US" sz="2400" b="1" dirty="0" smtClean="0"/>
              <a:t>Romans 8</a:t>
            </a:r>
            <a:r>
              <a:rPr lang="en-US" sz="2400" b="1" baseline="30000" dirty="0" smtClean="0"/>
              <a:t>7</a:t>
            </a:r>
            <a:r>
              <a:rPr lang="en-US" sz="2400" b="1" baseline="30000" dirty="0"/>
              <a:t> </a:t>
            </a:r>
            <a:r>
              <a:rPr lang="en-US" sz="2400" dirty="0"/>
              <a:t>because </a:t>
            </a:r>
            <a:r>
              <a:rPr lang="en-US" sz="2400" u="sng" dirty="0"/>
              <a:t>the mind set on the flesh</a:t>
            </a:r>
            <a:r>
              <a:rPr lang="en-US" sz="2400" dirty="0"/>
              <a:t> is hostile toward God; for it does not subject itself to the law of God, for it is not even able to do </a:t>
            </a:r>
            <a:r>
              <a:rPr lang="en-US" sz="2400" dirty="0" smtClean="0"/>
              <a:t>so, </a:t>
            </a:r>
            <a:r>
              <a:rPr lang="en-US" sz="2400" b="1" baseline="30000" dirty="0" smtClean="0"/>
              <a:t>8</a:t>
            </a:r>
            <a:r>
              <a:rPr lang="en-US" sz="2400" b="1" baseline="30000" dirty="0"/>
              <a:t> </a:t>
            </a:r>
            <a:r>
              <a:rPr lang="en-US" sz="2400" dirty="0"/>
              <a:t>and those who are in the flesh cannot please God.</a:t>
            </a:r>
          </a:p>
        </p:txBody>
      </p:sp>
      <p:sp>
        <p:nvSpPr>
          <p:cNvPr id="9" name="Rectangle 8"/>
          <p:cNvSpPr/>
          <p:nvPr/>
        </p:nvSpPr>
        <p:spPr>
          <a:xfrm>
            <a:off x="4724400" y="3185652"/>
            <a:ext cx="4156364" cy="2677656"/>
          </a:xfrm>
          <a:prstGeom prst="rect">
            <a:avLst/>
          </a:prstGeom>
        </p:spPr>
        <p:txBody>
          <a:bodyPr>
            <a:spAutoFit/>
          </a:bodyPr>
          <a:lstStyle/>
          <a:p>
            <a:r>
              <a:rPr lang="en-US" sz="2400" b="1" dirty="0" err="1" smtClean="0"/>
              <a:t>Romanos</a:t>
            </a:r>
            <a:r>
              <a:rPr lang="en-US" sz="2400" b="1" dirty="0" smtClean="0"/>
              <a:t> 8</a:t>
            </a:r>
            <a:r>
              <a:rPr lang="es-ES" sz="2400" b="1" baseline="30000" dirty="0"/>
              <a:t>7 </a:t>
            </a:r>
            <a:r>
              <a:rPr lang="es-ES" sz="2400" dirty="0"/>
              <a:t>por cuanto </a:t>
            </a:r>
            <a:r>
              <a:rPr lang="es-ES" sz="2400" u="sng" dirty="0"/>
              <a:t>los designios de la carne</a:t>
            </a:r>
            <a:r>
              <a:rPr lang="es-ES" sz="2400" dirty="0"/>
              <a:t> son enemistad contra Dios, porque no se sujetan a la Ley de Dios, ni tampoco pueden; </a:t>
            </a:r>
            <a:r>
              <a:rPr lang="es-ES" sz="2400" b="1" baseline="30000" dirty="0"/>
              <a:t>8 </a:t>
            </a:r>
            <a:r>
              <a:rPr lang="es-ES" sz="2400" dirty="0"/>
              <a:t>y los que viven según la carne no pueden agradar a Dios</a:t>
            </a:r>
            <a:r>
              <a:rPr lang="es-ES" sz="2400" dirty="0" smtClean="0"/>
              <a:t>.</a:t>
            </a:r>
            <a:endParaRPr lang="en-US" sz="2400" dirty="0"/>
          </a:p>
        </p:txBody>
      </p:sp>
    </p:spTree>
    <p:extLst>
      <p:ext uri="{BB962C8B-B14F-4D97-AF65-F5344CB8AC3E}">
        <p14:creationId xmlns:p14="http://schemas.microsoft.com/office/powerpoint/2010/main" val="635907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Sensuality				</a:t>
            </a:r>
            <a:r>
              <a:rPr lang="en-US" sz="2800" b="1" dirty="0" err="1">
                <a:solidFill>
                  <a:schemeClr val="tx1"/>
                </a:solidFill>
              </a:rPr>
              <a:t>Sensualidad</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58096" y="1067844"/>
            <a:ext cx="4156364" cy="1938992"/>
          </a:xfrm>
          <a:prstGeom prst="rect">
            <a:avLst/>
          </a:prstGeom>
        </p:spPr>
        <p:txBody>
          <a:bodyPr>
            <a:spAutoFit/>
          </a:bodyPr>
          <a:lstStyle/>
          <a:p>
            <a:r>
              <a:rPr lang="en-US" sz="2400" b="1" dirty="0" smtClean="0"/>
              <a:t>1 Timothy 5</a:t>
            </a:r>
            <a:r>
              <a:rPr lang="en-US" sz="2400" b="1" baseline="30000" dirty="0" smtClean="0"/>
              <a:t>11</a:t>
            </a:r>
            <a:r>
              <a:rPr lang="en-US" sz="2400" b="1" baseline="30000" dirty="0"/>
              <a:t> </a:t>
            </a:r>
            <a:r>
              <a:rPr lang="en-US" sz="2400" dirty="0"/>
              <a:t>But refuse </a:t>
            </a:r>
            <a:r>
              <a:rPr lang="en-US" sz="2400" i="1" dirty="0"/>
              <a:t>to </a:t>
            </a:r>
            <a:r>
              <a:rPr lang="en-US" sz="2400" dirty="0"/>
              <a:t>put younger widows on the list, for when </a:t>
            </a:r>
            <a:r>
              <a:rPr lang="en-US" sz="2400" u="sng" dirty="0"/>
              <a:t>they feel sensual desires in disregard of Christ</a:t>
            </a:r>
            <a:r>
              <a:rPr lang="en-US" sz="2400" dirty="0"/>
              <a:t>, they want to get </a:t>
            </a:r>
            <a:r>
              <a:rPr lang="en-US" sz="2400" dirty="0" smtClean="0"/>
              <a:t>married</a:t>
            </a:r>
            <a:endParaRPr lang="en-US" sz="2400" dirty="0"/>
          </a:p>
        </p:txBody>
      </p:sp>
      <p:sp>
        <p:nvSpPr>
          <p:cNvPr id="8" name="Rectangle 7"/>
          <p:cNvSpPr/>
          <p:nvPr/>
        </p:nvSpPr>
        <p:spPr>
          <a:xfrm>
            <a:off x="4753896" y="1066800"/>
            <a:ext cx="4156364" cy="1938992"/>
          </a:xfrm>
          <a:prstGeom prst="rect">
            <a:avLst/>
          </a:prstGeom>
        </p:spPr>
        <p:txBody>
          <a:bodyPr>
            <a:spAutoFit/>
          </a:bodyPr>
          <a:lstStyle/>
          <a:p>
            <a:r>
              <a:rPr lang="en-US" sz="2400" b="1" dirty="0" smtClean="0"/>
              <a:t>1 </a:t>
            </a:r>
            <a:r>
              <a:rPr lang="en-US" sz="2400" b="1" dirty="0" err="1" smtClean="0"/>
              <a:t>Timoteo</a:t>
            </a:r>
            <a:r>
              <a:rPr lang="en-US" sz="2400" b="1" dirty="0" smtClean="0"/>
              <a:t> 5</a:t>
            </a:r>
            <a:r>
              <a:rPr lang="es-ES" sz="2400" b="1" baseline="30000" dirty="0" smtClean="0"/>
              <a:t>11</a:t>
            </a:r>
            <a:r>
              <a:rPr lang="es-ES" sz="2400" b="1" baseline="30000" dirty="0"/>
              <a:t> </a:t>
            </a:r>
            <a:r>
              <a:rPr lang="es-ES" sz="2400" dirty="0"/>
              <a:t>Pero </a:t>
            </a:r>
            <a:r>
              <a:rPr lang="es-ES" sz="2400" dirty="0" smtClean="0"/>
              <a:t>rehúsa poner en la lista a viudas más jóvenes, porque cuando </a:t>
            </a:r>
            <a:r>
              <a:rPr lang="es-ES" sz="2400" u="sng" dirty="0" smtClean="0"/>
              <a:t>sienten deseos sensuales, contrarios a Cristo</a:t>
            </a:r>
            <a:r>
              <a:rPr lang="es-ES" sz="2400" dirty="0" smtClean="0"/>
              <a:t>, se quieren casar</a:t>
            </a:r>
            <a:r>
              <a:rPr lang="es-ES" dirty="0" smtClean="0"/>
              <a:t>,</a:t>
            </a:r>
            <a:endParaRPr lang="en-US" dirty="0"/>
          </a:p>
        </p:txBody>
      </p:sp>
      <p:sp>
        <p:nvSpPr>
          <p:cNvPr id="2" name="Rectangle 1"/>
          <p:cNvSpPr/>
          <p:nvPr/>
        </p:nvSpPr>
        <p:spPr>
          <a:xfrm>
            <a:off x="263236" y="3189744"/>
            <a:ext cx="4156364" cy="2677656"/>
          </a:xfrm>
          <a:prstGeom prst="rect">
            <a:avLst/>
          </a:prstGeom>
        </p:spPr>
        <p:txBody>
          <a:bodyPr>
            <a:spAutoFit/>
          </a:bodyPr>
          <a:lstStyle/>
          <a:p>
            <a:r>
              <a:rPr lang="en-US" sz="2400" b="1" dirty="0" smtClean="0"/>
              <a:t>Romans 8</a:t>
            </a:r>
            <a:r>
              <a:rPr lang="en-US" sz="2400" b="1" baseline="30000" dirty="0" smtClean="0"/>
              <a:t>7</a:t>
            </a:r>
            <a:r>
              <a:rPr lang="en-US" sz="2400" b="1" baseline="30000" dirty="0"/>
              <a:t> </a:t>
            </a:r>
            <a:r>
              <a:rPr lang="en-US" sz="2400" dirty="0"/>
              <a:t>because the mind set on the flesh is hostile toward God; for it </a:t>
            </a:r>
            <a:r>
              <a:rPr lang="en-US" sz="2400" u="sng" dirty="0"/>
              <a:t>does not subject itself to the law of God</a:t>
            </a:r>
            <a:r>
              <a:rPr lang="en-US" sz="2400" dirty="0"/>
              <a:t>, for it is not even able to do </a:t>
            </a:r>
            <a:r>
              <a:rPr lang="en-US" sz="2400" dirty="0" smtClean="0"/>
              <a:t>so, </a:t>
            </a:r>
            <a:r>
              <a:rPr lang="en-US" sz="2400" b="1" baseline="30000" dirty="0" smtClean="0"/>
              <a:t>8</a:t>
            </a:r>
            <a:r>
              <a:rPr lang="en-US" sz="2400" b="1" baseline="30000" dirty="0"/>
              <a:t> </a:t>
            </a:r>
            <a:r>
              <a:rPr lang="en-US" sz="2400" dirty="0"/>
              <a:t>and those who are in the flesh cannot please God.</a:t>
            </a:r>
          </a:p>
        </p:txBody>
      </p:sp>
      <p:sp>
        <p:nvSpPr>
          <p:cNvPr id="9" name="Rectangle 8"/>
          <p:cNvSpPr/>
          <p:nvPr/>
        </p:nvSpPr>
        <p:spPr>
          <a:xfrm>
            <a:off x="4724400" y="3185652"/>
            <a:ext cx="4156364" cy="2677656"/>
          </a:xfrm>
          <a:prstGeom prst="rect">
            <a:avLst/>
          </a:prstGeom>
        </p:spPr>
        <p:txBody>
          <a:bodyPr>
            <a:spAutoFit/>
          </a:bodyPr>
          <a:lstStyle/>
          <a:p>
            <a:r>
              <a:rPr lang="en-US" sz="2400" b="1" dirty="0" err="1" smtClean="0"/>
              <a:t>Romanos</a:t>
            </a:r>
            <a:r>
              <a:rPr lang="en-US" sz="2400" b="1" dirty="0" smtClean="0"/>
              <a:t> 8</a:t>
            </a:r>
            <a:r>
              <a:rPr lang="es-ES" sz="2400" b="1" baseline="30000" dirty="0"/>
              <a:t>7 </a:t>
            </a:r>
            <a:r>
              <a:rPr lang="es-ES" sz="2400" dirty="0"/>
              <a:t>por cuanto los designios de la carne son enemistad contra Dios, porque </a:t>
            </a:r>
            <a:r>
              <a:rPr lang="es-ES" sz="2400" u="sng" dirty="0"/>
              <a:t>no se sujetan a la Ley de Dios</a:t>
            </a:r>
            <a:r>
              <a:rPr lang="es-ES" sz="2400" dirty="0"/>
              <a:t>, ni tampoco pueden; </a:t>
            </a:r>
            <a:r>
              <a:rPr lang="es-ES" sz="2400" b="1" baseline="30000" dirty="0"/>
              <a:t>8 </a:t>
            </a:r>
            <a:r>
              <a:rPr lang="es-ES" sz="2400" dirty="0"/>
              <a:t>y los que viven según la carne no pueden agradar a Dios</a:t>
            </a:r>
            <a:r>
              <a:rPr lang="es-ES" sz="2400" dirty="0" smtClean="0"/>
              <a:t>.</a:t>
            </a:r>
            <a:endParaRPr lang="en-US" sz="2400" dirty="0"/>
          </a:p>
        </p:txBody>
      </p:sp>
    </p:spTree>
    <p:extLst>
      <p:ext uri="{BB962C8B-B14F-4D97-AF65-F5344CB8AC3E}">
        <p14:creationId xmlns:p14="http://schemas.microsoft.com/office/powerpoint/2010/main" val="1729884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838200"/>
          </a:xfrm>
          <a:prstGeom prst="rect">
            <a:avLst/>
          </a:prstGeom>
          <a:gradFill flip="none" rotWithShape="1">
            <a:gsLst>
              <a:gs pos="0">
                <a:srgbClr val="002060"/>
              </a:gs>
              <a:gs pos="100000">
                <a:srgbClr val="FFF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Self-Control				</a:t>
            </a:r>
            <a:r>
              <a:rPr lang="en-US" sz="2800" b="1" dirty="0" err="1">
                <a:solidFill>
                  <a:schemeClr val="tx1"/>
                </a:solidFill>
              </a:rPr>
              <a:t>Dominio</a:t>
            </a:r>
            <a:r>
              <a:rPr lang="en-US" sz="2800" b="1" dirty="0">
                <a:solidFill>
                  <a:schemeClr val="tx1"/>
                </a:solidFill>
              </a:rPr>
              <a:t> </a:t>
            </a:r>
            <a:r>
              <a:rPr lang="en-US" sz="2800" b="1" dirty="0" err="1">
                <a:solidFill>
                  <a:schemeClr val="tx1"/>
                </a:solidFill>
              </a:rPr>
              <a:t>propio</a:t>
            </a:r>
            <a:endParaRPr lang="en-US" sz="2800" b="1" dirty="0">
              <a:solidFill>
                <a:schemeClr val="tx1"/>
              </a:solidFill>
            </a:endParaRPr>
          </a:p>
        </p:txBody>
      </p:sp>
      <p:cxnSp>
        <p:nvCxnSpPr>
          <p:cNvPr id="3" name="Straight Connector 2"/>
          <p:cNvCxnSpPr/>
          <p:nvPr/>
        </p:nvCxnSpPr>
        <p:spPr>
          <a:xfrm>
            <a:off x="4572000" y="1066800"/>
            <a:ext cx="0" cy="563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07818" y="1185208"/>
            <a:ext cx="3983182" cy="1938992"/>
          </a:xfrm>
          <a:prstGeom prst="rect">
            <a:avLst/>
          </a:prstGeom>
        </p:spPr>
        <p:txBody>
          <a:bodyPr wrap="square">
            <a:spAutoFit/>
          </a:bodyPr>
          <a:lstStyle/>
          <a:p>
            <a:r>
              <a:rPr lang="en-US" sz="2400" b="1" dirty="0" smtClean="0"/>
              <a:t>Galatians 5</a:t>
            </a:r>
            <a:r>
              <a:rPr lang="en-US" sz="2400" b="1" baseline="30000" dirty="0" smtClean="0"/>
              <a:t>22</a:t>
            </a:r>
            <a:r>
              <a:rPr lang="en-US" sz="2400" b="1" baseline="30000" dirty="0"/>
              <a:t> </a:t>
            </a:r>
            <a:r>
              <a:rPr lang="en-US" sz="2400" b="1" baseline="30000" dirty="0" smtClean="0"/>
              <a:t>		</a:t>
            </a:r>
            <a:r>
              <a:rPr lang="en-US" sz="2400" dirty="0" smtClean="0"/>
              <a:t>But</a:t>
            </a:r>
            <a:r>
              <a:rPr lang="en-US" sz="2400" dirty="0"/>
              <a:t> the fruit of the Spirit is love, joy, peace, </a:t>
            </a:r>
            <a:r>
              <a:rPr lang="en-US" sz="2400" dirty="0" smtClean="0"/>
              <a:t>patience, kindness</a:t>
            </a:r>
            <a:r>
              <a:rPr lang="en-US" sz="2400" dirty="0"/>
              <a:t>, goodness, </a:t>
            </a:r>
            <a:r>
              <a:rPr lang="en-US" sz="2400" dirty="0" smtClean="0"/>
              <a:t>faithfulness, </a:t>
            </a:r>
            <a:r>
              <a:rPr lang="en-US" sz="2400" b="1" baseline="30000" dirty="0" smtClean="0"/>
              <a:t>23</a:t>
            </a:r>
            <a:r>
              <a:rPr lang="en-US" sz="2400" b="1" baseline="30000" dirty="0"/>
              <a:t> </a:t>
            </a:r>
            <a:r>
              <a:rPr lang="en-US" sz="2400" dirty="0"/>
              <a:t>gentleness, </a:t>
            </a:r>
            <a:r>
              <a:rPr lang="en-US" sz="2400" u="sng" dirty="0" smtClean="0"/>
              <a:t>self-control</a:t>
            </a:r>
            <a:endParaRPr lang="en-US" sz="2400" u="sng" dirty="0"/>
          </a:p>
        </p:txBody>
      </p:sp>
      <p:sp>
        <p:nvSpPr>
          <p:cNvPr id="5" name="Rectangle 4"/>
          <p:cNvSpPr/>
          <p:nvPr/>
        </p:nvSpPr>
        <p:spPr>
          <a:xfrm>
            <a:off x="4876800" y="1185208"/>
            <a:ext cx="4114800" cy="1938992"/>
          </a:xfrm>
          <a:prstGeom prst="rect">
            <a:avLst/>
          </a:prstGeom>
        </p:spPr>
        <p:txBody>
          <a:bodyPr wrap="square">
            <a:spAutoFit/>
          </a:bodyPr>
          <a:lstStyle/>
          <a:p>
            <a:r>
              <a:rPr lang="en-US" sz="2400" b="1" dirty="0" smtClean="0"/>
              <a:t>Galatians 5</a:t>
            </a:r>
            <a:r>
              <a:rPr lang="en-US" sz="2400" b="1" baseline="30000" dirty="0" smtClean="0"/>
              <a:t>22</a:t>
            </a:r>
            <a:r>
              <a:rPr lang="en-US" sz="2400" b="1" baseline="30000" dirty="0"/>
              <a:t> </a:t>
            </a:r>
            <a:r>
              <a:rPr lang="en-US" sz="2400" b="1" baseline="30000" dirty="0" smtClean="0"/>
              <a:t>	</a:t>
            </a:r>
            <a:r>
              <a:rPr lang="es-ES" sz="2400" dirty="0" smtClean="0"/>
              <a:t>Mas </a:t>
            </a:r>
            <a:r>
              <a:rPr lang="es-ES" sz="2400" dirty="0"/>
              <a:t>el </a:t>
            </a:r>
            <a:r>
              <a:rPr lang="es-ES" sz="2400" dirty="0" smtClean="0"/>
              <a:t>fruto del </a:t>
            </a:r>
            <a:r>
              <a:rPr lang="es-ES" sz="2400" dirty="0"/>
              <a:t>Espíritu es amor, gozo, paz, paciencia, benignidad, </a:t>
            </a:r>
            <a:r>
              <a:rPr lang="es-ES" sz="2400" dirty="0" smtClean="0"/>
              <a:t>bondad, fidelidad, </a:t>
            </a:r>
            <a:r>
              <a:rPr lang="es-ES" sz="2400" b="1" baseline="30000" dirty="0" smtClean="0"/>
              <a:t>23</a:t>
            </a:r>
            <a:r>
              <a:rPr lang="es-ES" sz="2400" b="1" baseline="30000" dirty="0"/>
              <a:t> </a:t>
            </a:r>
            <a:r>
              <a:rPr lang="es-ES" sz="2400" dirty="0"/>
              <a:t>mansedumbre, </a:t>
            </a:r>
            <a:r>
              <a:rPr lang="es-ES" sz="2400" u="sng" dirty="0"/>
              <a:t>dominio </a:t>
            </a:r>
            <a:r>
              <a:rPr lang="es-ES" sz="2400" u="sng" dirty="0" smtClean="0"/>
              <a:t>propio</a:t>
            </a:r>
            <a:endParaRPr lang="en-US" sz="2400" u="sng" dirty="0"/>
          </a:p>
        </p:txBody>
      </p:sp>
      <p:sp>
        <p:nvSpPr>
          <p:cNvPr id="6" name="Rectangle 5"/>
          <p:cNvSpPr/>
          <p:nvPr/>
        </p:nvSpPr>
        <p:spPr>
          <a:xfrm>
            <a:off x="4876800" y="3320844"/>
            <a:ext cx="4156364" cy="3416320"/>
          </a:xfrm>
          <a:prstGeom prst="rect">
            <a:avLst/>
          </a:prstGeom>
        </p:spPr>
        <p:txBody>
          <a:bodyPr>
            <a:spAutoFit/>
          </a:bodyPr>
          <a:lstStyle/>
          <a:p>
            <a:r>
              <a:rPr lang="en-US" sz="2400" b="1" dirty="0" err="1"/>
              <a:t>Génesis</a:t>
            </a:r>
            <a:r>
              <a:rPr lang="en-US" sz="2400" b="1" dirty="0"/>
              <a:t> </a:t>
            </a:r>
            <a:r>
              <a:rPr lang="en-US" sz="2400" b="1" dirty="0" smtClean="0"/>
              <a:t>43</a:t>
            </a:r>
            <a:r>
              <a:rPr lang="es-ES" sz="2400" b="1" baseline="30000" dirty="0" smtClean="0"/>
              <a:t>30</a:t>
            </a:r>
            <a:r>
              <a:rPr lang="es-ES" sz="2400" b="1" baseline="30000" dirty="0"/>
              <a:t> </a:t>
            </a:r>
            <a:r>
              <a:rPr lang="es-ES" sz="2400" b="1" baseline="30000" dirty="0" smtClean="0"/>
              <a:t>	</a:t>
            </a:r>
            <a:r>
              <a:rPr lang="es-ES" sz="2400" dirty="0" smtClean="0"/>
              <a:t>Y </a:t>
            </a:r>
            <a:r>
              <a:rPr lang="es-ES" sz="2400" dirty="0"/>
              <a:t>José se </a:t>
            </a:r>
            <a:r>
              <a:rPr lang="es-ES" sz="2400" dirty="0" smtClean="0"/>
              <a:t>apresuró a </a:t>
            </a:r>
            <a:r>
              <a:rPr lang="es-ES" sz="2400" dirty="0"/>
              <a:t>salir, pues se sintió </a:t>
            </a:r>
            <a:r>
              <a:rPr lang="es-ES" sz="2400" dirty="0" smtClean="0"/>
              <a:t>profundamente conmovido</a:t>
            </a:r>
            <a:r>
              <a:rPr lang="es-ES" sz="2400" dirty="0"/>
              <a:t> a causa de su hermano y </a:t>
            </a:r>
            <a:r>
              <a:rPr lang="es-ES" sz="2400" dirty="0" smtClean="0"/>
              <a:t>buscó donde</a:t>
            </a:r>
            <a:r>
              <a:rPr lang="es-ES" sz="2400" dirty="0"/>
              <a:t> llorar; y entró </a:t>
            </a:r>
            <a:r>
              <a:rPr lang="es-ES" sz="2400" dirty="0" smtClean="0"/>
              <a:t>en su aposento </a:t>
            </a:r>
            <a:r>
              <a:rPr lang="es-ES" sz="2400" dirty="0"/>
              <a:t>y lloró allí</a:t>
            </a:r>
            <a:r>
              <a:rPr lang="es-ES" sz="2400" dirty="0" smtClean="0"/>
              <a:t>. </a:t>
            </a:r>
          </a:p>
          <a:p>
            <a:r>
              <a:rPr lang="es-ES" sz="2400" b="1" baseline="30000" dirty="0" smtClean="0"/>
              <a:t>31</a:t>
            </a:r>
            <a:r>
              <a:rPr lang="es-ES" sz="2400" b="1" baseline="30000" dirty="0"/>
              <a:t> </a:t>
            </a:r>
            <a:r>
              <a:rPr lang="es-ES" sz="2400" dirty="0"/>
              <a:t>Después se lavó la cara y salió, y </a:t>
            </a:r>
            <a:r>
              <a:rPr lang="es-ES" sz="2400" u="sng" dirty="0"/>
              <a:t>controlándose</a:t>
            </a:r>
            <a:r>
              <a:rPr lang="es-ES" sz="2400" dirty="0"/>
              <a:t>, dijo: Servid la </a:t>
            </a:r>
            <a:r>
              <a:rPr lang="es-ES" sz="2400" dirty="0" smtClean="0"/>
              <a:t>comida.</a:t>
            </a:r>
            <a:endParaRPr lang="en-US" sz="2400" dirty="0"/>
          </a:p>
        </p:txBody>
      </p:sp>
      <p:sp>
        <p:nvSpPr>
          <p:cNvPr id="7" name="Rectangle 6"/>
          <p:cNvSpPr/>
          <p:nvPr/>
        </p:nvSpPr>
        <p:spPr>
          <a:xfrm>
            <a:off x="263236" y="3319270"/>
            <a:ext cx="4308764" cy="3416320"/>
          </a:xfrm>
          <a:prstGeom prst="rect">
            <a:avLst/>
          </a:prstGeom>
        </p:spPr>
        <p:txBody>
          <a:bodyPr wrap="square">
            <a:spAutoFit/>
          </a:bodyPr>
          <a:lstStyle/>
          <a:p>
            <a:r>
              <a:rPr lang="en-US" sz="2400" b="1" dirty="0" smtClean="0"/>
              <a:t>Genesis 43</a:t>
            </a:r>
            <a:r>
              <a:rPr lang="en-US" sz="2400" b="1" baseline="30000" dirty="0" smtClean="0"/>
              <a:t>30	</a:t>
            </a:r>
            <a:r>
              <a:rPr lang="en-US" sz="2400" dirty="0" smtClean="0"/>
              <a:t>Joseph hurried out</a:t>
            </a:r>
            <a:r>
              <a:rPr lang="en-US" sz="2400" dirty="0"/>
              <a:t> for </a:t>
            </a:r>
            <a:r>
              <a:rPr lang="en-US" sz="2400" dirty="0" smtClean="0"/>
              <a:t>he </a:t>
            </a:r>
            <a:r>
              <a:rPr lang="en-US" sz="2400" dirty="0"/>
              <a:t>was deeply stirred over his brother, and he </a:t>
            </a:r>
            <a:r>
              <a:rPr lang="en-US" sz="2400" dirty="0" smtClean="0"/>
              <a:t>sought a </a:t>
            </a:r>
            <a:r>
              <a:rPr lang="en-US" sz="2400" dirty="0"/>
              <a:t>place to weep; and he </a:t>
            </a:r>
            <a:r>
              <a:rPr lang="en-US" sz="2400" dirty="0" smtClean="0"/>
              <a:t>entered his </a:t>
            </a:r>
            <a:r>
              <a:rPr lang="en-US" sz="2400" dirty="0"/>
              <a:t>chamber and wept </a:t>
            </a:r>
            <a:r>
              <a:rPr lang="en-US" sz="2400" dirty="0" smtClean="0"/>
              <a:t>there.</a:t>
            </a:r>
          </a:p>
          <a:p>
            <a:r>
              <a:rPr lang="en-US" sz="2400" b="1" baseline="30000" dirty="0" smtClean="0"/>
              <a:t>31</a:t>
            </a:r>
            <a:r>
              <a:rPr lang="en-US" sz="2400" b="1" baseline="30000" dirty="0"/>
              <a:t> </a:t>
            </a:r>
            <a:r>
              <a:rPr lang="en-US" sz="2400" dirty="0"/>
              <a:t>Then he washed his face and came out; and </a:t>
            </a:r>
            <a:r>
              <a:rPr lang="en-US" sz="2400" dirty="0" smtClean="0"/>
              <a:t>he </a:t>
            </a:r>
            <a:r>
              <a:rPr lang="en-US" sz="2400" u="sng" dirty="0" smtClean="0"/>
              <a:t>controlled </a:t>
            </a:r>
            <a:r>
              <a:rPr lang="en-US" sz="2400" u="sng" dirty="0"/>
              <a:t>himself</a:t>
            </a:r>
            <a:r>
              <a:rPr lang="en-US" sz="2400" dirty="0"/>
              <a:t> and said, </a:t>
            </a:r>
            <a:r>
              <a:rPr lang="en-US" sz="2400" dirty="0" smtClean="0"/>
              <a:t>“Serve </a:t>
            </a:r>
            <a:r>
              <a:rPr lang="en-US" sz="2400" dirty="0"/>
              <a:t>the meal.”</a:t>
            </a:r>
          </a:p>
        </p:txBody>
      </p:sp>
    </p:spTree>
    <p:extLst>
      <p:ext uri="{BB962C8B-B14F-4D97-AF65-F5344CB8AC3E}">
        <p14:creationId xmlns:p14="http://schemas.microsoft.com/office/powerpoint/2010/main" val="373421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3550</TotalTime>
  <Words>257</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24</cp:revision>
  <dcterms:created xsi:type="dcterms:W3CDTF">2017-10-26T16:49:50Z</dcterms:created>
  <dcterms:modified xsi:type="dcterms:W3CDTF">2017-10-29T13:56:11Z</dcterms:modified>
</cp:coreProperties>
</file>