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2" r:id="rId6"/>
    <p:sldId id="263" r:id="rId7"/>
    <p:sldId id="264" r:id="rId8"/>
    <p:sldId id="260" r:id="rId9"/>
    <p:sldId id="265" r:id="rId10"/>
    <p:sldId id="266" r:id="rId11"/>
    <p:sldId id="267" r:id="rId12"/>
    <p:sldId id="268" r:id="rId13"/>
    <p:sldId id="269"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42C43F-BF2B-44CA-8C72-EA86301880CE}"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28956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2C43F-BF2B-44CA-8C72-EA86301880CE}"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361879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2C43F-BF2B-44CA-8C72-EA86301880CE}"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6801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2C43F-BF2B-44CA-8C72-EA86301880CE}"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225014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2C43F-BF2B-44CA-8C72-EA86301880CE}"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1885411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42C43F-BF2B-44CA-8C72-EA86301880CE}" type="datetimeFigureOut">
              <a:rPr lang="en-US" smtClean="0"/>
              <a:t>3/12/2017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208828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42C43F-BF2B-44CA-8C72-EA86301880CE}" type="datetimeFigureOut">
              <a:rPr lang="en-US" smtClean="0"/>
              <a:t>3/12/2017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2419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42C43F-BF2B-44CA-8C72-EA86301880CE}" type="datetimeFigureOut">
              <a:rPr lang="en-US" smtClean="0"/>
              <a:t>3/12/2017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133559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2C43F-BF2B-44CA-8C72-EA86301880CE}" type="datetimeFigureOut">
              <a:rPr lang="en-US" smtClean="0"/>
              <a:t>3/12/2017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38433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2C43F-BF2B-44CA-8C72-EA86301880CE}" type="datetimeFigureOut">
              <a:rPr lang="en-US" smtClean="0"/>
              <a:t>3/12/2017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301768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2C43F-BF2B-44CA-8C72-EA86301880CE}" type="datetimeFigureOut">
              <a:rPr lang="en-US" smtClean="0"/>
              <a:t>3/12/2017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9DCC2-FDBC-4D48-9B76-6DA8B87ACC82}" type="slidenum">
              <a:rPr lang="en-US" smtClean="0"/>
              <a:t>‹#›</a:t>
            </a:fld>
            <a:endParaRPr lang="en-US"/>
          </a:p>
        </p:txBody>
      </p:sp>
    </p:spTree>
    <p:extLst>
      <p:ext uri="{BB962C8B-B14F-4D97-AF65-F5344CB8AC3E}">
        <p14:creationId xmlns:p14="http://schemas.microsoft.com/office/powerpoint/2010/main" val="197774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2C43F-BF2B-44CA-8C72-EA86301880CE}" type="datetimeFigureOut">
              <a:rPr lang="en-US" smtClean="0"/>
              <a:t>3/12/2017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9DCC2-FDBC-4D48-9B76-6DA8B87ACC82}" type="slidenum">
              <a:rPr lang="en-US" smtClean="0"/>
              <a:t>‹#›</a:t>
            </a:fld>
            <a:endParaRPr lang="en-US"/>
          </a:p>
        </p:txBody>
      </p:sp>
    </p:spTree>
    <p:extLst>
      <p:ext uri="{BB962C8B-B14F-4D97-AF65-F5344CB8AC3E}">
        <p14:creationId xmlns:p14="http://schemas.microsoft.com/office/powerpoint/2010/main" val="3130413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143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effectLst>
                  <a:outerShdw blurRad="38100" dist="38100" dir="2700000" algn="tl">
                    <a:srgbClr val="000000">
                      <a:alpha val="43137"/>
                    </a:srgbClr>
                  </a:outerShdw>
                </a:effectLst>
              </a:rPr>
              <a:t>Johanan</a:t>
            </a:r>
            <a:endParaRPr lang="en-US" sz="32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Talk is cheap</a:t>
            </a:r>
            <a:endParaRPr lang="en-US" sz="2800" b="1" dirty="0">
              <a:effectLst>
                <a:outerShdw blurRad="38100" dist="38100" dir="2700000" algn="tl">
                  <a:srgbClr val="000000">
                    <a:alpha val="43137"/>
                  </a:srgbClr>
                </a:outerShdw>
              </a:effectLst>
            </a:endParaRPr>
          </a:p>
        </p:txBody>
      </p:sp>
      <p:sp>
        <p:nvSpPr>
          <p:cNvPr id="5" name="TextBox 4"/>
          <p:cNvSpPr txBox="1"/>
          <p:nvPr/>
        </p:nvSpPr>
        <p:spPr>
          <a:xfrm>
            <a:off x="381000" y="2348805"/>
            <a:ext cx="8077200" cy="1384995"/>
          </a:xfrm>
          <a:prstGeom prst="rect">
            <a:avLst/>
          </a:prstGeom>
          <a:noFill/>
        </p:spPr>
        <p:txBody>
          <a:bodyPr wrap="square" rtlCol="0">
            <a:spAutoFit/>
          </a:bodyPr>
          <a:lstStyle/>
          <a:p>
            <a:pPr algn="ctr"/>
            <a:r>
              <a:rPr lang="en-US" sz="2800" b="1" dirty="0" smtClean="0"/>
              <a:t>Sunday</a:t>
            </a:r>
          </a:p>
          <a:p>
            <a:pPr algn="ctr"/>
            <a:r>
              <a:rPr lang="en-US" sz="2800" b="1" dirty="0" smtClean="0"/>
              <a:t>March 12, 2017</a:t>
            </a:r>
          </a:p>
          <a:p>
            <a:pPr algn="ctr"/>
            <a:r>
              <a:rPr lang="en-US" sz="2800" b="1" dirty="0" smtClean="0"/>
              <a:t>11:00 am</a:t>
            </a:r>
            <a:endParaRPr lang="en-US" sz="2800" b="1" dirty="0"/>
          </a:p>
        </p:txBody>
      </p:sp>
    </p:spTree>
    <p:extLst>
      <p:ext uri="{BB962C8B-B14F-4D97-AF65-F5344CB8AC3E}">
        <p14:creationId xmlns:p14="http://schemas.microsoft.com/office/powerpoint/2010/main" val="4111677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58096"/>
            <a:ext cx="8379540" cy="584775"/>
          </a:xfrm>
          <a:prstGeom prst="rect">
            <a:avLst/>
          </a:prstGeom>
        </p:spPr>
        <p:txBody>
          <a:bodyPr wrap="square">
            <a:spAutoFit/>
          </a:bodyPr>
          <a:lstStyle/>
          <a:p>
            <a:r>
              <a:rPr lang="en-US" sz="3200" b="1" u="sng" dirty="0" smtClean="0"/>
              <a:t>Talk is Cheap</a:t>
            </a:r>
            <a:endParaRPr lang="en-US" sz="3200" b="1" u="sng" dirty="0"/>
          </a:p>
        </p:txBody>
      </p:sp>
      <p:sp>
        <p:nvSpPr>
          <p:cNvPr id="4" name="Rectangle 3"/>
          <p:cNvSpPr/>
          <p:nvPr/>
        </p:nvSpPr>
        <p:spPr>
          <a:xfrm>
            <a:off x="152400" y="838200"/>
            <a:ext cx="5334000" cy="3570208"/>
          </a:xfrm>
          <a:prstGeom prst="rect">
            <a:avLst/>
          </a:prstGeom>
        </p:spPr>
        <p:txBody>
          <a:bodyPr wrap="square">
            <a:spAutoFit/>
          </a:bodyPr>
          <a:lstStyle/>
          <a:p>
            <a:r>
              <a:rPr lang="en-US" sz="2400" b="1" dirty="0" smtClean="0"/>
              <a:t>When We </a:t>
            </a:r>
            <a:r>
              <a:rPr lang="en-US" sz="2400" b="1" dirty="0"/>
              <a:t>Were Baptized, What Did We Say We Would Do? </a:t>
            </a:r>
          </a:p>
          <a:p>
            <a:pPr marL="285750" indent="-285750">
              <a:buFont typeface="Arial" panose="020B0604020202020204" pitchFamily="34" charset="0"/>
              <a:buChar char="•"/>
            </a:pPr>
            <a:r>
              <a:rPr lang="en-US" sz="2000" dirty="0" smtClean="0"/>
              <a:t>We didn’t </a:t>
            </a:r>
            <a:r>
              <a:rPr lang="en-US" sz="2000" dirty="0"/>
              <a:t>know everything </a:t>
            </a:r>
            <a:r>
              <a:rPr lang="en-US" sz="2000" dirty="0" smtClean="0"/>
              <a:t>required</a:t>
            </a:r>
          </a:p>
          <a:p>
            <a:pPr marL="285750" indent="-285750">
              <a:buFont typeface="Arial" panose="020B0604020202020204" pitchFamily="34" charset="0"/>
              <a:buChar char="•"/>
            </a:pPr>
            <a:r>
              <a:rPr lang="en-US" sz="2000" dirty="0" smtClean="0"/>
              <a:t>Consider the </a:t>
            </a:r>
            <a:r>
              <a:rPr lang="en-US" sz="2000" dirty="0"/>
              <a:t>Ethiopian </a:t>
            </a:r>
            <a:r>
              <a:rPr lang="en-US" sz="2000" dirty="0" smtClean="0"/>
              <a:t>Eunuch</a:t>
            </a:r>
          </a:p>
          <a:p>
            <a:pPr marL="285750" indent="-285750">
              <a:buFont typeface="Arial" panose="020B0604020202020204" pitchFamily="34" charset="0"/>
              <a:buChar char="•"/>
            </a:pPr>
            <a:r>
              <a:rPr lang="en-US" sz="2000" dirty="0" smtClean="0"/>
              <a:t>But we repented</a:t>
            </a:r>
          </a:p>
          <a:p>
            <a:pPr marL="742950" lvl="1" indent="-285750">
              <a:buFont typeface="Arial" panose="020B0604020202020204" pitchFamily="34" charset="0"/>
              <a:buChar char="•"/>
            </a:pPr>
            <a:r>
              <a:rPr lang="en-US" sz="2000" dirty="0" smtClean="0"/>
              <a:t>Repentance is a </a:t>
            </a:r>
            <a:r>
              <a:rPr lang="en-US" sz="2000" dirty="0"/>
              <a:t>change of heart </a:t>
            </a:r>
          </a:p>
          <a:p>
            <a:pPr marL="742950" lvl="1" indent="-285750">
              <a:buFont typeface="Arial" panose="020B0604020202020204" pitchFamily="34" charset="0"/>
              <a:buChar char="•"/>
            </a:pPr>
            <a:r>
              <a:rPr lang="en-US" sz="2000" dirty="0" smtClean="0"/>
              <a:t>Not </a:t>
            </a:r>
            <a:r>
              <a:rPr lang="en-US" sz="2000" dirty="0"/>
              <a:t>merely </a:t>
            </a:r>
            <a:r>
              <a:rPr lang="en-US" sz="2000" dirty="0" smtClean="0"/>
              <a:t>sorrow, 2 Cor. 7:10</a:t>
            </a:r>
          </a:p>
          <a:p>
            <a:pPr marL="742950" lvl="1" indent="-285750">
              <a:buFont typeface="Arial" panose="020B0604020202020204" pitchFamily="34" charset="0"/>
              <a:buChar char="•"/>
            </a:pPr>
            <a:r>
              <a:rPr lang="en-US" sz="2000" dirty="0" smtClean="0"/>
              <a:t>Not </a:t>
            </a:r>
            <a:r>
              <a:rPr lang="en-US" sz="2000" dirty="0"/>
              <a:t>merely </a:t>
            </a:r>
            <a:r>
              <a:rPr lang="en-US" sz="2000" dirty="0" smtClean="0"/>
              <a:t>turning from sin, Ac </a:t>
            </a:r>
            <a:r>
              <a:rPr lang="en-US" sz="2000" dirty="0"/>
              <a:t>20:21 </a:t>
            </a:r>
          </a:p>
          <a:p>
            <a:pPr marL="742950" lvl="1" indent="-285750">
              <a:buFont typeface="Arial" panose="020B0604020202020204" pitchFamily="34" charset="0"/>
              <a:buChar char="•"/>
            </a:pPr>
            <a:r>
              <a:rPr lang="en-US" sz="2000" dirty="0" smtClean="0"/>
              <a:t>We promised </a:t>
            </a:r>
            <a:r>
              <a:rPr lang="en-US" sz="2000" dirty="0"/>
              <a:t>to do </a:t>
            </a:r>
            <a:r>
              <a:rPr lang="en-US" sz="2000" b="1" i="1" u="sng" dirty="0"/>
              <a:t>whatever</a:t>
            </a:r>
            <a:r>
              <a:rPr lang="en-US" sz="2000" dirty="0"/>
              <a:t> God </a:t>
            </a:r>
            <a:r>
              <a:rPr lang="en-US" sz="2000" dirty="0" smtClean="0"/>
              <a:t>says</a:t>
            </a:r>
          </a:p>
          <a:p>
            <a:pPr marL="742950" lvl="1" indent="-285750">
              <a:buFont typeface="Arial" panose="020B0604020202020204" pitchFamily="34" charset="0"/>
              <a:buChar char="•"/>
            </a:pPr>
            <a:r>
              <a:rPr lang="en-US" sz="2000" dirty="0" smtClean="0"/>
              <a:t>It’s </a:t>
            </a:r>
            <a:r>
              <a:rPr lang="en-US" sz="2000" dirty="0"/>
              <a:t>writing a blank check to God </a:t>
            </a:r>
          </a:p>
          <a:p>
            <a:pPr marL="742950" lvl="1" indent="-285750">
              <a:buFont typeface="Arial" panose="020B0604020202020204" pitchFamily="34" charset="0"/>
              <a:buChar char="•"/>
            </a:pPr>
            <a:r>
              <a:rPr lang="en-US" sz="2000" dirty="0" smtClean="0"/>
              <a:t>What </a:t>
            </a:r>
            <a:r>
              <a:rPr lang="en-US" sz="2000" dirty="0"/>
              <a:t>if we don’t follow through? </a:t>
            </a:r>
          </a:p>
        </p:txBody>
      </p:sp>
    </p:spTree>
    <p:extLst>
      <p:ext uri="{BB962C8B-B14F-4D97-AF65-F5344CB8AC3E}">
        <p14:creationId xmlns:p14="http://schemas.microsoft.com/office/powerpoint/2010/main" val="390797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58096"/>
            <a:ext cx="8379540" cy="584775"/>
          </a:xfrm>
          <a:prstGeom prst="rect">
            <a:avLst/>
          </a:prstGeom>
        </p:spPr>
        <p:txBody>
          <a:bodyPr wrap="square">
            <a:spAutoFit/>
          </a:bodyPr>
          <a:lstStyle/>
          <a:p>
            <a:r>
              <a:rPr lang="en-US" sz="3200" b="1" u="sng" dirty="0" smtClean="0"/>
              <a:t>Talk is Cheap</a:t>
            </a:r>
            <a:endParaRPr lang="en-US" sz="3200" b="1" u="sng" dirty="0"/>
          </a:p>
        </p:txBody>
      </p:sp>
      <p:sp>
        <p:nvSpPr>
          <p:cNvPr id="4" name="Rectangle 3"/>
          <p:cNvSpPr/>
          <p:nvPr/>
        </p:nvSpPr>
        <p:spPr>
          <a:xfrm>
            <a:off x="152400" y="838200"/>
            <a:ext cx="7239000" cy="4893647"/>
          </a:xfrm>
          <a:prstGeom prst="rect">
            <a:avLst/>
          </a:prstGeom>
          <a:gradFill>
            <a:gsLst>
              <a:gs pos="0">
                <a:srgbClr val="FFEFD1"/>
              </a:gs>
              <a:gs pos="64999">
                <a:srgbClr val="F0EBD5"/>
              </a:gs>
              <a:gs pos="100000">
                <a:srgbClr val="D1C39F"/>
              </a:gs>
            </a:gsLst>
            <a:lin ang="10800000" scaled="0"/>
          </a:gradFill>
          <a:ln>
            <a:solidFill>
              <a:schemeClr val="bg2">
                <a:lumMod val="50000"/>
              </a:schemeClr>
            </a:solidFill>
          </a:ln>
        </p:spPr>
        <p:txBody>
          <a:bodyPr wrap="square">
            <a:spAutoFit/>
          </a:bodyPr>
          <a:lstStyle/>
          <a:p>
            <a:r>
              <a:rPr lang="en-US" sz="2400" b="1" dirty="0" smtClean="0"/>
              <a:t>Matthew 21 </a:t>
            </a:r>
            <a:r>
              <a:rPr lang="en-US" sz="2400" i="1" baseline="30000" dirty="0" smtClean="0"/>
              <a:t>28</a:t>
            </a:r>
            <a:r>
              <a:rPr lang="en-US" sz="2400" i="1" dirty="0" smtClean="0"/>
              <a:t> “What is your opinion? A man had two sons. He came to the first and said, ‘Son, go out and work in the vineyard today.’ </a:t>
            </a:r>
            <a:r>
              <a:rPr lang="en-US" sz="2400" i="1" baseline="30000" dirty="0" smtClean="0"/>
              <a:t>29 </a:t>
            </a:r>
            <a:r>
              <a:rPr lang="en-US" sz="2400" i="1" dirty="0" smtClean="0"/>
              <a:t>He said in reply, ‘I will not,’ but afterwards he changed his mind and went. </a:t>
            </a:r>
            <a:r>
              <a:rPr lang="en-US" sz="2400" i="1" baseline="30000" dirty="0" smtClean="0"/>
              <a:t>30</a:t>
            </a:r>
            <a:r>
              <a:rPr lang="en-US" sz="2400" i="1" dirty="0" smtClean="0"/>
              <a:t> The man came to the other son and gave the same order. He said in reply, ‘Yes, sir,’ but did not go. </a:t>
            </a:r>
            <a:r>
              <a:rPr lang="en-US" sz="2400" i="1" baseline="30000" dirty="0" smtClean="0"/>
              <a:t>31</a:t>
            </a:r>
            <a:r>
              <a:rPr lang="en-US" sz="2400" i="1" dirty="0" smtClean="0"/>
              <a:t> Which of the two did his father’s will?” They answered, “The first.” Jesus said to them, “Amen, I say to you, tax collectors and prostitutes are entering the kingdom of God before you. </a:t>
            </a:r>
            <a:r>
              <a:rPr lang="en-US" sz="2400" i="1" baseline="30000" dirty="0" smtClean="0"/>
              <a:t>32 </a:t>
            </a:r>
            <a:r>
              <a:rPr lang="en-US" sz="2400" i="1" dirty="0" smtClean="0"/>
              <a:t>When John came to you in the way of righteousness, you did not believe him; but tax collectors and prostitutes did. Yet even when you saw that, you did not later change your minds and believe him.”</a:t>
            </a:r>
            <a:endParaRPr lang="en-US" sz="2400" dirty="0"/>
          </a:p>
        </p:txBody>
      </p:sp>
      <p:sp>
        <p:nvSpPr>
          <p:cNvPr id="3" name="Rectangle 2"/>
          <p:cNvSpPr/>
          <p:nvPr/>
        </p:nvSpPr>
        <p:spPr>
          <a:xfrm>
            <a:off x="2373935" y="152400"/>
            <a:ext cx="6693865" cy="1200329"/>
          </a:xfrm>
          <a:prstGeom prst="rect">
            <a:avLst/>
          </a:prstGeom>
          <a:solidFill>
            <a:schemeClr val="bg1"/>
          </a:solidFill>
          <a:ln>
            <a:solidFill>
              <a:schemeClr val="bg2">
                <a:lumMod val="50000"/>
              </a:schemeClr>
            </a:solidFill>
          </a:ln>
          <a:effectLst>
            <a:outerShdw blurRad="50800" dist="76200" dir="13500000" algn="br" rotWithShape="0">
              <a:prstClr val="black">
                <a:alpha val="40000"/>
              </a:prstClr>
            </a:outerShdw>
          </a:effectLst>
        </p:spPr>
        <p:txBody>
          <a:bodyPr>
            <a:spAutoFit/>
          </a:bodyPr>
          <a:lstStyle/>
          <a:p>
            <a:pPr marL="285750" indent="-285750">
              <a:buFont typeface="Arial" panose="020B0604020202020204" pitchFamily="34" charset="0"/>
              <a:buChar char="•"/>
            </a:pPr>
            <a:r>
              <a:rPr lang="en-US" i="1" dirty="0" smtClean="0"/>
              <a:t> </a:t>
            </a:r>
            <a:r>
              <a:rPr lang="en-US" sz="2400" b="1" dirty="0" smtClean="0"/>
              <a:t>Jesus’ critics claimed to follow God, but didn’t;</a:t>
            </a:r>
          </a:p>
          <a:p>
            <a:pPr marL="342900" indent="-342900">
              <a:buFont typeface="Arial" panose="020B0604020202020204" pitchFamily="34" charset="0"/>
              <a:buChar char="•"/>
            </a:pPr>
            <a:r>
              <a:rPr lang="en-US" sz="2400" b="1" dirty="0" smtClean="0"/>
              <a:t>others who had not followed God but now repented, were in better standing with God.</a:t>
            </a:r>
            <a:endParaRPr lang="en-US" sz="2400" b="1" dirty="0"/>
          </a:p>
        </p:txBody>
      </p:sp>
    </p:spTree>
    <p:extLst>
      <p:ext uri="{BB962C8B-B14F-4D97-AF65-F5344CB8AC3E}">
        <p14:creationId xmlns:p14="http://schemas.microsoft.com/office/powerpoint/2010/main" val="86625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58096"/>
            <a:ext cx="8379540" cy="584775"/>
          </a:xfrm>
          <a:prstGeom prst="rect">
            <a:avLst/>
          </a:prstGeom>
        </p:spPr>
        <p:txBody>
          <a:bodyPr wrap="square">
            <a:spAutoFit/>
          </a:bodyPr>
          <a:lstStyle/>
          <a:p>
            <a:r>
              <a:rPr lang="en-US" sz="3200" b="1" u="sng" dirty="0" smtClean="0"/>
              <a:t>Talk is Cheap</a:t>
            </a:r>
            <a:endParaRPr lang="en-US" sz="3200" b="1" u="sng" dirty="0"/>
          </a:p>
        </p:txBody>
      </p:sp>
      <p:sp>
        <p:nvSpPr>
          <p:cNvPr id="5" name="Rectangle 4"/>
          <p:cNvSpPr/>
          <p:nvPr/>
        </p:nvSpPr>
        <p:spPr>
          <a:xfrm>
            <a:off x="152400" y="763548"/>
            <a:ext cx="7848600" cy="5693866"/>
          </a:xfrm>
          <a:prstGeom prst="rect">
            <a:avLst/>
          </a:prstGeom>
          <a:solidFill>
            <a:schemeClr val="bg1"/>
          </a:solidFill>
          <a:ln>
            <a:solidFill>
              <a:schemeClr val="tx1"/>
            </a:solidFill>
          </a:ln>
        </p:spPr>
        <p:txBody>
          <a:bodyPr wrap="square">
            <a:spAutoFit/>
          </a:bodyPr>
          <a:lstStyle/>
          <a:p>
            <a:r>
              <a:rPr lang="en-US" sz="2800" b="1" i="1" dirty="0" smtClean="0"/>
              <a:t>illustrated </a:t>
            </a:r>
            <a:r>
              <a:rPr lang="en-US" sz="2800" b="1" i="1" dirty="0"/>
              <a:t>by Peter </a:t>
            </a:r>
            <a:endParaRPr lang="en-US" sz="2800" i="1" dirty="0"/>
          </a:p>
          <a:p>
            <a:r>
              <a:rPr lang="en-US" sz="2400" dirty="0" smtClean="0"/>
              <a:t>Peter’s said he would never </a:t>
            </a:r>
            <a:r>
              <a:rPr lang="en-US" sz="2400" dirty="0"/>
              <a:t>deny the Lord </a:t>
            </a:r>
          </a:p>
          <a:p>
            <a:r>
              <a:rPr lang="en-US" sz="2400" dirty="0"/>
              <a:t>1. Luke 22:33, 34 </a:t>
            </a:r>
          </a:p>
          <a:p>
            <a:r>
              <a:rPr lang="en-US" sz="2400" dirty="0"/>
              <a:t>2. Mt. 26:34, 35 </a:t>
            </a:r>
          </a:p>
          <a:p>
            <a:r>
              <a:rPr lang="en-US" sz="2400" dirty="0"/>
              <a:t>3. </a:t>
            </a:r>
            <a:r>
              <a:rPr lang="en-US" sz="2400" dirty="0" smtClean="0"/>
              <a:t>consistent </a:t>
            </a:r>
            <a:r>
              <a:rPr lang="en-US" sz="2400" dirty="0"/>
              <a:t>with Peter’s impetuous </a:t>
            </a:r>
            <a:r>
              <a:rPr lang="en-US" sz="2400" dirty="0" smtClean="0"/>
              <a:t>character (Mt</a:t>
            </a:r>
            <a:r>
              <a:rPr lang="en-US" sz="2400" dirty="0"/>
              <a:t>. 14:28-30) </a:t>
            </a:r>
          </a:p>
          <a:p>
            <a:pPr marL="342900" indent="-342900">
              <a:buFont typeface="Arial" panose="020B0604020202020204" pitchFamily="34" charset="0"/>
              <a:buChar char="•"/>
            </a:pPr>
            <a:r>
              <a:rPr lang="en-US" sz="2400" dirty="0" smtClean="0"/>
              <a:t>Like us sometimes?</a:t>
            </a:r>
          </a:p>
          <a:p>
            <a:pPr marL="342900" indent="-342900">
              <a:buFont typeface="Arial" panose="020B0604020202020204" pitchFamily="34" charset="0"/>
              <a:buChar char="•"/>
            </a:pPr>
            <a:r>
              <a:rPr lang="en-US" sz="2400" dirty="0" smtClean="0"/>
              <a:t>This </a:t>
            </a:r>
            <a:r>
              <a:rPr lang="en-US" sz="2400" dirty="0"/>
              <a:t>trait </a:t>
            </a:r>
            <a:r>
              <a:rPr lang="en-US" sz="2400" dirty="0" smtClean="0"/>
              <a:t>can </a:t>
            </a:r>
            <a:r>
              <a:rPr lang="en-US" sz="2400" dirty="0"/>
              <a:t>be overcome if we will see ourselves as the Lord sees us, Luke 22:61-62 </a:t>
            </a:r>
          </a:p>
          <a:p>
            <a:pPr lvl="2"/>
            <a:r>
              <a:rPr lang="en-US" sz="2400" i="1" dirty="0" smtClean="0"/>
              <a:t>The </a:t>
            </a:r>
            <a:r>
              <a:rPr lang="en-US" sz="2400" i="1" dirty="0"/>
              <a:t>Lord turned and looked at Peter. And Peter remembered the word of the Lord, how He had told him, “Before a rooster crows today, you will deny Me three times.” </a:t>
            </a:r>
            <a:r>
              <a:rPr lang="en-US" sz="2400" i="1" dirty="0" smtClean="0"/>
              <a:t>And </a:t>
            </a:r>
            <a:r>
              <a:rPr lang="en-US" sz="2400" i="1" dirty="0"/>
              <a:t>he went out and wept bitterly. </a:t>
            </a:r>
            <a:endParaRPr lang="en-US" sz="2400" dirty="0"/>
          </a:p>
          <a:p>
            <a:pPr marL="342900" indent="-342900">
              <a:buFont typeface="Arial" panose="020B0604020202020204" pitchFamily="34" charset="0"/>
              <a:buChar char="•"/>
            </a:pPr>
            <a:r>
              <a:rPr lang="en-US" sz="2400" dirty="0" smtClean="0"/>
              <a:t>The </a:t>
            </a:r>
            <a:r>
              <a:rPr lang="en-US" sz="2400" dirty="0"/>
              <a:t>Pharisees “say and do not” (Mt. 23:3) for they are preoccupied with how they are seen by others (Mt. 23:5) </a:t>
            </a:r>
          </a:p>
          <a:p>
            <a:pPr marL="342900" indent="-342900">
              <a:buFont typeface="Arial" panose="020B0604020202020204" pitchFamily="34" charset="0"/>
              <a:buChar char="•"/>
            </a:pPr>
            <a:r>
              <a:rPr lang="en-US" sz="2400" dirty="0" smtClean="0"/>
              <a:t>Peter </a:t>
            </a:r>
            <a:r>
              <a:rPr lang="en-US" sz="2400" dirty="0"/>
              <a:t>saw himself when he saw how the Lord saw him. </a:t>
            </a:r>
          </a:p>
        </p:txBody>
      </p:sp>
    </p:spTree>
    <p:extLst>
      <p:ext uri="{BB962C8B-B14F-4D97-AF65-F5344CB8AC3E}">
        <p14:creationId xmlns:p14="http://schemas.microsoft.com/office/powerpoint/2010/main" val="335896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58096"/>
            <a:ext cx="8379540" cy="584775"/>
          </a:xfrm>
          <a:prstGeom prst="rect">
            <a:avLst/>
          </a:prstGeom>
        </p:spPr>
        <p:txBody>
          <a:bodyPr wrap="square">
            <a:spAutoFit/>
          </a:bodyPr>
          <a:lstStyle/>
          <a:p>
            <a:r>
              <a:rPr lang="en-US" sz="3200" b="1" u="sng" dirty="0" smtClean="0"/>
              <a:t>Talk is Cheap</a:t>
            </a:r>
            <a:endParaRPr lang="en-US" sz="3200" b="1" u="sng" dirty="0"/>
          </a:p>
        </p:txBody>
      </p:sp>
      <p:sp>
        <p:nvSpPr>
          <p:cNvPr id="5" name="Rectangle 4"/>
          <p:cNvSpPr/>
          <p:nvPr/>
        </p:nvSpPr>
        <p:spPr>
          <a:xfrm>
            <a:off x="152400" y="763548"/>
            <a:ext cx="7848600" cy="2677656"/>
          </a:xfrm>
          <a:prstGeom prst="rect">
            <a:avLst/>
          </a:prstGeom>
          <a:solidFill>
            <a:schemeClr val="bg1"/>
          </a:solidFill>
          <a:ln>
            <a:solidFill>
              <a:schemeClr val="tx1"/>
            </a:solidFill>
          </a:ln>
        </p:spPr>
        <p:txBody>
          <a:bodyPr wrap="square">
            <a:spAutoFit/>
          </a:bodyPr>
          <a:lstStyle/>
          <a:p>
            <a:endParaRPr lang="en-US" sz="2800" dirty="0"/>
          </a:p>
          <a:p>
            <a:r>
              <a:rPr lang="en-US" sz="2800" dirty="0"/>
              <a:t>HERE IS THE KEY: SEEING OURSELVES FOR WHAT WE ARE, RATHER THAN SEEING OURSELVES AS WE WISH OTHERS TO SEE US </a:t>
            </a:r>
          </a:p>
          <a:p>
            <a:r>
              <a:rPr lang="en-US" sz="2800" dirty="0"/>
              <a:t>a. Luke 16:15 </a:t>
            </a:r>
          </a:p>
          <a:p>
            <a:r>
              <a:rPr lang="en-US" sz="2800" dirty="0"/>
              <a:t>b. Luke </a:t>
            </a:r>
            <a:r>
              <a:rPr lang="en-US" sz="2800" dirty="0" smtClean="0"/>
              <a:t>18:9-14</a:t>
            </a:r>
            <a:endParaRPr lang="en-US" sz="2800" dirty="0"/>
          </a:p>
        </p:txBody>
      </p:sp>
    </p:spTree>
    <p:extLst>
      <p:ext uri="{BB962C8B-B14F-4D97-AF65-F5344CB8AC3E}">
        <p14:creationId xmlns:p14="http://schemas.microsoft.com/office/powerpoint/2010/main" val="206202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9892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28600" y="736699"/>
            <a:ext cx="6858000" cy="2616101"/>
          </a:xfrm>
          <a:prstGeom prst="rect">
            <a:avLst/>
          </a:prstGeom>
        </p:spPr>
        <p:txBody>
          <a:bodyPr wrap="square">
            <a:spAutoFit/>
          </a:bodyPr>
          <a:lstStyle/>
          <a:p>
            <a:endParaRPr lang="en-US" dirty="0"/>
          </a:p>
          <a:p>
            <a:r>
              <a:rPr lang="en-US" dirty="0"/>
              <a:t> </a:t>
            </a:r>
          </a:p>
          <a:p>
            <a:r>
              <a:rPr lang="en-US" sz="3200" b="1" u="sng" dirty="0"/>
              <a:t>The Characters </a:t>
            </a:r>
          </a:p>
          <a:p>
            <a:pPr marL="342900" indent="-342900">
              <a:buFont typeface="Arial" panose="020B0604020202020204" pitchFamily="34" charset="0"/>
              <a:buChar char="•"/>
            </a:pPr>
            <a:r>
              <a:rPr lang="en-US" sz="2400" b="1" dirty="0" smtClean="0">
                <a:effectLst>
                  <a:outerShdw blurRad="38100" dist="38100" dir="2700000" algn="tl">
                    <a:srgbClr val="000000">
                      <a:alpha val="43137"/>
                    </a:srgbClr>
                  </a:outerShdw>
                </a:effectLst>
              </a:rPr>
              <a:t>Gedaliah </a:t>
            </a:r>
            <a:r>
              <a:rPr lang="en-US" sz="2400" dirty="0">
                <a:effectLst>
                  <a:outerShdw blurRad="38100" dist="38100" dir="2700000" algn="tl">
                    <a:srgbClr val="000000">
                      <a:alpha val="43137"/>
                    </a:srgbClr>
                  </a:outerShdw>
                </a:effectLst>
              </a:rPr>
              <a:t>appointed over Judah by Babylonians </a:t>
            </a:r>
          </a:p>
          <a:p>
            <a:pPr marL="342900" indent="-342900">
              <a:buFont typeface="Arial" panose="020B0604020202020204" pitchFamily="34" charset="0"/>
              <a:buChar char="•"/>
            </a:pPr>
            <a:r>
              <a:rPr lang="en-US" sz="2400" b="1" dirty="0" err="1" smtClean="0">
                <a:effectLst>
                  <a:outerShdw blurRad="38100" dist="38100" dir="2700000" algn="tl">
                    <a:srgbClr val="000000">
                      <a:alpha val="43137"/>
                    </a:srgbClr>
                  </a:outerShdw>
                </a:effectLst>
              </a:rPr>
              <a:t>Johanan</a:t>
            </a:r>
            <a:r>
              <a:rPr lang="en-US" sz="2400" b="1"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Jew, military leader </a:t>
            </a:r>
          </a:p>
          <a:p>
            <a:pPr marL="342900" indent="-342900">
              <a:buFont typeface="Arial" panose="020B0604020202020204" pitchFamily="34" charset="0"/>
              <a:buChar char="•"/>
            </a:pPr>
            <a:r>
              <a:rPr lang="en-US" sz="2400" b="1" dirty="0" smtClean="0">
                <a:effectLst>
                  <a:outerShdw blurRad="38100" dist="38100" dir="2700000" algn="tl">
                    <a:srgbClr val="000000">
                      <a:alpha val="43137"/>
                    </a:srgbClr>
                  </a:outerShdw>
                </a:effectLst>
              </a:rPr>
              <a:t>Ishmael </a:t>
            </a:r>
            <a:r>
              <a:rPr lang="en-US" sz="2400" dirty="0">
                <a:effectLst>
                  <a:outerShdw blurRad="38100" dist="38100" dir="2700000" algn="tl">
                    <a:srgbClr val="000000">
                      <a:alpha val="43137"/>
                    </a:srgbClr>
                  </a:outerShdw>
                </a:effectLst>
              </a:rPr>
              <a:t>Jew, military leader </a:t>
            </a:r>
          </a:p>
          <a:p>
            <a:pPr marL="342900" indent="-342900">
              <a:buFont typeface="Arial" panose="020B0604020202020204" pitchFamily="34" charset="0"/>
              <a:buChar char="•"/>
            </a:pPr>
            <a:r>
              <a:rPr lang="en-US" sz="2400" b="1" dirty="0" smtClean="0">
                <a:effectLst>
                  <a:outerShdw blurRad="38100" dist="38100" dir="2700000" algn="tl">
                    <a:srgbClr val="000000">
                      <a:alpha val="43137"/>
                    </a:srgbClr>
                  </a:outerShdw>
                </a:effectLst>
              </a:rPr>
              <a:t>Jeremiah</a:t>
            </a:r>
            <a:r>
              <a:rPr lang="en-US" sz="2400" dirty="0">
                <a:effectLst>
                  <a:outerShdw blurRad="38100" dist="38100" dir="2700000" algn="tl">
                    <a:srgbClr val="000000">
                      <a:alpha val="43137"/>
                    </a:srgbClr>
                  </a:outerShdw>
                </a:effectLst>
              </a:rPr>
              <a:t>, prophet of God </a:t>
            </a:r>
          </a:p>
        </p:txBody>
      </p:sp>
      <p:sp>
        <p:nvSpPr>
          <p:cNvPr id="5" name="Rectangle 4"/>
          <p:cNvSpPr/>
          <p:nvPr/>
        </p:nvSpPr>
        <p:spPr>
          <a:xfrm>
            <a:off x="3200400" y="177225"/>
            <a:ext cx="2783326" cy="584775"/>
          </a:xfrm>
          <a:prstGeom prst="rect">
            <a:avLst/>
          </a:prstGeom>
          <a:solidFill>
            <a:schemeClr val="bg1"/>
          </a:solidFill>
          <a:ln>
            <a:solidFill>
              <a:schemeClr val="tx1"/>
            </a:solidFill>
          </a:ln>
        </p:spPr>
        <p:txBody>
          <a:bodyPr wrap="none">
            <a:spAutoFit/>
          </a:bodyPr>
          <a:lstStyle/>
          <a:p>
            <a:r>
              <a:rPr lang="en-US" sz="3200" b="1" dirty="0" smtClean="0"/>
              <a:t>Jeremiah 41-42</a:t>
            </a:r>
            <a:endParaRPr lang="en-US" sz="3200" b="1" dirty="0"/>
          </a:p>
        </p:txBody>
      </p:sp>
    </p:spTree>
    <p:extLst>
      <p:ext uri="{BB962C8B-B14F-4D97-AF65-F5344CB8AC3E}">
        <p14:creationId xmlns:p14="http://schemas.microsoft.com/office/powerpoint/2010/main" val="125344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0" y="0"/>
            <a:ext cx="8458200" cy="2985433"/>
          </a:xfrm>
          <a:prstGeom prst="rect">
            <a:avLst/>
          </a:prstGeom>
        </p:spPr>
        <p:txBody>
          <a:bodyPr wrap="square">
            <a:spAutoFit/>
          </a:bodyPr>
          <a:lstStyle/>
          <a:p>
            <a:r>
              <a:rPr lang="en-US" dirty="0" smtClean="0"/>
              <a:t> </a:t>
            </a:r>
            <a:endParaRPr lang="en-US" dirty="0"/>
          </a:p>
          <a:p>
            <a:r>
              <a:rPr lang="en-US" sz="3200" b="1" u="sng" dirty="0" smtClean="0"/>
              <a:t>The </a:t>
            </a:r>
            <a:r>
              <a:rPr lang="en-US" sz="3200" b="1" u="sng" dirty="0"/>
              <a:t>Story </a:t>
            </a:r>
          </a:p>
          <a:p>
            <a:endParaRPr lang="en-US" dirty="0"/>
          </a:p>
          <a:p>
            <a:r>
              <a:rPr lang="en-US" sz="2400" dirty="0" smtClean="0">
                <a:effectLst>
                  <a:outerShdw blurRad="38100" dist="38100" dir="2700000" algn="tl">
                    <a:srgbClr val="000000">
                      <a:alpha val="43137"/>
                    </a:srgbClr>
                  </a:outerShdw>
                </a:effectLst>
              </a:rPr>
              <a:t>Ishmael</a:t>
            </a:r>
          </a:p>
          <a:p>
            <a:pPr marL="285750" indent="-285750">
              <a:buFont typeface="Arial" panose="020B0604020202020204" pitchFamily="34" charset="0"/>
              <a:buChar char="•"/>
            </a:pPr>
            <a:r>
              <a:rPr lang="en-US" sz="2400" dirty="0" smtClean="0">
                <a:effectLst>
                  <a:outerShdw blurRad="38100" dist="38100" dir="2700000" algn="tl">
                    <a:srgbClr val="000000">
                      <a:alpha val="43137"/>
                    </a:srgbClr>
                  </a:outerShdw>
                </a:effectLst>
              </a:rPr>
              <a:t>assassinates </a:t>
            </a:r>
            <a:r>
              <a:rPr lang="en-US" sz="2400" dirty="0">
                <a:effectLst>
                  <a:outerShdw blurRad="38100" dist="38100" dir="2700000" algn="tl">
                    <a:srgbClr val="000000">
                      <a:alpha val="43137"/>
                    </a:srgbClr>
                  </a:outerShdw>
                </a:effectLst>
              </a:rPr>
              <a:t>Gedaliah at </a:t>
            </a:r>
            <a:r>
              <a:rPr lang="en-US" sz="2400" dirty="0" err="1" smtClean="0">
                <a:effectLst>
                  <a:outerShdw blurRad="38100" dist="38100" dir="2700000" algn="tl">
                    <a:srgbClr val="000000">
                      <a:alpha val="43137"/>
                    </a:srgbClr>
                  </a:outerShdw>
                </a:effectLst>
              </a:rPr>
              <a:t>Mizpah</a:t>
            </a:r>
            <a:endParaRPr lang="en-US" sz="2400" dirty="0" smtClean="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400" dirty="0" smtClean="0">
                <a:effectLst>
                  <a:outerShdw blurRad="38100" dist="38100" dir="2700000" algn="tl">
                    <a:srgbClr val="000000">
                      <a:alpha val="43137"/>
                    </a:srgbClr>
                  </a:outerShdw>
                </a:effectLst>
              </a:rPr>
              <a:t>kills </a:t>
            </a:r>
            <a:r>
              <a:rPr lang="en-US" sz="2400" dirty="0">
                <a:effectLst>
                  <a:outerShdw blurRad="38100" dist="38100" dir="2700000" algn="tl">
                    <a:srgbClr val="000000">
                      <a:alpha val="43137"/>
                    </a:srgbClr>
                  </a:outerShdw>
                </a:effectLst>
              </a:rPr>
              <a:t>Jews &amp; Chaldeans who were with </a:t>
            </a:r>
            <a:r>
              <a:rPr lang="en-US" sz="2400" dirty="0" smtClean="0">
                <a:effectLst>
                  <a:outerShdw blurRad="38100" dist="38100" dir="2700000" algn="tl">
                    <a:srgbClr val="000000">
                      <a:alpha val="43137"/>
                    </a:srgbClr>
                  </a:outerShdw>
                </a:effectLst>
              </a:rPr>
              <a:t>Gedaliah</a:t>
            </a:r>
          </a:p>
          <a:p>
            <a:pPr marL="285750" indent="-285750">
              <a:buFont typeface="Arial" panose="020B0604020202020204" pitchFamily="34" charset="0"/>
              <a:buChar char="•"/>
            </a:pPr>
            <a:r>
              <a:rPr lang="en-US" sz="2400" dirty="0" smtClean="0">
                <a:effectLst>
                  <a:outerShdw blurRad="38100" dist="38100" dir="2700000" algn="tl">
                    <a:srgbClr val="000000">
                      <a:alpha val="43137"/>
                    </a:srgbClr>
                  </a:outerShdw>
                </a:effectLst>
              </a:rPr>
              <a:t>the </a:t>
            </a:r>
            <a:r>
              <a:rPr lang="en-US" sz="2400" dirty="0">
                <a:effectLst>
                  <a:outerShdw blurRad="38100" dist="38100" dir="2700000" algn="tl">
                    <a:srgbClr val="000000">
                      <a:alpha val="43137"/>
                    </a:srgbClr>
                  </a:outerShdw>
                </a:effectLst>
              </a:rPr>
              <a:t>next day, kills </a:t>
            </a:r>
            <a:r>
              <a:rPr lang="en-US" sz="2400" dirty="0" smtClean="0">
                <a:effectLst>
                  <a:outerShdw blurRad="38100" dist="38100" dir="2700000" algn="tl">
                    <a:srgbClr val="000000">
                      <a:alpha val="43137"/>
                    </a:srgbClr>
                  </a:outerShdw>
                </a:effectLst>
              </a:rPr>
              <a:t>many  worshipers</a:t>
            </a:r>
          </a:p>
          <a:p>
            <a:pPr marL="285750" indent="-285750">
              <a:buFont typeface="Arial" panose="020B0604020202020204" pitchFamily="34" charset="0"/>
              <a:buChar char="•"/>
            </a:pPr>
            <a:r>
              <a:rPr lang="en-US" sz="2400" dirty="0" smtClean="0">
                <a:effectLst>
                  <a:outerShdw blurRad="38100" dist="38100" dir="2700000" algn="tl">
                    <a:srgbClr val="000000">
                      <a:alpha val="43137"/>
                    </a:srgbClr>
                  </a:outerShdw>
                </a:effectLst>
              </a:rPr>
              <a:t>takes </a:t>
            </a:r>
            <a:r>
              <a:rPr lang="en-US" sz="2400" dirty="0">
                <a:effectLst>
                  <a:outerShdw blurRad="38100" dist="38100" dir="2700000" algn="tl">
                    <a:srgbClr val="000000">
                      <a:alpha val="43137"/>
                    </a:srgbClr>
                  </a:outerShdw>
                </a:effectLst>
              </a:rPr>
              <a:t>captives and flees to </a:t>
            </a:r>
            <a:r>
              <a:rPr lang="en-US" sz="2400" dirty="0" smtClean="0">
                <a:effectLst>
                  <a:outerShdw blurRad="38100" dist="38100" dir="2700000" algn="tl">
                    <a:srgbClr val="000000">
                      <a:alpha val="43137"/>
                    </a:srgbClr>
                  </a:outerShdw>
                </a:effectLst>
              </a:rPr>
              <a:t>Ammon </a:t>
            </a:r>
            <a:endParaRPr lang="en-US" sz="2400" dirty="0">
              <a:effectLst>
                <a:outerShdw blurRad="38100" dist="38100" dir="2700000" algn="tl">
                  <a:srgbClr val="000000">
                    <a:alpha val="43137"/>
                  </a:srgbClr>
                </a:outerShdw>
              </a:effectLst>
            </a:endParaRPr>
          </a:p>
        </p:txBody>
      </p:sp>
      <p:sp>
        <p:nvSpPr>
          <p:cNvPr id="3" name="Right Arrow 2"/>
          <p:cNvSpPr/>
          <p:nvPr/>
        </p:nvSpPr>
        <p:spPr>
          <a:xfrm>
            <a:off x="6248400" y="2820690"/>
            <a:ext cx="1981200" cy="1066800"/>
          </a:xfrm>
          <a:prstGeom prst="righ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03856" y="3063861"/>
            <a:ext cx="229001" cy="208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00400" y="177225"/>
            <a:ext cx="2783326" cy="584775"/>
          </a:xfrm>
          <a:prstGeom prst="rect">
            <a:avLst/>
          </a:prstGeom>
          <a:solidFill>
            <a:schemeClr val="bg1"/>
          </a:solidFill>
          <a:ln>
            <a:solidFill>
              <a:schemeClr val="tx1"/>
            </a:solidFill>
          </a:ln>
        </p:spPr>
        <p:txBody>
          <a:bodyPr wrap="none">
            <a:spAutoFit/>
          </a:bodyPr>
          <a:lstStyle/>
          <a:p>
            <a:r>
              <a:rPr lang="en-US" sz="3200" b="1" dirty="0" smtClean="0"/>
              <a:t>Jeremiah 41-42</a:t>
            </a:r>
            <a:endParaRPr lang="en-US" sz="3200" b="1" dirty="0"/>
          </a:p>
        </p:txBody>
      </p:sp>
    </p:spTree>
    <p:extLst>
      <p:ext uri="{BB962C8B-B14F-4D97-AF65-F5344CB8AC3E}">
        <p14:creationId xmlns:p14="http://schemas.microsoft.com/office/powerpoint/2010/main" val="39415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par>
                          <p:cTn id="25" fill="hold">
                            <p:stCondLst>
                              <p:cond delay="0"/>
                            </p:stCondLst>
                            <p:childTnLst>
                              <p:par>
                                <p:cTn id="26" presetID="22" presetClass="entr" presetSubtype="8"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87592"/>
            <a:ext cx="8760540" cy="3262432"/>
          </a:xfrm>
          <a:prstGeom prst="rect">
            <a:avLst/>
          </a:prstGeom>
        </p:spPr>
        <p:txBody>
          <a:bodyPr wrap="square">
            <a:spAutoFit/>
          </a:bodyPr>
          <a:lstStyle/>
          <a:p>
            <a:endParaRPr lang="en-US" dirty="0"/>
          </a:p>
          <a:p>
            <a:r>
              <a:rPr lang="en-US" dirty="0"/>
              <a:t> </a:t>
            </a:r>
          </a:p>
          <a:p>
            <a:r>
              <a:rPr lang="en-US" sz="3200" b="1" u="sng" dirty="0" smtClean="0"/>
              <a:t>The </a:t>
            </a:r>
            <a:r>
              <a:rPr lang="en-US" sz="3200" b="1" u="sng" dirty="0"/>
              <a:t>Story </a:t>
            </a:r>
          </a:p>
          <a:p>
            <a:endParaRPr lang="en-US" dirty="0"/>
          </a:p>
          <a:p>
            <a:r>
              <a:rPr lang="en-US" sz="2400" dirty="0" err="1" smtClean="0">
                <a:effectLst>
                  <a:outerShdw blurRad="38100" dist="38100" dir="2700000" algn="tl">
                    <a:srgbClr val="000000">
                      <a:alpha val="43137"/>
                    </a:srgbClr>
                  </a:outerShdw>
                </a:effectLst>
              </a:rPr>
              <a:t>Johanan</a:t>
            </a:r>
            <a:endParaRPr lang="en-US" sz="2400" dirty="0" smtClean="0">
              <a:effectLst>
                <a:outerShdw blurRad="38100" dist="38100" dir="2700000" algn="tl">
                  <a:srgbClr val="000000">
                    <a:alpha val="43137"/>
                  </a:srgbClr>
                </a:outerShdw>
              </a:effectLst>
            </a:endParaRPr>
          </a:p>
          <a:p>
            <a:pPr marL="342900" indent="-342900">
              <a:buFont typeface="Arial" panose="020B0604020202020204" pitchFamily="34" charset="0"/>
              <a:buChar char="•"/>
            </a:pPr>
            <a:r>
              <a:rPr lang="en-US" sz="2400" dirty="0" smtClean="0">
                <a:effectLst>
                  <a:outerShdw blurRad="38100" dist="38100" dir="2700000" algn="tl">
                    <a:srgbClr val="000000">
                      <a:alpha val="43137"/>
                    </a:srgbClr>
                  </a:outerShdw>
                </a:effectLst>
              </a:rPr>
              <a:t>“</a:t>
            </a:r>
            <a:r>
              <a:rPr lang="en-US" sz="2400" dirty="0">
                <a:effectLst>
                  <a:outerShdw blurRad="38100" dist="38100" dir="2700000" algn="tl">
                    <a:srgbClr val="000000">
                      <a:alpha val="43137"/>
                    </a:srgbClr>
                  </a:outerShdw>
                </a:effectLst>
              </a:rPr>
              <a:t>heard of all the evil that Ishmael the son of </a:t>
            </a:r>
            <a:r>
              <a:rPr lang="en-US" sz="2400" dirty="0" err="1">
                <a:effectLst>
                  <a:outerShdw blurRad="38100" dist="38100" dir="2700000" algn="tl">
                    <a:srgbClr val="000000">
                      <a:alpha val="43137"/>
                    </a:srgbClr>
                  </a:outerShdw>
                </a:effectLst>
              </a:rPr>
              <a:t>Nethaniah</a:t>
            </a:r>
            <a:r>
              <a:rPr lang="en-US" sz="2400" dirty="0">
                <a:effectLst>
                  <a:outerShdw blurRad="38100" dist="38100" dir="2700000" algn="tl">
                    <a:srgbClr val="000000">
                      <a:alpha val="43137"/>
                    </a:srgbClr>
                  </a:outerShdw>
                </a:effectLst>
              </a:rPr>
              <a:t> had done</a:t>
            </a:r>
            <a:r>
              <a:rPr lang="en-US" sz="2400" dirty="0" smtClean="0">
                <a:effectLst>
                  <a:outerShdw blurRad="38100" dist="38100" dir="2700000" algn="tl">
                    <a:srgbClr val="000000">
                      <a:alpha val="43137"/>
                    </a:srgbClr>
                  </a:outerShdw>
                </a:effectLst>
              </a:rPr>
              <a:t>”</a:t>
            </a:r>
          </a:p>
          <a:p>
            <a:pPr marL="342900" indent="-342900">
              <a:buFont typeface="Arial" panose="020B0604020202020204" pitchFamily="34" charset="0"/>
              <a:buChar char="•"/>
            </a:pPr>
            <a:r>
              <a:rPr lang="en-US" sz="2400" dirty="0" smtClean="0">
                <a:effectLst>
                  <a:outerShdw blurRad="38100" dist="38100" dir="2700000" algn="tl">
                    <a:srgbClr val="000000">
                      <a:alpha val="43137"/>
                    </a:srgbClr>
                  </a:outerShdw>
                </a:effectLst>
              </a:rPr>
              <a:t>went </a:t>
            </a:r>
            <a:r>
              <a:rPr lang="en-US" sz="2400" dirty="0">
                <a:effectLst>
                  <a:outerShdw blurRad="38100" dist="38100" dir="2700000" algn="tl">
                    <a:srgbClr val="000000">
                      <a:alpha val="43137"/>
                    </a:srgbClr>
                  </a:outerShdw>
                </a:effectLst>
              </a:rPr>
              <a:t>to fight </a:t>
            </a:r>
            <a:r>
              <a:rPr lang="en-US" sz="2400" dirty="0" smtClean="0">
                <a:effectLst>
                  <a:outerShdw blurRad="38100" dist="38100" dir="2700000" algn="tl">
                    <a:srgbClr val="000000">
                      <a:alpha val="43137"/>
                    </a:srgbClr>
                  </a:outerShdw>
                </a:effectLst>
              </a:rPr>
              <a:t>Ishmael</a:t>
            </a:r>
          </a:p>
          <a:p>
            <a:pPr marL="342900" indent="-342900">
              <a:buFont typeface="Arial" panose="020B0604020202020204" pitchFamily="34" charset="0"/>
              <a:buChar char="•"/>
            </a:pPr>
            <a:r>
              <a:rPr lang="en-US" sz="2400" dirty="0" smtClean="0">
                <a:effectLst>
                  <a:outerShdw blurRad="38100" dist="38100" dir="2700000" algn="tl">
                    <a:srgbClr val="000000">
                      <a:alpha val="43137"/>
                    </a:srgbClr>
                  </a:outerShdw>
                </a:effectLst>
              </a:rPr>
              <a:t>Ishmael fled</a:t>
            </a:r>
          </a:p>
          <a:p>
            <a:pPr marL="342900" indent="-342900">
              <a:buFont typeface="Arial" panose="020B0604020202020204" pitchFamily="34" charset="0"/>
              <a:buChar char="•"/>
            </a:pPr>
            <a:r>
              <a:rPr lang="en-US" sz="2400" dirty="0" smtClean="0">
                <a:effectLst>
                  <a:outerShdw blurRad="38100" dist="38100" dir="2700000" algn="tl">
                    <a:srgbClr val="000000">
                      <a:alpha val="43137"/>
                    </a:srgbClr>
                  </a:outerShdw>
                </a:effectLst>
              </a:rPr>
              <a:t>the </a:t>
            </a:r>
            <a:r>
              <a:rPr lang="en-US" sz="2400" dirty="0">
                <a:effectLst>
                  <a:outerShdw blurRad="38100" dist="38100" dir="2700000" algn="tl">
                    <a:srgbClr val="000000">
                      <a:alpha val="43137"/>
                    </a:srgbClr>
                  </a:outerShdw>
                </a:effectLst>
              </a:rPr>
              <a:t>captives that Ishmael had taken rallied to </a:t>
            </a:r>
            <a:r>
              <a:rPr lang="en-US" sz="2400" dirty="0" err="1" smtClean="0">
                <a:effectLst>
                  <a:outerShdw blurRad="38100" dist="38100" dir="2700000" algn="tl">
                    <a:srgbClr val="000000">
                      <a:alpha val="43137"/>
                    </a:srgbClr>
                  </a:outerShdw>
                </a:effectLst>
              </a:rPr>
              <a:t>Johanan</a:t>
            </a:r>
            <a:endParaRPr lang="en-US" sz="2400" dirty="0" smtClean="0">
              <a:effectLst>
                <a:outerShdw blurRad="38100" dist="38100" dir="2700000" algn="tl">
                  <a:srgbClr val="000000">
                    <a:alpha val="43137"/>
                  </a:srgbClr>
                </a:outerShdw>
              </a:effectLst>
            </a:endParaRPr>
          </a:p>
        </p:txBody>
      </p:sp>
      <p:sp>
        <p:nvSpPr>
          <p:cNvPr id="3" name="Rectangle 2"/>
          <p:cNvSpPr/>
          <p:nvPr/>
        </p:nvSpPr>
        <p:spPr>
          <a:xfrm>
            <a:off x="152400" y="2895600"/>
            <a:ext cx="4572000" cy="2246769"/>
          </a:xfrm>
          <a:prstGeom prst="rect">
            <a:avLst/>
          </a:prstGeom>
        </p:spPr>
        <p:txBody>
          <a:bodyPr>
            <a:spAutoFit/>
          </a:bodyPr>
          <a:lstStyle/>
          <a:p>
            <a:r>
              <a:rPr lang="en-US" sz="2800" b="1" dirty="0" smtClean="0"/>
              <a:t>They &amp; the people left in </a:t>
            </a:r>
            <a:r>
              <a:rPr lang="en-US" sz="2800" b="1" dirty="0" err="1" smtClean="0"/>
              <a:t>Mizpah</a:t>
            </a:r>
            <a:r>
              <a:rPr lang="en-US" sz="2800" b="1" dirty="0" smtClean="0"/>
              <a:t> made preparations to go to Egypt, fearing the retribution of the Chaldeans for what Ishmael had done</a:t>
            </a:r>
            <a:endParaRPr lang="en-US" sz="2800" b="1" dirty="0"/>
          </a:p>
        </p:txBody>
      </p:sp>
      <p:sp>
        <p:nvSpPr>
          <p:cNvPr id="5" name="Rectangle 4"/>
          <p:cNvSpPr/>
          <p:nvPr/>
        </p:nvSpPr>
        <p:spPr>
          <a:xfrm>
            <a:off x="3200400" y="177225"/>
            <a:ext cx="2783326" cy="584775"/>
          </a:xfrm>
          <a:prstGeom prst="rect">
            <a:avLst/>
          </a:prstGeom>
          <a:solidFill>
            <a:schemeClr val="bg1"/>
          </a:solidFill>
          <a:ln>
            <a:solidFill>
              <a:schemeClr val="tx1"/>
            </a:solidFill>
          </a:ln>
        </p:spPr>
        <p:txBody>
          <a:bodyPr wrap="none">
            <a:spAutoFit/>
          </a:bodyPr>
          <a:lstStyle/>
          <a:p>
            <a:r>
              <a:rPr lang="en-US" sz="3200" b="1" dirty="0" smtClean="0"/>
              <a:t>Jeremiah 41-42</a:t>
            </a:r>
            <a:endParaRPr lang="en-US" sz="3200" b="1" dirty="0"/>
          </a:p>
        </p:txBody>
      </p:sp>
    </p:spTree>
    <p:extLst>
      <p:ext uri="{BB962C8B-B14F-4D97-AF65-F5344CB8AC3E}">
        <p14:creationId xmlns:p14="http://schemas.microsoft.com/office/powerpoint/2010/main" val="414111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87592"/>
            <a:ext cx="8760540" cy="2523768"/>
          </a:xfrm>
          <a:prstGeom prst="rect">
            <a:avLst/>
          </a:prstGeom>
        </p:spPr>
        <p:txBody>
          <a:bodyPr wrap="square">
            <a:spAutoFit/>
          </a:bodyPr>
          <a:lstStyle/>
          <a:p>
            <a:endParaRPr lang="en-US" dirty="0"/>
          </a:p>
          <a:p>
            <a:r>
              <a:rPr lang="en-US" dirty="0"/>
              <a:t> </a:t>
            </a:r>
          </a:p>
          <a:p>
            <a:r>
              <a:rPr lang="en-US" sz="3200" b="1" u="sng" dirty="0" smtClean="0"/>
              <a:t>The </a:t>
            </a:r>
            <a:r>
              <a:rPr lang="en-US" sz="3200" b="1" u="sng" dirty="0"/>
              <a:t>Story </a:t>
            </a:r>
          </a:p>
          <a:p>
            <a:endParaRPr lang="en-US" dirty="0"/>
          </a:p>
          <a:p>
            <a:r>
              <a:rPr lang="en-US" sz="2400" dirty="0" err="1" smtClean="0">
                <a:effectLst>
                  <a:outerShdw blurRad="38100" dist="38100" dir="2700000" algn="tl">
                    <a:srgbClr val="000000">
                      <a:alpha val="43137"/>
                    </a:srgbClr>
                  </a:outerShdw>
                </a:effectLst>
              </a:rPr>
              <a:t>Johanan</a:t>
            </a:r>
            <a:r>
              <a:rPr lang="en-US" sz="2400" dirty="0" smtClean="0">
                <a:effectLst>
                  <a:outerShdw blurRad="38100" dist="38100" dir="2700000" algn="tl">
                    <a:srgbClr val="000000">
                      <a:alpha val="43137"/>
                    </a:srgbClr>
                  </a:outerShdw>
                </a:effectLst>
              </a:rPr>
              <a:t> </a:t>
            </a:r>
            <a:r>
              <a:rPr lang="en-US" sz="2400" b="1" dirty="0" smtClean="0"/>
              <a:t>declares his intent</a:t>
            </a:r>
          </a:p>
          <a:p>
            <a:r>
              <a:rPr lang="en-US" sz="2400" b="1" dirty="0" smtClean="0"/>
              <a:t>to do God’s will,</a:t>
            </a:r>
          </a:p>
          <a:p>
            <a:r>
              <a:rPr lang="en-US" sz="2400" b="1" dirty="0" smtClean="0"/>
              <a:t>whether he likes it or not… </a:t>
            </a:r>
          </a:p>
        </p:txBody>
      </p:sp>
      <p:sp>
        <p:nvSpPr>
          <p:cNvPr id="5" name="Rectangle 4"/>
          <p:cNvSpPr/>
          <p:nvPr/>
        </p:nvSpPr>
        <p:spPr>
          <a:xfrm>
            <a:off x="3200400" y="177225"/>
            <a:ext cx="2783326" cy="584775"/>
          </a:xfrm>
          <a:prstGeom prst="rect">
            <a:avLst/>
          </a:prstGeom>
          <a:solidFill>
            <a:schemeClr val="bg1"/>
          </a:solidFill>
          <a:ln>
            <a:solidFill>
              <a:schemeClr val="tx1"/>
            </a:solidFill>
          </a:ln>
        </p:spPr>
        <p:txBody>
          <a:bodyPr wrap="none">
            <a:spAutoFit/>
          </a:bodyPr>
          <a:lstStyle/>
          <a:p>
            <a:r>
              <a:rPr lang="en-US" sz="3200" b="1" dirty="0" smtClean="0"/>
              <a:t>Jeremiah 41-42</a:t>
            </a:r>
            <a:endParaRPr lang="en-US" sz="3200" b="1" dirty="0"/>
          </a:p>
        </p:txBody>
      </p:sp>
      <p:sp>
        <p:nvSpPr>
          <p:cNvPr id="4" name="Rectangle 3"/>
          <p:cNvSpPr/>
          <p:nvPr/>
        </p:nvSpPr>
        <p:spPr>
          <a:xfrm>
            <a:off x="228600" y="2209800"/>
            <a:ext cx="4572000" cy="4524315"/>
          </a:xfrm>
          <a:prstGeom prst="rect">
            <a:avLst/>
          </a:prstGeom>
          <a:gradFill>
            <a:gsLst>
              <a:gs pos="0">
                <a:srgbClr val="FFEFD1"/>
              </a:gs>
              <a:gs pos="64999">
                <a:srgbClr val="F0EBD5"/>
              </a:gs>
              <a:gs pos="100000">
                <a:srgbClr val="D1C39F"/>
              </a:gs>
            </a:gsLst>
            <a:lin ang="10800000" scaled="0"/>
          </a:gradFill>
          <a:ln>
            <a:solidFill>
              <a:schemeClr val="bg2">
                <a:lumMod val="50000"/>
              </a:schemeClr>
            </a:solidFill>
          </a:ln>
        </p:spPr>
        <p:txBody>
          <a:bodyPr>
            <a:spAutoFit/>
          </a:bodyPr>
          <a:lstStyle/>
          <a:p>
            <a:r>
              <a:rPr lang="en-US" sz="2400" b="1" dirty="0" smtClean="0"/>
              <a:t>Jeremiah 42 </a:t>
            </a:r>
            <a:r>
              <a:rPr lang="en-US" sz="2400" i="1" baseline="30000" dirty="0" smtClean="0"/>
              <a:t>5</a:t>
            </a:r>
            <a:r>
              <a:rPr lang="en-US" sz="2400" i="1" dirty="0" smtClean="0"/>
              <a:t> And they said to Jeremiah, “May the Lord be a true and faithful witness against us if we do not follow all the instructions the Lord, your God, sends us through you. </a:t>
            </a:r>
            <a:r>
              <a:rPr lang="en-US" sz="2400" i="1" baseline="30000" dirty="0"/>
              <a:t>6</a:t>
            </a:r>
            <a:r>
              <a:rPr lang="en-US" sz="2400" i="1" dirty="0" smtClean="0"/>
              <a:t> Whether we like it or not, we will obey the command of the Lord, our God, to whom we are sending you, so that it may go well with us for obeying the command of the Lord, our God.”</a:t>
            </a:r>
            <a:endParaRPr lang="en-US"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664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87592"/>
            <a:ext cx="8760540" cy="2523768"/>
          </a:xfrm>
          <a:prstGeom prst="rect">
            <a:avLst/>
          </a:prstGeom>
        </p:spPr>
        <p:txBody>
          <a:bodyPr wrap="square">
            <a:spAutoFit/>
          </a:bodyPr>
          <a:lstStyle/>
          <a:p>
            <a:endParaRPr lang="en-US" dirty="0"/>
          </a:p>
          <a:p>
            <a:r>
              <a:rPr lang="en-US" dirty="0"/>
              <a:t> </a:t>
            </a:r>
          </a:p>
          <a:p>
            <a:r>
              <a:rPr lang="en-US" sz="3200" b="1" u="sng" dirty="0" smtClean="0"/>
              <a:t>The </a:t>
            </a:r>
            <a:r>
              <a:rPr lang="en-US" sz="3200" b="1" u="sng" dirty="0"/>
              <a:t>Story </a:t>
            </a:r>
          </a:p>
          <a:p>
            <a:endParaRPr lang="en-US" dirty="0"/>
          </a:p>
          <a:p>
            <a:r>
              <a:rPr lang="en-US" sz="2400" dirty="0" err="1" smtClean="0">
                <a:effectLst>
                  <a:outerShdw blurRad="38100" dist="38100" dir="2700000" algn="tl">
                    <a:srgbClr val="000000">
                      <a:alpha val="43137"/>
                    </a:srgbClr>
                  </a:outerShdw>
                </a:effectLst>
              </a:rPr>
              <a:t>Johanan</a:t>
            </a:r>
            <a:r>
              <a:rPr lang="en-US" sz="2400" dirty="0" smtClean="0">
                <a:effectLst>
                  <a:outerShdw blurRad="38100" dist="38100" dir="2700000" algn="tl">
                    <a:srgbClr val="000000">
                      <a:alpha val="43137"/>
                    </a:srgbClr>
                  </a:outerShdw>
                </a:effectLst>
              </a:rPr>
              <a:t> </a:t>
            </a:r>
            <a:r>
              <a:rPr lang="en-US" sz="2400" b="1" dirty="0" smtClean="0"/>
              <a:t>declares his intent</a:t>
            </a:r>
          </a:p>
          <a:p>
            <a:r>
              <a:rPr lang="en-US" sz="2400" b="1" dirty="0" smtClean="0"/>
              <a:t>to do God’s will,</a:t>
            </a:r>
          </a:p>
          <a:p>
            <a:r>
              <a:rPr lang="en-US" sz="2400" b="1" dirty="0" smtClean="0"/>
              <a:t>whether he likes it or not… </a:t>
            </a:r>
          </a:p>
        </p:txBody>
      </p:sp>
      <p:sp>
        <p:nvSpPr>
          <p:cNvPr id="5" name="Rectangle 4"/>
          <p:cNvSpPr/>
          <p:nvPr/>
        </p:nvSpPr>
        <p:spPr>
          <a:xfrm>
            <a:off x="3200400" y="177225"/>
            <a:ext cx="2783326" cy="584775"/>
          </a:xfrm>
          <a:prstGeom prst="rect">
            <a:avLst/>
          </a:prstGeom>
          <a:solidFill>
            <a:schemeClr val="bg1"/>
          </a:solidFill>
          <a:ln>
            <a:solidFill>
              <a:schemeClr val="tx1"/>
            </a:solidFill>
          </a:ln>
        </p:spPr>
        <p:txBody>
          <a:bodyPr wrap="none">
            <a:spAutoFit/>
          </a:bodyPr>
          <a:lstStyle/>
          <a:p>
            <a:r>
              <a:rPr lang="en-US" sz="3200" b="1" dirty="0" smtClean="0"/>
              <a:t>Jeremiah 41-42</a:t>
            </a:r>
            <a:endParaRPr lang="en-US" sz="3200" b="1" dirty="0"/>
          </a:p>
        </p:txBody>
      </p:sp>
      <p:sp>
        <p:nvSpPr>
          <p:cNvPr id="4" name="Rectangle 3"/>
          <p:cNvSpPr/>
          <p:nvPr/>
        </p:nvSpPr>
        <p:spPr>
          <a:xfrm>
            <a:off x="228600" y="3048000"/>
            <a:ext cx="4572000" cy="1200329"/>
          </a:xfrm>
          <a:prstGeom prst="rect">
            <a:avLst/>
          </a:prstGeom>
          <a:gradFill>
            <a:gsLst>
              <a:gs pos="0">
                <a:srgbClr val="FFEFD1"/>
              </a:gs>
              <a:gs pos="64999">
                <a:srgbClr val="F0EBD5"/>
              </a:gs>
              <a:gs pos="100000">
                <a:srgbClr val="D1C39F"/>
              </a:gs>
            </a:gsLst>
            <a:lin ang="10800000" scaled="0"/>
          </a:gradFill>
          <a:ln>
            <a:solidFill>
              <a:schemeClr val="bg2">
                <a:lumMod val="50000"/>
              </a:schemeClr>
            </a:solidFill>
          </a:ln>
        </p:spPr>
        <p:txBody>
          <a:bodyPr>
            <a:spAutoFit/>
          </a:bodyPr>
          <a:lstStyle/>
          <a:p>
            <a:r>
              <a:rPr lang="en-US" sz="2400" b="1" dirty="0" smtClean="0"/>
              <a:t>Jeremiah 42 </a:t>
            </a:r>
            <a:r>
              <a:rPr lang="en-US" sz="2400" baseline="30000" dirty="0" smtClean="0"/>
              <a:t>19</a:t>
            </a:r>
            <a:r>
              <a:rPr lang="en-US" sz="2400" dirty="0" smtClean="0"/>
              <a:t> </a:t>
            </a:r>
            <a:r>
              <a:rPr lang="en-US" sz="2400" i="1" dirty="0" smtClean="0"/>
              <a:t>“The Lord has spoken to you, remnant of Judah. Do not go to Egypt!”</a:t>
            </a:r>
            <a:endParaRPr lang="en-US" sz="2400" dirty="0" smtClean="0">
              <a:effectLst>
                <a:outerShdw blurRad="38100" dist="38100" dir="2700000" algn="tl">
                  <a:srgbClr val="000000">
                    <a:alpha val="43137"/>
                  </a:srgbClr>
                </a:outerShdw>
              </a:effectLst>
            </a:endParaRPr>
          </a:p>
        </p:txBody>
      </p:sp>
      <p:sp>
        <p:nvSpPr>
          <p:cNvPr id="3" name="Rectangle 2"/>
          <p:cNvSpPr/>
          <p:nvPr/>
        </p:nvSpPr>
        <p:spPr>
          <a:xfrm>
            <a:off x="76200" y="2221468"/>
            <a:ext cx="3745641" cy="830997"/>
          </a:xfrm>
          <a:prstGeom prst="rect">
            <a:avLst/>
          </a:prstGeom>
        </p:spPr>
        <p:txBody>
          <a:bodyPr wrap="none">
            <a:spAutoFit/>
          </a:bodyPr>
          <a:lstStyle/>
          <a:p>
            <a:r>
              <a:rPr lang="en-US" sz="2400" dirty="0">
                <a:effectLst>
                  <a:outerShdw blurRad="38100" dist="38100" dir="2700000" algn="tl">
                    <a:srgbClr val="000000">
                      <a:alpha val="43137"/>
                    </a:srgbClr>
                  </a:outerShdw>
                </a:effectLst>
              </a:rPr>
              <a:t>Jeremiah</a:t>
            </a:r>
            <a:r>
              <a:rPr lang="en-US" dirty="0" smtClean="0"/>
              <a:t> </a:t>
            </a:r>
            <a:r>
              <a:rPr lang="en-US" sz="2400" b="1" dirty="0"/>
              <a:t>tells him God says</a:t>
            </a:r>
            <a:r>
              <a:rPr lang="en-US" sz="2400" b="1" dirty="0" smtClean="0"/>
              <a:t>,</a:t>
            </a:r>
          </a:p>
          <a:p>
            <a:r>
              <a:rPr lang="en-US" sz="2400" b="1" dirty="0" smtClean="0"/>
              <a:t>Don’t </a:t>
            </a:r>
            <a:r>
              <a:rPr lang="en-US" sz="2400" b="1" dirty="0"/>
              <a:t>go to Egypt. </a:t>
            </a:r>
          </a:p>
        </p:txBody>
      </p:sp>
    </p:spTree>
    <p:extLst>
      <p:ext uri="{BB962C8B-B14F-4D97-AF65-F5344CB8AC3E}">
        <p14:creationId xmlns:p14="http://schemas.microsoft.com/office/powerpoint/2010/main" val="343261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87592"/>
            <a:ext cx="8760540" cy="2523768"/>
          </a:xfrm>
          <a:prstGeom prst="rect">
            <a:avLst/>
          </a:prstGeom>
        </p:spPr>
        <p:txBody>
          <a:bodyPr wrap="square">
            <a:spAutoFit/>
          </a:bodyPr>
          <a:lstStyle/>
          <a:p>
            <a:endParaRPr lang="en-US" dirty="0"/>
          </a:p>
          <a:p>
            <a:r>
              <a:rPr lang="en-US" dirty="0"/>
              <a:t> </a:t>
            </a:r>
          </a:p>
          <a:p>
            <a:r>
              <a:rPr lang="en-US" sz="3200" b="1" u="sng" dirty="0" smtClean="0"/>
              <a:t>The </a:t>
            </a:r>
            <a:r>
              <a:rPr lang="en-US" sz="3200" b="1" u="sng" dirty="0"/>
              <a:t>Story </a:t>
            </a:r>
          </a:p>
          <a:p>
            <a:endParaRPr lang="en-US" dirty="0"/>
          </a:p>
          <a:p>
            <a:r>
              <a:rPr lang="en-US" sz="2400" dirty="0" err="1" smtClean="0">
                <a:effectLst>
                  <a:outerShdw blurRad="38100" dist="38100" dir="2700000" algn="tl">
                    <a:srgbClr val="000000">
                      <a:alpha val="43137"/>
                    </a:srgbClr>
                  </a:outerShdw>
                </a:effectLst>
              </a:rPr>
              <a:t>Johanan</a:t>
            </a:r>
            <a:r>
              <a:rPr lang="en-US" sz="2400" dirty="0" smtClean="0">
                <a:effectLst>
                  <a:outerShdw blurRad="38100" dist="38100" dir="2700000" algn="tl">
                    <a:srgbClr val="000000">
                      <a:alpha val="43137"/>
                    </a:srgbClr>
                  </a:outerShdw>
                </a:effectLst>
              </a:rPr>
              <a:t> </a:t>
            </a:r>
            <a:r>
              <a:rPr lang="en-US" sz="2400" b="1" dirty="0" smtClean="0"/>
              <a:t>declares his intent</a:t>
            </a:r>
          </a:p>
          <a:p>
            <a:r>
              <a:rPr lang="en-US" sz="2400" b="1" dirty="0" smtClean="0"/>
              <a:t>to do God’s will,</a:t>
            </a:r>
          </a:p>
          <a:p>
            <a:r>
              <a:rPr lang="en-US" sz="2400" b="1" dirty="0" smtClean="0"/>
              <a:t>whether he likes it or not… </a:t>
            </a:r>
          </a:p>
        </p:txBody>
      </p:sp>
      <p:sp>
        <p:nvSpPr>
          <p:cNvPr id="5" name="Rectangle 4"/>
          <p:cNvSpPr/>
          <p:nvPr/>
        </p:nvSpPr>
        <p:spPr>
          <a:xfrm>
            <a:off x="3200400" y="177225"/>
            <a:ext cx="2783326" cy="584775"/>
          </a:xfrm>
          <a:prstGeom prst="rect">
            <a:avLst/>
          </a:prstGeom>
          <a:solidFill>
            <a:schemeClr val="bg1"/>
          </a:solidFill>
          <a:ln>
            <a:solidFill>
              <a:schemeClr val="tx1"/>
            </a:solidFill>
          </a:ln>
        </p:spPr>
        <p:txBody>
          <a:bodyPr wrap="none">
            <a:spAutoFit/>
          </a:bodyPr>
          <a:lstStyle/>
          <a:p>
            <a:r>
              <a:rPr lang="en-US" sz="3200" b="1" dirty="0" smtClean="0"/>
              <a:t>Jeremiah 41-42</a:t>
            </a:r>
            <a:endParaRPr lang="en-US" sz="3200" b="1" dirty="0"/>
          </a:p>
        </p:txBody>
      </p:sp>
      <p:sp>
        <p:nvSpPr>
          <p:cNvPr id="4" name="Rectangle 3"/>
          <p:cNvSpPr/>
          <p:nvPr/>
        </p:nvSpPr>
        <p:spPr>
          <a:xfrm>
            <a:off x="228600" y="3429000"/>
            <a:ext cx="4572000" cy="2677656"/>
          </a:xfrm>
          <a:prstGeom prst="rect">
            <a:avLst/>
          </a:prstGeom>
          <a:gradFill>
            <a:gsLst>
              <a:gs pos="0">
                <a:srgbClr val="FFEFD1"/>
              </a:gs>
              <a:gs pos="64999">
                <a:srgbClr val="F0EBD5"/>
              </a:gs>
              <a:gs pos="100000">
                <a:srgbClr val="D1C39F"/>
              </a:gs>
            </a:gsLst>
            <a:lin ang="10800000" scaled="0"/>
          </a:gradFill>
          <a:ln>
            <a:solidFill>
              <a:schemeClr val="bg2">
                <a:lumMod val="50000"/>
              </a:schemeClr>
            </a:solidFill>
          </a:ln>
        </p:spPr>
        <p:txBody>
          <a:bodyPr>
            <a:spAutoFit/>
          </a:bodyPr>
          <a:lstStyle/>
          <a:p>
            <a:r>
              <a:rPr lang="en-US" sz="2400" b="1" dirty="0" smtClean="0"/>
              <a:t>Jeremiah 43 </a:t>
            </a:r>
            <a:r>
              <a:rPr lang="en-US" sz="2400" baseline="30000" dirty="0" smtClean="0"/>
              <a:t>2</a:t>
            </a:r>
            <a:r>
              <a:rPr lang="en-US" sz="2400" dirty="0" smtClean="0"/>
              <a:t> </a:t>
            </a:r>
            <a:r>
              <a:rPr lang="en-US" sz="2400" i="1" dirty="0" smtClean="0"/>
              <a:t>“…You lie; the Lord, our God, did not send you to tell us, ‘Do not go to Egypt to live there.’ </a:t>
            </a:r>
            <a:r>
              <a:rPr lang="en-US" sz="2400" baseline="30000" dirty="0"/>
              <a:t>3</a:t>
            </a:r>
            <a:r>
              <a:rPr lang="en-US" sz="2400" i="1" dirty="0" smtClean="0"/>
              <a:t> Baruch, son of </a:t>
            </a:r>
            <a:r>
              <a:rPr lang="en-US" sz="2400" i="1" dirty="0" err="1" smtClean="0"/>
              <a:t>Neriah</a:t>
            </a:r>
            <a:r>
              <a:rPr lang="en-US" sz="2400" i="1" dirty="0" smtClean="0"/>
              <a:t>, is inciting you against us, to hand us over to the Chaldeans to be killed or exiled to Babylon.”</a:t>
            </a:r>
            <a:endParaRPr lang="en-US" sz="2400" dirty="0" smtClean="0">
              <a:effectLst>
                <a:outerShdw blurRad="38100" dist="38100" dir="2700000" algn="tl">
                  <a:srgbClr val="000000">
                    <a:alpha val="43137"/>
                  </a:srgbClr>
                </a:outerShdw>
              </a:effectLst>
            </a:endParaRPr>
          </a:p>
        </p:txBody>
      </p:sp>
      <p:sp>
        <p:nvSpPr>
          <p:cNvPr id="3" name="Rectangle 2"/>
          <p:cNvSpPr/>
          <p:nvPr/>
        </p:nvSpPr>
        <p:spPr>
          <a:xfrm>
            <a:off x="76200" y="2221468"/>
            <a:ext cx="3745641" cy="830997"/>
          </a:xfrm>
          <a:prstGeom prst="rect">
            <a:avLst/>
          </a:prstGeom>
        </p:spPr>
        <p:txBody>
          <a:bodyPr wrap="none">
            <a:spAutoFit/>
          </a:bodyPr>
          <a:lstStyle/>
          <a:p>
            <a:r>
              <a:rPr lang="en-US" sz="2400" dirty="0">
                <a:effectLst>
                  <a:outerShdw blurRad="38100" dist="38100" dir="2700000" algn="tl">
                    <a:srgbClr val="000000">
                      <a:alpha val="43137"/>
                    </a:srgbClr>
                  </a:outerShdw>
                </a:effectLst>
              </a:rPr>
              <a:t>Jeremiah</a:t>
            </a:r>
            <a:r>
              <a:rPr lang="en-US" dirty="0" smtClean="0"/>
              <a:t> </a:t>
            </a:r>
            <a:r>
              <a:rPr lang="en-US" sz="2400" b="1" dirty="0"/>
              <a:t>tells him God says</a:t>
            </a:r>
            <a:r>
              <a:rPr lang="en-US" sz="2400" b="1" dirty="0" smtClean="0"/>
              <a:t>,</a:t>
            </a:r>
          </a:p>
          <a:p>
            <a:r>
              <a:rPr lang="en-US" sz="2400" b="1" dirty="0" smtClean="0"/>
              <a:t>Don’t </a:t>
            </a:r>
            <a:r>
              <a:rPr lang="en-US" sz="2400" b="1" dirty="0"/>
              <a:t>go to Egypt. </a:t>
            </a:r>
          </a:p>
        </p:txBody>
      </p:sp>
      <p:sp>
        <p:nvSpPr>
          <p:cNvPr id="6" name="Rectangle 5"/>
          <p:cNvSpPr/>
          <p:nvPr/>
        </p:nvSpPr>
        <p:spPr>
          <a:xfrm>
            <a:off x="76200" y="2971800"/>
            <a:ext cx="3021596" cy="461665"/>
          </a:xfrm>
          <a:prstGeom prst="rect">
            <a:avLst/>
          </a:prstGeom>
        </p:spPr>
        <p:txBody>
          <a:bodyPr wrap="none">
            <a:spAutoFit/>
          </a:bodyPr>
          <a:lstStyle/>
          <a:p>
            <a:r>
              <a:rPr lang="en-US" sz="2400" dirty="0" err="1" smtClean="0">
                <a:effectLst>
                  <a:outerShdw blurRad="38100" dist="38100" dir="2700000" algn="tl">
                    <a:srgbClr val="000000">
                      <a:alpha val="43137"/>
                    </a:srgbClr>
                  </a:outerShdw>
                </a:effectLst>
              </a:rPr>
              <a:t>Johanan</a:t>
            </a:r>
            <a:r>
              <a:rPr lang="en-US" sz="2400" dirty="0" smtClean="0">
                <a:effectLst>
                  <a:outerShdw blurRad="38100" dist="38100" dir="2700000" algn="tl">
                    <a:srgbClr val="000000">
                      <a:alpha val="43137"/>
                    </a:srgbClr>
                  </a:outerShdw>
                </a:effectLst>
              </a:rPr>
              <a:t> </a:t>
            </a:r>
            <a:r>
              <a:rPr lang="en-US" sz="2400" b="1" dirty="0" smtClean="0"/>
              <a:t>doesn’t like it</a:t>
            </a:r>
          </a:p>
        </p:txBody>
      </p:sp>
      <p:sp>
        <p:nvSpPr>
          <p:cNvPr id="7" name="Rectangle 6"/>
          <p:cNvSpPr/>
          <p:nvPr/>
        </p:nvSpPr>
        <p:spPr>
          <a:xfrm>
            <a:off x="2895600" y="2971800"/>
            <a:ext cx="2694135" cy="461665"/>
          </a:xfrm>
          <a:prstGeom prst="rect">
            <a:avLst/>
          </a:prstGeom>
        </p:spPr>
        <p:txBody>
          <a:bodyPr wrap="none">
            <a:spAutoFit/>
          </a:bodyPr>
          <a:lstStyle/>
          <a:p>
            <a:r>
              <a:rPr lang="en-US" sz="2400" b="1" dirty="0" smtClean="0"/>
              <a:t>, and goes to Egypt!</a:t>
            </a:r>
            <a:endParaRPr lang="en-US" sz="2400" dirty="0"/>
          </a:p>
        </p:txBody>
      </p:sp>
      <p:sp>
        <p:nvSpPr>
          <p:cNvPr id="9" name="Right Arrow 8"/>
          <p:cNvSpPr/>
          <p:nvPr/>
        </p:nvSpPr>
        <p:spPr>
          <a:xfrm rot="8485993">
            <a:off x="-95488" y="4581039"/>
            <a:ext cx="5138724" cy="1066800"/>
          </a:xfrm>
          <a:prstGeom prst="righ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19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0"/>
                            </p:stCondLst>
                            <p:childTnLst>
                              <p:par>
                                <p:cTn id="12" presetID="22" presetClass="entr" presetSubtype="2"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righ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58096"/>
            <a:ext cx="8379540" cy="1077218"/>
          </a:xfrm>
          <a:prstGeom prst="rect">
            <a:avLst/>
          </a:prstGeom>
        </p:spPr>
        <p:txBody>
          <a:bodyPr wrap="square">
            <a:spAutoFit/>
          </a:bodyPr>
          <a:lstStyle/>
          <a:p>
            <a:r>
              <a:rPr lang="en-US" sz="3200" b="1" u="sng" dirty="0" smtClean="0"/>
              <a:t>The </a:t>
            </a:r>
            <a:r>
              <a:rPr lang="en-US" sz="3200" b="1" u="sng" dirty="0"/>
              <a:t>Presumptuous </a:t>
            </a:r>
            <a:r>
              <a:rPr lang="en-US" sz="3200" b="1" u="sng" dirty="0" smtClean="0"/>
              <a:t>Presumption </a:t>
            </a:r>
            <a:r>
              <a:rPr lang="en-US" sz="3200" b="1" u="sng" dirty="0"/>
              <a:t>that God’s </a:t>
            </a:r>
            <a:r>
              <a:rPr lang="en-US" sz="3200" b="1" u="sng" dirty="0" smtClean="0"/>
              <a:t>Will Must Accord With My Own </a:t>
            </a:r>
            <a:endParaRPr lang="en-US" sz="3200" b="1" u="sng" dirty="0"/>
          </a:p>
        </p:txBody>
      </p:sp>
      <p:sp>
        <p:nvSpPr>
          <p:cNvPr id="3" name="Rectangle 2"/>
          <p:cNvSpPr/>
          <p:nvPr/>
        </p:nvSpPr>
        <p:spPr>
          <a:xfrm>
            <a:off x="228600" y="1357491"/>
            <a:ext cx="4572000" cy="2677656"/>
          </a:xfrm>
          <a:prstGeom prst="rect">
            <a:avLst/>
          </a:prstGeom>
        </p:spPr>
        <p:txBody>
          <a:bodyPr>
            <a:spAutoFit/>
          </a:bodyPr>
          <a:lstStyle/>
          <a:p>
            <a:pPr marL="342900" indent="-342900">
              <a:buFont typeface="Arial" panose="020B0604020202020204" pitchFamily="34" charset="0"/>
              <a:buChar char="•"/>
            </a:pPr>
            <a:r>
              <a:rPr lang="en-US" sz="2400" b="1" dirty="0" err="1" smtClean="0"/>
              <a:t>Johanan</a:t>
            </a:r>
            <a:r>
              <a:rPr lang="en-US" sz="2400" b="1" dirty="0" smtClean="0"/>
              <a:t> &amp; those with him had already made up their minds what they were going to do</a:t>
            </a:r>
            <a:r>
              <a:rPr lang="en-US" dirty="0" smtClean="0"/>
              <a:t> </a:t>
            </a:r>
          </a:p>
          <a:p>
            <a:pPr marL="342900" indent="-342900">
              <a:buFont typeface="Arial" panose="020B0604020202020204" pitchFamily="34" charset="0"/>
              <a:buChar char="•"/>
            </a:pPr>
            <a:r>
              <a:rPr lang="en-US" sz="2400" b="1" dirty="0" smtClean="0"/>
              <a:t>Asking about God’s will was less about seeking God’s will, more about seeking God’s endorsement of their own will. </a:t>
            </a:r>
          </a:p>
        </p:txBody>
      </p:sp>
    </p:spTree>
    <p:extLst>
      <p:ext uri="{BB962C8B-B14F-4D97-AF65-F5344CB8AC3E}">
        <p14:creationId xmlns:p14="http://schemas.microsoft.com/office/powerpoint/2010/main" val="198602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66713"/>
            <a:ext cx="8915400"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60" y="258096"/>
            <a:ext cx="8379540" cy="1077218"/>
          </a:xfrm>
          <a:prstGeom prst="rect">
            <a:avLst/>
          </a:prstGeom>
        </p:spPr>
        <p:txBody>
          <a:bodyPr wrap="square">
            <a:spAutoFit/>
          </a:bodyPr>
          <a:lstStyle/>
          <a:p>
            <a:r>
              <a:rPr lang="en-US" sz="3200" b="1" u="sng" dirty="0" smtClean="0"/>
              <a:t>The </a:t>
            </a:r>
            <a:r>
              <a:rPr lang="en-US" sz="3200" b="1" u="sng" dirty="0"/>
              <a:t>Presumptuous </a:t>
            </a:r>
            <a:r>
              <a:rPr lang="en-US" sz="3200" b="1" u="sng" dirty="0" smtClean="0"/>
              <a:t>Presumption </a:t>
            </a:r>
            <a:r>
              <a:rPr lang="en-US" sz="3200" b="1" u="sng" dirty="0"/>
              <a:t>that God’s </a:t>
            </a:r>
            <a:r>
              <a:rPr lang="en-US" sz="3200" b="1" u="sng" dirty="0" smtClean="0"/>
              <a:t>Will Must Accord With My Own </a:t>
            </a:r>
            <a:endParaRPr lang="en-US" sz="3200" b="1" u="sng" dirty="0"/>
          </a:p>
        </p:txBody>
      </p:sp>
      <p:sp>
        <p:nvSpPr>
          <p:cNvPr id="3" name="Rectangle 2"/>
          <p:cNvSpPr/>
          <p:nvPr/>
        </p:nvSpPr>
        <p:spPr>
          <a:xfrm>
            <a:off x="228600" y="1357491"/>
            <a:ext cx="5410200" cy="1261884"/>
          </a:xfrm>
          <a:prstGeom prst="rect">
            <a:avLst/>
          </a:prstGeom>
        </p:spPr>
        <p:txBody>
          <a:bodyPr wrap="square">
            <a:spAutoFit/>
          </a:bodyPr>
          <a:lstStyle/>
          <a:p>
            <a:r>
              <a:rPr lang="en-US" sz="2800" b="1" dirty="0" smtClean="0"/>
              <a:t>Some study the Bible that way </a:t>
            </a:r>
          </a:p>
          <a:p>
            <a:pPr marL="342900" indent="-342900">
              <a:buFont typeface="Arial" panose="020B0604020202020204" pitchFamily="34" charset="0"/>
              <a:buChar char="•"/>
            </a:pPr>
            <a:r>
              <a:rPr lang="en-US" sz="2400" b="1" dirty="0" smtClean="0"/>
              <a:t>The danger of Proof texting </a:t>
            </a:r>
          </a:p>
          <a:p>
            <a:pPr marL="342900" indent="-342900">
              <a:buFont typeface="Arial" panose="020B0604020202020204" pitchFamily="34" charset="0"/>
              <a:buChar char="•"/>
            </a:pPr>
            <a:r>
              <a:rPr lang="en-US" sz="2400" b="1" dirty="0" smtClean="0"/>
              <a:t>The danger of issue oriented studying </a:t>
            </a:r>
          </a:p>
        </p:txBody>
      </p:sp>
    </p:spTree>
    <p:extLst>
      <p:ext uri="{BB962C8B-B14F-4D97-AF65-F5344CB8AC3E}">
        <p14:creationId xmlns:p14="http://schemas.microsoft.com/office/powerpoint/2010/main" val="3201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921</Words>
  <Application>Microsoft Office PowerPoint</Application>
  <PresentationFormat>On-screen Show (4:3)</PresentationFormat>
  <Paragraphs>104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15</cp:revision>
  <dcterms:created xsi:type="dcterms:W3CDTF">2017-03-12T12:49:19Z</dcterms:created>
  <dcterms:modified xsi:type="dcterms:W3CDTF">2017-03-12T13:53:35Z</dcterms:modified>
</cp:coreProperties>
</file>