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73" r:id="rId4"/>
    <p:sldId id="261" r:id="rId5"/>
    <p:sldId id="262" r:id="rId6"/>
    <p:sldId id="263" r:id="rId7"/>
    <p:sldId id="264" r:id="rId8"/>
    <p:sldId id="277" r:id="rId9"/>
    <p:sldId id="266" r:id="rId10"/>
    <p:sldId id="267" r:id="rId11"/>
    <p:sldId id="268" r:id="rId12"/>
    <p:sldId id="272" r:id="rId13"/>
    <p:sldId id="269" r:id="rId14"/>
    <p:sldId id="271" r:id="rId15"/>
    <p:sldId id="274" r:id="rId16"/>
    <p:sldId id="276" r:id="rId17"/>
    <p:sldId id="278" r:id="rId18"/>
    <p:sldId id="279" r:id="rId19"/>
    <p:sldId id="280" r:id="rId20"/>
    <p:sldId id="289" r:id="rId21"/>
    <p:sldId id="282" r:id="rId22"/>
    <p:sldId id="283" r:id="rId23"/>
    <p:sldId id="284" r:id="rId24"/>
    <p:sldId id="287" r:id="rId25"/>
    <p:sldId id="288" r:id="rId26"/>
    <p:sldId id="285" r:id="rId27"/>
    <p:sldId id="286"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ACF2016-6852-4A85-A183-E9453D4F574D}" type="datetimeFigureOut">
              <a:rPr lang="en-US" smtClean="0"/>
              <a:t>12/25/2016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7F003-B15B-47CE-933D-ED28FDBC804B}" type="slidenum">
              <a:rPr lang="en-US" smtClean="0"/>
              <a:t>‹#›</a:t>
            </a:fld>
            <a:endParaRPr lang="en-US"/>
          </a:p>
        </p:txBody>
      </p:sp>
    </p:spTree>
    <p:extLst>
      <p:ext uri="{BB962C8B-B14F-4D97-AF65-F5344CB8AC3E}">
        <p14:creationId xmlns:p14="http://schemas.microsoft.com/office/powerpoint/2010/main" val="3115257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CF2016-6852-4A85-A183-E9453D4F574D}" type="datetimeFigureOut">
              <a:rPr lang="en-US" smtClean="0"/>
              <a:t>12/25/2016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7F003-B15B-47CE-933D-ED28FDBC804B}" type="slidenum">
              <a:rPr lang="en-US" smtClean="0"/>
              <a:t>‹#›</a:t>
            </a:fld>
            <a:endParaRPr lang="en-US"/>
          </a:p>
        </p:txBody>
      </p:sp>
    </p:spTree>
    <p:extLst>
      <p:ext uri="{BB962C8B-B14F-4D97-AF65-F5344CB8AC3E}">
        <p14:creationId xmlns:p14="http://schemas.microsoft.com/office/powerpoint/2010/main" val="4032357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CF2016-6852-4A85-A183-E9453D4F574D}" type="datetimeFigureOut">
              <a:rPr lang="en-US" smtClean="0"/>
              <a:t>12/25/2016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7F003-B15B-47CE-933D-ED28FDBC804B}" type="slidenum">
              <a:rPr lang="en-US" smtClean="0"/>
              <a:t>‹#›</a:t>
            </a:fld>
            <a:endParaRPr lang="en-US"/>
          </a:p>
        </p:txBody>
      </p:sp>
    </p:spTree>
    <p:extLst>
      <p:ext uri="{BB962C8B-B14F-4D97-AF65-F5344CB8AC3E}">
        <p14:creationId xmlns:p14="http://schemas.microsoft.com/office/powerpoint/2010/main" val="262764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CF2016-6852-4A85-A183-E9453D4F574D}" type="datetimeFigureOut">
              <a:rPr lang="en-US" smtClean="0"/>
              <a:t>12/25/2016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7F003-B15B-47CE-933D-ED28FDBC804B}" type="slidenum">
              <a:rPr lang="en-US" smtClean="0"/>
              <a:t>‹#›</a:t>
            </a:fld>
            <a:endParaRPr lang="en-US"/>
          </a:p>
        </p:txBody>
      </p:sp>
    </p:spTree>
    <p:extLst>
      <p:ext uri="{BB962C8B-B14F-4D97-AF65-F5344CB8AC3E}">
        <p14:creationId xmlns:p14="http://schemas.microsoft.com/office/powerpoint/2010/main" val="1898950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CF2016-6852-4A85-A183-E9453D4F574D}" type="datetimeFigureOut">
              <a:rPr lang="en-US" smtClean="0"/>
              <a:t>12/25/2016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7F003-B15B-47CE-933D-ED28FDBC804B}" type="slidenum">
              <a:rPr lang="en-US" smtClean="0"/>
              <a:t>‹#›</a:t>
            </a:fld>
            <a:endParaRPr lang="en-US"/>
          </a:p>
        </p:txBody>
      </p:sp>
    </p:spTree>
    <p:extLst>
      <p:ext uri="{BB962C8B-B14F-4D97-AF65-F5344CB8AC3E}">
        <p14:creationId xmlns:p14="http://schemas.microsoft.com/office/powerpoint/2010/main" val="1974628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CF2016-6852-4A85-A183-E9453D4F574D}" type="datetimeFigureOut">
              <a:rPr lang="en-US" smtClean="0"/>
              <a:t>12/25/2016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7F003-B15B-47CE-933D-ED28FDBC804B}" type="slidenum">
              <a:rPr lang="en-US" smtClean="0"/>
              <a:t>‹#›</a:t>
            </a:fld>
            <a:endParaRPr lang="en-US"/>
          </a:p>
        </p:txBody>
      </p:sp>
    </p:spTree>
    <p:extLst>
      <p:ext uri="{BB962C8B-B14F-4D97-AF65-F5344CB8AC3E}">
        <p14:creationId xmlns:p14="http://schemas.microsoft.com/office/powerpoint/2010/main" val="1284469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CF2016-6852-4A85-A183-E9453D4F574D}" type="datetimeFigureOut">
              <a:rPr lang="en-US" smtClean="0"/>
              <a:t>12/25/2016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37F003-B15B-47CE-933D-ED28FDBC804B}" type="slidenum">
              <a:rPr lang="en-US" smtClean="0"/>
              <a:t>‹#›</a:t>
            </a:fld>
            <a:endParaRPr lang="en-US"/>
          </a:p>
        </p:txBody>
      </p:sp>
    </p:spTree>
    <p:extLst>
      <p:ext uri="{BB962C8B-B14F-4D97-AF65-F5344CB8AC3E}">
        <p14:creationId xmlns:p14="http://schemas.microsoft.com/office/powerpoint/2010/main" val="320725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CF2016-6852-4A85-A183-E9453D4F574D}" type="datetimeFigureOut">
              <a:rPr lang="en-US" smtClean="0"/>
              <a:t>12/25/2016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37F003-B15B-47CE-933D-ED28FDBC804B}" type="slidenum">
              <a:rPr lang="en-US" smtClean="0"/>
              <a:t>‹#›</a:t>
            </a:fld>
            <a:endParaRPr lang="en-US"/>
          </a:p>
        </p:txBody>
      </p:sp>
    </p:spTree>
    <p:extLst>
      <p:ext uri="{BB962C8B-B14F-4D97-AF65-F5344CB8AC3E}">
        <p14:creationId xmlns:p14="http://schemas.microsoft.com/office/powerpoint/2010/main" val="3369925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CF2016-6852-4A85-A183-E9453D4F574D}" type="datetimeFigureOut">
              <a:rPr lang="en-US" smtClean="0"/>
              <a:t>12/25/2016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37F003-B15B-47CE-933D-ED28FDBC804B}" type="slidenum">
              <a:rPr lang="en-US" smtClean="0"/>
              <a:t>‹#›</a:t>
            </a:fld>
            <a:endParaRPr lang="en-US"/>
          </a:p>
        </p:txBody>
      </p:sp>
    </p:spTree>
    <p:extLst>
      <p:ext uri="{BB962C8B-B14F-4D97-AF65-F5344CB8AC3E}">
        <p14:creationId xmlns:p14="http://schemas.microsoft.com/office/powerpoint/2010/main" val="2229172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CF2016-6852-4A85-A183-E9453D4F574D}" type="datetimeFigureOut">
              <a:rPr lang="en-US" smtClean="0"/>
              <a:t>12/25/2016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7F003-B15B-47CE-933D-ED28FDBC804B}" type="slidenum">
              <a:rPr lang="en-US" smtClean="0"/>
              <a:t>‹#›</a:t>
            </a:fld>
            <a:endParaRPr lang="en-US"/>
          </a:p>
        </p:txBody>
      </p:sp>
    </p:spTree>
    <p:extLst>
      <p:ext uri="{BB962C8B-B14F-4D97-AF65-F5344CB8AC3E}">
        <p14:creationId xmlns:p14="http://schemas.microsoft.com/office/powerpoint/2010/main" val="1195934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CF2016-6852-4A85-A183-E9453D4F574D}" type="datetimeFigureOut">
              <a:rPr lang="en-US" smtClean="0"/>
              <a:t>12/25/2016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7F003-B15B-47CE-933D-ED28FDBC804B}" type="slidenum">
              <a:rPr lang="en-US" smtClean="0"/>
              <a:t>‹#›</a:t>
            </a:fld>
            <a:endParaRPr lang="en-US"/>
          </a:p>
        </p:txBody>
      </p:sp>
    </p:spTree>
    <p:extLst>
      <p:ext uri="{BB962C8B-B14F-4D97-AF65-F5344CB8AC3E}">
        <p14:creationId xmlns:p14="http://schemas.microsoft.com/office/powerpoint/2010/main" val="2046690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CF2016-6852-4A85-A183-E9453D4F574D}" type="datetimeFigureOut">
              <a:rPr lang="en-US" smtClean="0"/>
              <a:t>12/25/2016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7F003-B15B-47CE-933D-ED28FDBC804B}" type="slidenum">
              <a:rPr lang="en-US" smtClean="0"/>
              <a:t>‹#›</a:t>
            </a:fld>
            <a:endParaRPr lang="en-US"/>
          </a:p>
        </p:txBody>
      </p:sp>
    </p:spTree>
    <p:extLst>
      <p:ext uri="{BB962C8B-B14F-4D97-AF65-F5344CB8AC3E}">
        <p14:creationId xmlns:p14="http://schemas.microsoft.com/office/powerpoint/2010/main" val="2952607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Does Grace Abound?</a:t>
            </a:r>
          </a:p>
        </p:txBody>
      </p:sp>
      <p:sp>
        <p:nvSpPr>
          <p:cNvPr id="5" name="TextBox 4"/>
          <p:cNvSpPr txBox="1"/>
          <p:nvPr/>
        </p:nvSpPr>
        <p:spPr>
          <a:xfrm>
            <a:off x="381000" y="2348805"/>
            <a:ext cx="8077200" cy="2123658"/>
          </a:xfrm>
          <a:prstGeom prst="rect">
            <a:avLst/>
          </a:prstGeom>
          <a:noFill/>
        </p:spPr>
        <p:txBody>
          <a:bodyPr wrap="square" rtlCol="0">
            <a:spAutoFit/>
          </a:bodyPr>
          <a:lstStyle/>
          <a:p>
            <a:pPr algn="ctr"/>
            <a:r>
              <a:rPr lang="en-US" sz="2800" b="1" dirty="0"/>
              <a:t>Sunday</a:t>
            </a:r>
          </a:p>
          <a:p>
            <a:pPr algn="ctr"/>
            <a:r>
              <a:rPr lang="en-US" sz="2800" b="1" dirty="0"/>
              <a:t>December 25, 2016</a:t>
            </a:r>
          </a:p>
          <a:p>
            <a:pPr algn="ctr"/>
            <a:r>
              <a:rPr lang="en-US" sz="2800" b="1" dirty="0"/>
              <a:t>11:00 am</a:t>
            </a:r>
          </a:p>
          <a:p>
            <a:pPr algn="ctr"/>
            <a:endParaRPr lang="en-US" sz="2800" b="1" dirty="0"/>
          </a:p>
          <a:p>
            <a:pPr algn="ctr"/>
            <a:r>
              <a:rPr lang="en-US" sz="2000" i="1" dirty="0"/>
              <a:t>Jeff Smelser at Exton</a:t>
            </a:r>
          </a:p>
        </p:txBody>
      </p:sp>
    </p:spTree>
    <p:extLst>
      <p:ext uri="{BB962C8B-B14F-4D97-AF65-F5344CB8AC3E}">
        <p14:creationId xmlns:p14="http://schemas.microsoft.com/office/powerpoint/2010/main" val="2298827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DO</a:t>
            </a:r>
          </a:p>
        </p:txBody>
      </p:sp>
      <p:sp>
        <p:nvSpPr>
          <p:cNvPr id="9" name="Rectangle 8"/>
          <p:cNvSpPr/>
          <p:nvPr/>
        </p:nvSpPr>
        <p:spPr>
          <a:xfrm>
            <a:off x="470108" y="1089422"/>
            <a:ext cx="8369092" cy="2677656"/>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fontAlgn="t">
              <a:defRPr/>
            </a:pPr>
            <a:r>
              <a:rPr lang="en-US" sz="2800" i="1" dirty="0" err="1">
                <a:solidFill>
                  <a:srgbClr val="3D3A3A"/>
                </a:solidFill>
                <a:latin typeface="Palatino Linotype" panose="02040502050505030304" pitchFamily="18" charset="0"/>
              </a:rPr>
              <a:t>spoudazō</a:t>
            </a:r>
            <a:endParaRPr lang="en-US" sz="2800" i="1" dirty="0">
              <a:solidFill>
                <a:srgbClr val="3D3A3A"/>
              </a:solidFill>
              <a:latin typeface="Palatino Linotype" panose="02040502050505030304" pitchFamily="18" charset="0"/>
            </a:endParaRPr>
          </a:p>
          <a:p>
            <a:pPr fontAlgn="t">
              <a:defRPr/>
            </a:pPr>
            <a:endParaRPr lang="en-US" sz="2800" i="1" dirty="0">
              <a:solidFill>
                <a:srgbClr val="3D3A3A"/>
              </a:solidFill>
              <a:latin typeface="Palatino Linotype" panose="02040502050505030304" pitchFamily="18" charset="0"/>
            </a:endParaRPr>
          </a:p>
          <a:p>
            <a:pPr fontAlgn="t">
              <a:defRPr/>
            </a:pPr>
            <a:endParaRPr lang="en-US" sz="2800" i="1" dirty="0">
              <a:solidFill>
                <a:srgbClr val="3D3A3A"/>
              </a:solidFill>
              <a:latin typeface="Palatino Linotype" panose="02040502050505030304" pitchFamily="18" charset="0"/>
            </a:endParaRPr>
          </a:p>
          <a:p>
            <a:pPr fontAlgn="t">
              <a:defRPr/>
            </a:pPr>
            <a:endParaRPr lang="en-US" sz="2800" i="1" dirty="0">
              <a:solidFill>
                <a:srgbClr val="3D3A3A"/>
              </a:solidFill>
              <a:latin typeface="Palatino Linotype" panose="02040502050505030304" pitchFamily="18" charset="0"/>
            </a:endParaRPr>
          </a:p>
          <a:p>
            <a:pPr fontAlgn="t">
              <a:defRPr/>
            </a:pPr>
            <a:endParaRPr lang="en-US" sz="2800" i="1" dirty="0">
              <a:solidFill>
                <a:srgbClr val="3D3A3A"/>
              </a:solidFill>
              <a:latin typeface="Palatino Linotype" panose="02040502050505030304" pitchFamily="18" charset="0"/>
            </a:endParaRPr>
          </a:p>
          <a:p>
            <a:pPr fontAlgn="t">
              <a:defRPr/>
            </a:pPr>
            <a:endParaRPr lang="en-US" sz="2800" i="1" dirty="0">
              <a:solidFill>
                <a:srgbClr val="3D3A3A"/>
              </a:solidFill>
              <a:latin typeface="Palatino Linotype" panose="02040502050505030304" pitchFamily="18" charset="0"/>
            </a:endParaRPr>
          </a:p>
        </p:txBody>
      </p:sp>
      <p:sp>
        <p:nvSpPr>
          <p:cNvPr id="3" name="Rounded Rectangle 2"/>
          <p:cNvSpPr/>
          <p:nvPr/>
        </p:nvSpPr>
        <p:spPr>
          <a:xfrm>
            <a:off x="5867152" y="2475488"/>
            <a:ext cx="1569325" cy="42011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4002068" y="2895600"/>
            <a:ext cx="4619698" cy="42011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974688" y="3352800"/>
            <a:ext cx="5959512" cy="42011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7200" y="1956039"/>
            <a:ext cx="8382000" cy="1815882"/>
          </a:xfrm>
          <a:prstGeom prst="rect">
            <a:avLst/>
          </a:prstGeom>
        </p:spPr>
        <p:txBody>
          <a:bodyPr wrap="square">
            <a:spAutoFit/>
          </a:bodyPr>
          <a:lstStyle/>
          <a:p>
            <a:pPr fontAlgn="t"/>
            <a:r>
              <a:rPr lang="en-US" sz="2800" b="1" dirty="0"/>
              <a:t>2 Timothy 2:15</a:t>
            </a:r>
          </a:p>
          <a:p>
            <a:pPr lvl="1" fontAlgn="t"/>
            <a:r>
              <a:rPr lang="en-US" sz="2800" b="1" dirty="0">
                <a:latin typeface="Palatino Linotype" panose="02040502050505030304" pitchFamily="18" charset="0"/>
              </a:rPr>
              <a:t>Be diligent</a:t>
            </a:r>
            <a:r>
              <a:rPr lang="en-US" sz="2800" dirty="0">
                <a:latin typeface="Palatino Linotype" panose="02040502050505030304" pitchFamily="18" charset="0"/>
              </a:rPr>
              <a:t> to present yourself approved to God as a workman who does not need to be ashamed, accurately handling the word of truth.</a:t>
            </a:r>
          </a:p>
        </p:txBody>
      </p:sp>
      <p:sp>
        <p:nvSpPr>
          <p:cNvPr id="5" name="Rectangle 4"/>
          <p:cNvSpPr/>
          <p:nvPr/>
        </p:nvSpPr>
        <p:spPr>
          <a:xfrm>
            <a:off x="905953" y="2419084"/>
            <a:ext cx="1989647" cy="523220"/>
          </a:xfrm>
          <a:prstGeom prst="rect">
            <a:avLst/>
          </a:prstGeom>
          <a:gradFill>
            <a:gsLst>
              <a:gs pos="0">
                <a:srgbClr val="FFEFD1"/>
              </a:gs>
              <a:gs pos="64999">
                <a:srgbClr val="F0EBD5"/>
              </a:gs>
            </a:gsLst>
            <a:lin ang="5400000" scaled="0"/>
          </a:gradFill>
          <a:effectLst>
            <a:softEdge rad="50800"/>
          </a:effectLst>
        </p:spPr>
        <p:txBody>
          <a:bodyPr wrap="none">
            <a:spAutoFit/>
          </a:bodyPr>
          <a:lstStyle/>
          <a:p>
            <a:r>
              <a:rPr lang="en-US" sz="2800" b="1" dirty="0">
                <a:latin typeface="Palatino Linotype" panose="02040502050505030304" pitchFamily="18" charset="0"/>
              </a:rPr>
              <a:t>Be diligent</a:t>
            </a:r>
            <a:endParaRPr lang="en-US" sz="2800" dirty="0"/>
          </a:p>
        </p:txBody>
      </p:sp>
    </p:spTree>
    <p:extLst>
      <p:ext uri="{BB962C8B-B14F-4D97-AF65-F5344CB8AC3E}">
        <p14:creationId xmlns:p14="http://schemas.microsoft.com/office/powerpoint/2010/main" val="167917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6" presetClass="emph" presetSubtype="0" fill="hold" grpId="1" nodeType="withEffect">
                                  <p:stCondLst>
                                    <p:cond delay="0"/>
                                  </p:stCondLst>
                                  <p:childTnLst>
                                    <p:animScale>
                                      <p:cBhvr>
                                        <p:cTn id="20" dur="5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5" grpId="0" animBg="1"/>
      <p:bldP spid="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DO</a:t>
            </a:r>
          </a:p>
        </p:txBody>
      </p:sp>
      <p:sp>
        <p:nvSpPr>
          <p:cNvPr id="9" name="Rectangle 8"/>
          <p:cNvSpPr/>
          <p:nvPr/>
        </p:nvSpPr>
        <p:spPr>
          <a:xfrm>
            <a:off x="470108" y="1089422"/>
            <a:ext cx="8369092" cy="2677656"/>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fontAlgn="t">
              <a:defRPr/>
            </a:pPr>
            <a:r>
              <a:rPr lang="en-US" sz="2800" i="1" dirty="0" err="1">
                <a:solidFill>
                  <a:srgbClr val="3D3A3A"/>
                </a:solidFill>
                <a:latin typeface="Palatino Linotype" panose="02040502050505030304" pitchFamily="18" charset="0"/>
              </a:rPr>
              <a:t>spoudazō</a:t>
            </a:r>
            <a:endParaRPr lang="en-US" sz="2800" i="1" dirty="0">
              <a:solidFill>
                <a:srgbClr val="3D3A3A"/>
              </a:solidFill>
              <a:latin typeface="Palatino Linotype" panose="02040502050505030304" pitchFamily="18" charset="0"/>
            </a:endParaRPr>
          </a:p>
          <a:p>
            <a:pPr fontAlgn="t">
              <a:defRPr/>
            </a:pPr>
            <a:endParaRPr lang="en-US" sz="2800" i="1" dirty="0">
              <a:solidFill>
                <a:srgbClr val="3D3A3A"/>
              </a:solidFill>
              <a:latin typeface="Palatino Linotype" panose="02040502050505030304" pitchFamily="18" charset="0"/>
            </a:endParaRPr>
          </a:p>
          <a:p>
            <a:pPr fontAlgn="t"/>
            <a:r>
              <a:rPr lang="en-US" sz="2800" b="1" dirty="0"/>
              <a:t>Hebrews 4:11</a:t>
            </a:r>
          </a:p>
          <a:p>
            <a:pPr lvl="1" fontAlgn="t"/>
            <a:r>
              <a:rPr lang="en-US" sz="2800" dirty="0">
                <a:latin typeface="Palatino Linotype" panose="02040502050505030304" pitchFamily="18" charset="0"/>
              </a:rPr>
              <a:t>Therefore </a:t>
            </a:r>
            <a:r>
              <a:rPr lang="en-US" sz="2800" b="1" dirty="0">
                <a:latin typeface="Palatino Linotype" panose="02040502050505030304" pitchFamily="18" charset="0"/>
              </a:rPr>
              <a:t>let us be diligent</a:t>
            </a:r>
            <a:r>
              <a:rPr lang="en-US" sz="2800" dirty="0">
                <a:latin typeface="Palatino Linotype" panose="02040502050505030304" pitchFamily="18" charset="0"/>
              </a:rPr>
              <a:t> to enter that rest, so that no one will fall, through following the same example of disobedience.</a:t>
            </a:r>
          </a:p>
        </p:txBody>
      </p:sp>
    </p:spTree>
    <p:extLst>
      <p:ext uri="{BB962C8B-B14F-4D97-AF65-F5344CB8AC3E}">
        <p14:creationId xmlns:p14="http://schemas.microsoft.com/office/powerpoint/2010/main" val="1233736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DO</a:t>
            </a:r>
          </a:p>
        </p:txBody>
      </p:sp>
      <p:sp>
        <p:nvSpPr>
          <p:cNvPr id="9" name="Rectangle 8"/>
          <p:cNvSpPr/>
          <p:nvPr/>
        </p:nvSpPr>
        <p:spPr>
          <a:xfrm>
            <a:off x="470108" y="1089422"/>
            <a:ext cx="8369092" cy="2677656"/>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fontAlgn="t">
              <a:defRPr/>
            </a:pPr>
            <a:r>
              <a:rPr lang="en-US" sz="2800" i="1" dirty="0" err="1">
                <a:solidFill>
                  <a:srgbClr val="3D3A3A"/>
                </a:solidFill>
                <a:latin typeface="Palatino Linotype" panose="02040502050505030304" pitchFamily="18" charset="0"/>
              </a:rPr>
              <a:t>spoudazō</a:t>
            </a:r>
            <a:endParaRPr lang="en-US" sz="2800" i="1" dirty="0">
              <a:solidFill>
                <a:srgbClr val="3D3A3A"/>
              </a:solidFill>
              <a:latin typeface="Palatino Linotype" panose="02040502050505030304" pitchFamily="18" charset="0"/>
            </a:endParaRPr>
          </a:p>
          <a:p>
            <a:pPr fontAlgn="t">
              <a:defRPr/>
            </a:pPr>
            <a:endParaRPr lang="en-US" sz="2800" i="1" dirty="0">
              <a:solidFill>
                <a:srgbClr val="3D3A3A"/>
              </a:solidFill>
              <a:latin typeface="Palatino Linotype" panose="02040502050505030304" pitchFamily="18" charset="0"/>
            </a:endParaRPr>
          </a:p>
          <a:p>
            <a:pPr fontAlgn="t"/>
            <a:r>
              <a:rPr lang="en-US" sz="2800" b="1" dirty="0"/>
              <a:t>Hebrews 4:11</a:t>
            </a:r>
          </a:p>
          <a:p>
            <a:pPr lvl="1" fontAlgn="t"/>
            <a:r>
              <a:rPr lang="en-US" sz="2800" dirty="0">
                <a:latin typeface="Palatino Linotype" panose="02040502050505030304" pitchFamily="18" charset="0"/>
              </a:rPr>
              <a:t> </a:t>
            </a:r>
            <a:r>
              <a:rPr lang="en-US" sz="2800" b="1" u="sng" dirty="0">
                <a:latin typeface="Palatino Linotype" panose="02040502050505030304" pitchFamily="18" charset="0"/>
              </a:rPr>
              <a:t>Let us</a:t>
            </a:r>
            <a:r>
              <a:rPr lang="en-US" sz="2800" dirty="0">
                <a:latin typeface="Palatino Linotype" panose="02040502050505030304" pitchFamily="18" charset="0"/>
              </a:rPr>
              <a:t>, therefore, </a:t>
            </a:r>
            <a:r>
              <a:rPr lang="en-US" sz="2800" b="1" u="sng" dirty="0">
                <a:latin typeface="Palatino Linotype" panose="02040502050505030304" pitchFamily="18" charset="0"/>
              </a:rPr>
              <a:t>make every effort</a:t>
            </a:r>
            <a:r>
              <a:rPr lang="en-US" sz="2800" b="1" dirty="0">
                <a:latin typeface="Palatino Linotype" panose="02040502050505030304" pitchFamily="18" charset="0"/>
              </a:rPr>
              <a:t> </a:t>
            </a:r>
            <a:r>
              <a:rPr lang="en-US" sz="2800" dirty="0">
                <a:latin typeface="Palatino Linotype" panose="02040502050505030304" pitchFamily="18" charset="0"/>
              </a:rPr>
              <a:t>to enter that rest; otherwise one of you might fall by the same sort of disobedience.</a:t>
            </a:r>
          </a:p>
        </p:txBody>
      </p:sp>
      <p:sp>
        <p:nvSpPr>
          <p:cNvPr id="2" name="TextBox 1"/>
          <p:cNvSpPr txBox="1"/>
          <p:nvPr/>
        </p:nvSpPr>
        <p:spPr>
          <a:xfrm>
            <a:off x="470108" y="4114800"/>
            <a:ext cx="5549692" cy="954107"/>
          </a:xfrm>
          <a:prstGeom prst="rect">
            <a:avLst/>
          </a:prstGeom>
          <a:noFill/>
        </p:spPr>
        <p:txBody>
          <a:bodyPr wrap="square" rtlCol="0">
            <a:spAutoFit/>
          </a:bodyPr>
          <a:lstStyle/>
          <a:p>
            <a:r>
              <a:rPr lang="en-US" sz="2800" dirty="0"/>
              <a:t>Who is the “</a:t>
            </a:r>
            <a:r>
              <a:rPr lang="en-US" sz="2800" i="1" dirty="0"/>
              <a:t>us”</a:t>
            </a:r>
            <a:r>
              <a:rPr lang="en-US" sz="2800" dirty="0"/>
              <a:t>?</a:t>
            </a:r>
          </a:p>
          <a:p>
            <a:r>
              <a:rPr lang="en-US" sz="2800" dirty="0"/>
              <a:t>…the </a:t>
            </a:r>
            <a:r>
              <a:rPr lang="en-US" sz="2800" i="1" dirty="0"/>
              <a:t>“you”</a:t>
            </a:r>
            <a:r>
              <a:rPr lang="en-US" sz="2800" dirty="0"/>
              <a:t> who might fall?</a:t>
            </a:r>
          </a:p>
        </p:txBody>
      </p:sp>
      <p:sp>
        <p:nvSpPr>
          <p:cNvPr id="5" name="Rectangle 4"/>
          <p:cNvSpPr/>
          <p:nvPr/>
        </p:nvSpPr>
        <p:spPr>
          <a:xfrm>
            <a:off x="457200" y="5141893"/>
            <a:ext cx="8369092" cy="954107"/>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fontAlgn="t"/>
            <a:r>
              <a:rPr lang="en-US" sz="2800" b="1" dirty="0"/>
              <a:t>Hebrews 3:1</a:t>
            </a:r>
          </a:p>
          <a:p>
            <a:pPr lvl="1" fontAlgn="t"/>
            <a:r>
              <a:rPr lang="en-US" sz="2800" dirty="0">
                <a:latin typeface="Palatino Linotype" panose="02040502050505030304" pitchFamily="18" charset="0"/>
              </a:rPr>
              <a:t>“holy brethren, partakers of a heavenly calling”</a:t>
            </a:r>
          </a:p>
        </p:txBody>
      </p:sp>
    </p:spTree>
    <p:extLst>
      <p:ext uri="{BB962C8B-B14F-4D97-AF65-F5344CB8AC3E}">
        <p14:creationId xmlns:p14="http://schemas.microsoft.com/office/powerpoint/2010/main" val="3892926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DO</a:t>
            </a:r>
          </a:p>
        </p:txBody>
      </p:sp>
      <p:sp>
        <p:nvSpPr>
          <p:cNvPr id="9" name="Rectangle 8"/>
          <p:cNvSpPr/>
          <p:nvPr/>
        </p:nvSpPr>
        <p:spPr>
          <a:xfrm>
            <a:off x="470108" y="1089422"/>
            <a:ext cx="8369092" cy="3108543"/>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fontAlgn="t">
              <a:defRPr/>
            </a:pPr>
            <a:r>
              <a:rPr lang="en-US" sz="2800" i="1" dirty="0" err="1">
                <a:solidFill>
                  <a:srgbClr val="3D3A3A"/>
                </a:solidFill>
                <a:latin typeface="Palatino Linotype" panose="02040502050505030304" pitchFamily="18" charset="0"/>
              </a:rPr>
              <a:t>spoudazō</a:t>
            </a:r>
            <a:endParaRPr lang="en-US" sz="2800" i="1" dirty="0">
              <a:solidFill>
                <a:srgbClr val="3D3A3A"/>
              </a:solidFill>
              <a:latin typeface="Palatino Linotype" panose="02040502050505030304" pitchFamily="18" charset="0"/>
            </a:endParaRPr>
          </a:p>
          <a:p>
            <a:pPr fontAlgn="t">
              <a:defRPr/>
            </a:pPr>
            <a:endParaRPr lang="en-US" sz="2800" i="1" dirty="0">
              <a:solidFill>
                <a:srgbClr val="3D3A3A"/>
              </a:solidFill>
              <a:latin typeface="Palatino Linotype" panose="02040502050505030304" pitchFamily="18" charset="0"/>
            </a:endParaRPr>
          </a:p>
          <a:p>
            <a:pPr fontAlgn="t"/>
            <a:r>
              <a:rPr lang="en-US" sz="2800" b="1" dirty="0"/>
              <a:t>2 Peter 1:10</a:t>
            </a:r>
          </a:p>
          <a:p>
            <a:pPr fontAlgn="t"/>
            <a:endParaRPr lang="en-US" sz="2800" b="1" dirty="0">
              <a:latin typeface="Palatino Linotype" panose="02040502050505030304" pitchFamily="18" charset="0"/>
            </a:endParaRPr>
          </a:p>
          <a:p>
            <a:pPr fontAlgn="t"/>
            <a:endParaRPr lang="en-US" sz="2800" b="1" dirty="0">
              <a:latin typeface="Palatino Linotype" panose="02040502050505030304" pitchFamily="18" charset="0"/>
            </a:endParaRPr>
          </a:p>
          <a:p>
            <a:pPr fontAlgn="t"/>
            <a:endParaRPr lang="en-US" sz="2800" b="1" dirty="0">
              <a:latin typeface="Palatino Linotype" panose="02040502050505030304" pitchFamily="18" charset="0"/>
            </a:endParaRPr>
          </a:p>
          <a:p>
            <a:pPr fontAlgn="t"/>
            <a:endParaRPr lang="en-US" sz="2800" dirty="0">
              <a:latin typeface="Palatino Linotype" panose="02040502050505030304" pitchFamily="18" charset="0"/>
            </a:endParaRPr>
          </a:p>
        </p:txBody>
      </p:sp>
      <p:sp>
        <p:nvSpPr>
          <p:cNvPr id="6" name="Rounded Rectangle 5"/>
          <p:cNvSpPr/>
          <p:nvPr/>
        </p:nvSpPr>
        <p:spPr>
          <a:xfrm>
            <a:off x="2362200" y="3313688"/>
            <a:ext cx="5417738" cy="42011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70108" y="2375118"/>
            <a:ext cx="8369092" cy="1815882"/>
          </a:xfrm>
          <a:prstGeom prst="rect">
            <a:avLst/>
          </a:prstGeom>
        </p:spPr>
        <p:txBody>
          <a:bodyPr wrap="square">
            <a:spAutoFit/>
          </a:bodyPr>
          <a:lstStyle/>
          <a:p>
            <a:pPr lvl="1" fontAlgn="t"/>
            <a:r>
              <a:rPr lang="en-US" sz="2800" dirty="0">
                <a:latin typeface="Palatino Linotype" panose="02040502050505030304" pitchFamily="18" charset="0"/>
              </a:rPr>
              <a:t>Therefore, brethren, </a:t>
            </a:r>
            <a:r>
              <a:rPr lang="en-US" sz="2800" b="1" dirty="0">
                <a:latin typeface="Palatino Linotype" panose="02040502050505030304" pitchFamily="18" charset="0"/>
              </a:rPr>
              <a:t>be</a:t>
            </a:r>
            <a:r>
              <a:rPr lang="en-US" sz="2800" dirty="0">
                <a:latin typeface="Palatino Linotype" panose="02040502050505030304" pitchFamily="18" charset="0"/>
              </a:rPr>
              <a:t> all the more </a:t>
            </a:r>
            <a:r>
              <a:rPr lang="en-US" sz="2800" b="1" dirty="0">
                <a:latin typeface="Palatino Linotype" panose="02040502050505030304" pitchFamily="18" charset="0"/>
              </a:rPr>
              <a:t>diligent</a:t>
            </a:r>
            <a:r>
              <a:rPr lang="en-US" sz="2800" dirty="0">
                <a:latin typeface="Palatino Linotype" panose="02040502050505030304" pitchFamily="18" charset="0"/>
              </a:rPr>
              <a:t> to make certain about His calling and choosing you; for as long as you practice these things, you will never stumble</a:t>
            </a:r>
          </a:p>
        </p:txBody>
      </p:sp>
      <p:sp>
        <p:nvSpPr>
          <p:cNvPr id="3" name="TextBox 2"/>
          <p:cNvSpPr txBox="1"/>
          <p:nvPr/>
        </p:nvSpPr>
        <p:spPr>
          <a:xfrm>
            <a:off x="5867400" y="4267200"/>
            <a:ext cx="2237962" cy="523220"/>
          </a:xfrm>
          <a:prstGeom prst="rect">
            <a:avLst/>
          </a:prstGeom>
          <a:noFill/>
        </p:spPr>
        <p:txBody>
          <a:bodyPr wrap="square" rtlCol="0">
            <a:spAutoFit/>
          </a:bodyPr>
          <a:lstStyle/>
          <a:p>
            <a:r>
              <a:rPr lang="en-US" sz="2800" i="1" dirty="0"/>
              <a:t>What things?</a:t>
            </a:r>
          </a:p>
        </p:txBody>
      </p:sp>
      <p:sp>
        <p:nvSpPr>
          <p:cNvPr id="8" name="Rectangle 7"/>
          <p:cNvSpPr/>
          <p:nvPr/>
        </p:nvSpPr>
        <p:spPr>
          <a:xfrm>
            <a:off x="457200" y="4737318"/>
            <a:ext cx="8369092" cy="1815882"/>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lIns="91440" rIns="91440">
            <a:spAutoFit/>
          </a:bodyPr>
          <a:lstStyle/>
          <a:p>
            <a:pPr fontAlgn="t"/>
            <a:r>
              <a:rPr lang="en-US" sz="2800" b="1" dirty="0"/>
              <a:t>2 Peter 1:5-7	</a:t>
            </a:r>
            <a:r>
              <a:rPr lang="en-US" sz="2800" dirty="0">
                <a:latin typeface="Palatino Linotype" panose="02040502050505030304" pitchFamily="18" charset="0"/>
              </a:rPr>
              <a:t>Now for this very reason also, applying all </a:t>
            </a:r>
            <a:r>
              <a:rPr lang="en-US" sz="2800" b="1" dirty="0">
                <a:latin typeface="Palatino Linotype" panose="02040502050505030304" pitchFamily="18" charset="0"/>
              </a:rPr>
              <a:t>diligence</a:t>
            </a:r>
            <a:r>
              <a:rPr lang="en-US" sz="2800" spc="-150" dirty="0">
                <a:latin typeface="Palatino Linotype" panose="02040502050505030304" pitchFamily="18" charset="0"/>
              </a:rPr>
              <a:t> (</a:t>
            </a:r>
            <a:r>
              <a:rPr lang="en-US" sz="2800" i="1" spc="-150" dirty="0" err="1">
                <a:solidFill>
                  <a:srgbClr val="3D3A3A"/>
                </a:solidFill>
                <a:latin typeface="Palatino Linotype" panose="02040502050505030304" pitchFamily="18" charset="0"/>
              </a:rPr>
              <a:t>spoudē</a:t>
            </a:r>
            <a:r>
              <a:rPr lang="en-US" sz="2800" spc="-150" dirty="0">
                <a:latin typeface="Palatino Linotype" panose="02040502050505030304" pitchFamily="18" charset="0"/>
              </a:rPr>
              <a:t>)</a:t>
            </a:r>
            <a:r>
              <a:rPr lang="en-US" sz="2800" dirty="0">
                <a:latin typeface="Palatino Linotype" panose="02040502050505030304" pitchFamily="18" charset="0"/>
              </a:rPr>
              <a:t>, in </a:t>
            </a:r>
            <a:r>
              <a:rPr lang="en-US" sz="2800" spc="-150" dirty="0">
                <a:latin typeface="Palatino Linotype" panose="02040502050505030304" pitchFamily="18" charset="0"/>
              </a:rPr>
              <a:t>your</a:t>
            </a:r>
            <a:r>
              <a:rPr lang="en-US" sz="2800" dirty="0">
                <a:latin typeface="Palatino Linotype" panose="02040502050505030304" pitchFamily="18" charset="0"/>
              </a:rPr>
              <a:t> faith </a:t>
            </a:r>
            <a:r>
              <a:rPr lang="en-US" sz="2800" spc="-150" dirty="0">
                <a:latin typeface="Palatino Linotype" panose="02040502050505030304" pitchFamily="18" charset="0"/>
              </a:rPr>
              <a:t>supply…</a:t>
            </a:r>
          </a:p>
          <a:p>
            <a:pPr algn="ctr" fontAlgn="t"/>
            <a:r>
              <a:rPr lang="en-US" sz="2800" b="1" dirty="0">
                <a:latin typeface="Palatino Linotype" panose="02040502050505030304" pitchFamily="18" charset="0"/>
              </a:rPr>
              <a:t>· </a:t>
            </a:r>
            <a:r>
              <a:rPr lang="en-US" sz="2800" dirty="0">
                <a:latin typeface="Palatino Linotype" panose="02040502050505030304" pitchFamily="18" charset="0"/>
              </a:rPr>
              <a:t>moral excellence </a:t>
            </a:r>
            <a:r>
              <a:rPr lang="en-US" sz="2800" b="1" dirty="0">
                <a:latin typeface="Palatino Linotype" panose="02040502050505030304" pitchFamily="18" charset="0"/>
              </a:rPr>
              <a:t>· </a:t>
            </a:r>
            <a:r>
              <a:rPr lang="en-US" sz="2800" dirty="0">
                <a:latin typeface="Palatino Linotype" panose="02040502050505030304" pitchFamily="18" charset="0"/>
              </a:rPr>
              <a:t>knowledge</a:t>
            </a:r>
            <a:r>
              <a:rPr lang="en-US" sz="2800" b="1" dirty="0">
                <a:latin typeface="Palatino Linotype" panose="02040502050505030304" pitchFamily="18" charset="0"/>
              </a:rPr>
              <a:t> · </a:t>
            </a:r>
            <a:r>
              <a:rPr lang="en-US" sz="2800" dirty="0">
                <a:latin typeface="Palatino Linotype" panose="02040502050505030304" pitchFamily="18" charset="0"/>
              </a:rPr>
              <a:t>self-control</a:t>
            </a:r>
          </a:p>
          <a:p>
            <a:pPr algn="ctr" fontAlgn="t"/>
            <a:r>
              <a:rPr lang="en-US" sz="2800" b="1" dirty="0">
                <a:latin typeface="Palatino Linotype" panose="02040502050505030304" pitchFamily="18" charset="0"/>
              </a:rPr>
              <a:t>· </a:t>
            </a:r>
            <a:r>
              <a:rPr lang="en-US" sz="2800" dirty="0">
                <a:latin typeface="Palatino Linotype" panose="02040502050505030304" pitchFamily="18" charset="0"/>
              </a:rPr>
              <a:t>perseverance</a:t>
            </a:r>
            <a:r>
              <a:rPr lang="en-US" sz="2800" b="1" dirty="0">
                <a:latin typeface="Palatino Linotype" panose="02040502050505030304" pitchFamily="18" charset="0"/>
              </a:rPr>
              <a:t> · </a:t>
            </a:r>
            <a:r>
              <a:rPr lang="en-US" sz="2800" dirty="0">
                <a:latin typeface="Palatino Linotype" panose="02040502050505030304" pitchFamily="18" charset="0"/>
              </a:rPr>
              <a:t>godliness</a:t>
            </a:r>
            <a:r>
              <a:rPr lang="en-US" sz="2800" b="1" dirty="0">
                <a:latin typeface="Palatino Linotype" panose="02040502050505030304" pitchFamily="18" charset="0"/>
              </a:rPr>
              <a:t> · </a:t>
            </a:r>
            <a:r>
              <a:rPr lang="en-US" sz="2800" dirty="0">
                <a:latin typeface="Palatino Linotype" panose="02040502050505030304" pitchFamily="18" charset="0"/>
              </a:rPr>
              <a:t>brotherly kindness</a:t>
            </a:r>
            <a:r>
              <a:rPr lang="en-US" sz="2800" b="1" dirty="0">
                <a:latin typeface="Palatino Linotype" panose="02040502050505030304" pitchFamily="18" charset="0"/>
              </a:rPr>
              <a:t> · </a:t>
            </a:r>
            <a:r>
              <a:rPr lang="en-US" sz="2800" dirty="0">
                <a:latin typeface="Palatino Linotype" panose="02040502050505030304" pitchFamily="18" charset="0"/>
              </a:rPr>
              <a:t>love</a:t>
            </a:r>
          </a:p>
        </p:txBody>
      </p:sp>
    </p:spTree>
    <p:extLst>
      <p:ext uri="{BB962C8B-B14F-4D97-AF65-F5344CB8AC3E}">
        <p14:creationId xmlns:p14="http://schemas.microsoft.com/office/powerpoint/2010/main" val="126415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P spid="8"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5170412" y="5504145"/>
            <a:ext cx="3363988" cy="74425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905000" y="5901200"/>
            <a:ext cx="3363988" cy="3472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533400" y="5888903"/>
            <a:ext cx="1426659" cy="67659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230245" y="4724400"/>
            <a:ext cx="2780155" cy="42011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1143001" y="4724400"/>
            <a:ext cx="2971800" cy="42011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5029200" y="4365740"/>
            <a:ext cx="2297649" cy="42011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DO</a:t>
            </a:r>
          </a:p>
        </p:txBody>
      </p:sp>
      <p:sp>
        <p:nvSpPr>
          <p:cNvPr id="9" name="Rectangle 8"/>
          <p:cNvSpPr/>
          <p:nvPr/>
        </p:nvSpPr>
        <p:spPr>
          <a:xfrm>
            <a:off x="470108" y="1089422"/>
            <a:ext cx="8369092" cy="2677656"/>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fontAlgn="t">
              <a:defRPr/>
            </a:pPr>
            <a:r>
              <a:rPr lang="en-US" sz="2800" i="1" dirty="0" err="1">
                <a:solidFill>
                  <a:srgbClr val="3D3A3A"/>
                </a:solidFill>
                <a:latin typeface="Palatino Linotype" panose="02040502050505030304" pitchFamily="18" charset="0"/>
              </a:rPr>
              <a:t>spoudazō</a:t>
            </a:r>
            <a:endParaRPr lang="en-US" sz="2800" i="1" dirty="0">
              <a:solidFill>
                <a:srgbClr val="3D3A3A"/>
              </a:solidFill>
              <a:latin typeface="Palatino Linotype" panose="02040502050505030304" pitchFamily="18" charset="0"/>
            </a:endParaRPr>
          </a:p>
          <a:p>
            <a:pPr fontAlgn="t">
              <a:defRPr/>
            </a:pPr>
            <a:endParaRPr lang="en-US" sz="2800" i="1" dirty="0">
              <a:solidFill>
                <a:srgbClr val="3D3A3A"/>
              </a:solidFill>
              <a:latin typeface="Palatino Linotype" panose="02040502050505030304" pitchFamily="18" charset="0"/>
            </a:endParaRPr>
          </a:p>
          <a:p>
            <a:pPr fontAlgn="t"/>
            <a:r>
              <a:rPr lang="en-US" sz="2800" b="1" dirty="0"/>
              <a:t>2 Peter 3:14</a:t>
            </a:r>
          </a:p>
          <a:p>
            <a:pPr fontAlgn="t"/>
            <a:endParaRPr lang="en-US" sz="2800" b="1" dirty="0"/>
          </a:p>
          <a:p>
            <a:pPr fontAlgn="t"/>
            <a:endParaRPr lang="en-US" sz="2800" b="1" dirty="0"/>
          </a:p>
          <a:p>
            <a:pPr fontAlgn="t"/>
            <a:endParaRPr lang="en-US" sz="2800" b="1" dirty="0"/>
          </a:p>
        </p:txBody>
      </p:sp>
      <p:sp>
        <p:nvSpPr>
          <p:cNvPr id="2" name="Rectangle 1"/>
          <p:cNvSpPr/>
          <p:nvPr/>
        </p:nvSpPr>
        <p:spPr>
          <a:xfrm>
            <a:off x="470108" y="3962400"/>
            <a:ext cx="8292892" cy="2677656"/>
          </a:xfrm>
          <a:prstGeom prst="rect">
            <a:avLst/>
          </a:prstGeom>
        </p:spPr>
        <p:txBody>
          <a:bodyPr wrap="square">
            <a:spAutoFit/>
          </a:bodyPr>
          <a:lstStyle/>
          <a:p>
            <a:r>
              <a:rPr lang="en-US" sz="2400" b="1" dirty="0">
                <a:latin typeface="Palatino Linotype" panose="02040502050505030304" pitchFamily="18" charset="0"/>
              </a:rPr>
              <a:t>Ephesians 5:25-27</a:t>
            </a:r>
            <a:r>
              <a:rPr lang="en-US" sz="2400" dirty="0">
                <a:latin typeface="Palatino Linotype" panose="02040502050505030304" pitchFamily="18" charset="0"/>
              </a:rPr>
              <a:t>	Husbands, love your wives, just as Christ also loved the church and gave Himself up for her, so that He might sanctify her, having cleansed her by the washing of water with the word, that He might present to Himself the church in all her glory, </a:t>
            </a:r>
            <a:r>
              <a:rPr lang="en-US" sz="2400" b="1" u="sng" dirty="0">
                <a:latin typeface="Palatino Linotype" panose="02040502050505030304" pitchFamily="18" charset="0"/>
              </a:rPr>
              <a:t>having no spot</a:t>
            </a:r>
            <a:r>
              <a:rPr lang="en-US" sz="2400" dirty="0">
                <a:latin typeface="Palatino Linotype" panose="02040502050505030304" pitchFamily="18" charset="0"/>
              </a:rPr>
              <a:t> or wrinkle or any such thing; but that she would be holy and </a:t>
            </a:r>
            <a:r>
              <a:rPr lang="en-US" sz="2400" b="1" u="sng" dirty="0">
                <a:latin typeface="Palatino Linotype" panose="02040502050505030304" pitchFamily="18" charset="0"/>
              </a:rPr>
              <a:t>blameless</a:t>
            </a:r>
            <a:r>
              <a:rPr lang="en-US" sz="2400" dirty="0">
                <a:latin typeface="Palatino Linotype" panose="02040502050505030304" pitchFamily="18" charset="0"/>
              </a:rPr>
              <a:t>.</a:t>
            </a:r>
          </a:p>
        </p:txBody>
      </p:sp>
      <p:sp>
        <p:nvSpPr>
          <p:cNvPr id="12" name="Rounded Rectangle 11"/>
          <p:cNvSpPr/>
          <p:nvPr/>
        </p:nvSpPr>
        <p:spPr>
          <a:xfrm>
            <a:off x="2010696" y="3313688"/>
            <a:ext cx="3700387" cy="420112"/>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70108" y="2363553"/>
            <a:ext cx="8369092" cy="1384995"/>
          </a:xfrm>
          <a:prstGeom prst="rect">
            <a:avLst/>
          </a:prstGeom>
        </p:spPr>
        <p:txBody>
          <a:bodyPr wrap="square">
            <a:spAutoFit/>
          </a:bodyPr>
          <a:lstStyle/>
          <a:p>
            <a:pPr lvl="1" fontAlgn="t"/>
            <a:r>
              <a:rPr lang="en-US" sz="2800" dirty="0">
                <a:latin typeface="Palatino Linotype" panose="02040502050505030304" pitchFamily="18" charset="0"/>
              </a:rPr>
              <a:t>Therefore, beloved, since you look for these things, </a:t>
            </a:r>
            <a:r>
              <a:rPr lang="en-US" sz="2800" b="1" dirty="0">
                <a:latin typeface="Palatino Linotype" panose="02040502050505030304" pitchFamily="18" charset="0"/>
              </a:rPr>
              <a:t>be diligent</a:t>
            </a:r>
            <a:r>
              <a:rPr lang="en-US" sz="2800" dirty="0">
                <a:latin typeface="Palatino Linotype" panose="02040502050505030304" pitchFamily="18" charset="0"/>
              </a:rPr>
              <a:t> to be found by Him in peace, spotless and blameless.</a:t>
            </a:r>
          </a:p>
        </p:txBody>
      </p:sp>
      <p:sp>
        <p:nvSpPr>
          <p:cNvPr id="13" name="TextBox 12"/>
          <p:cNvSpPr txBox="1"/>
          <p:nvPr/>
        </p:nvSpPr>
        <p:spPr>
          <a:xfrm>
            <a:off x="1219200" y="4558605"/>
            <a:ext cx="6830643" cy="1384995"/>
          </a:xfrm>
          <a:prstGeom prst="rect">
            <a:avLst/>
          </a:prstGeom>
          <a:solidFill>
            <a:schemeClr val="bg1"/>
          </a:solidFill>
          <a:effectLst>
            <a:outerShdw blurRad="50800" dist="114300" dir="13500000" algn="br" rotWithShape="0">
              <a:prstClr val="black">
                <a:alpha val="40000"/>
              </a:prstClr>
            </a:outerShdw>
          </a:effectLst>
        </p:spPr>
        <p:txBody>
          <a:bodyPr wrap="square" rtlCol="0">
            <a:spAutoFit/>
          </a:bodyPr>
          <a:lstStyle/>
          <a:p>
            <a:endParaRPr lang="en-US" sz="2800" b="1" i="1" dirty="0">
              <a:effectLst>
                <a:outerShdw blurRad="38100" dist="38100" dir="2700000" algn="tl">
                  <a:srgbClr val="000000">
                    <a:alpha val="43137"/>
                  </a:srgbClr>
                </a:outerShdw>
              </a:effectLst>
            </a:endParaRPr>
          </a:p>
          <a:p>
            <a:pPr algn="ctr"/>
            <a:r>
              <a:rPr lang="en-US" sz="2800" b="1" i="1" dirty="0">
                <a:effectLst>
                  <a:outerShdw blurRad="38100" dist="38100" dir="2700000" algn="tl">
                    <a:srgbClr val="000000">
                      <a:alpha val="43137"/>
                    </a:srgbClr>
                  </a:outerShdw>
                </a:effectLst>
              </a:rPr>
              <a:t>JESUS</a:t>
            </a:r>
            <a:r>
              <a:rPr lang="en-US" sz="2800" dirty="0">
                <a:effectLst>
                  <a:outerShdw blurRad="38100" dist="38100" dir="2700000" algn="tl">
                    <a:srgbClr val="000000">
                      <a:alpha val="43137"/>
                    </a:srgbClr>
                  </a:outerShdw>
                </a:effectLst>
              </a:rPr>
              <a:t> MAKES US SPOTLESS AND BLAMELESS</a:t>
            </a:r>
          </a:p>
          <a:p>
            <a:endParaRPr lang="en-US" sz="2800" dirty="0">
              <a:effectLst>
                <a:outerShdw blurRad="38100" dist="38100" dir="2700000" algn="tl">
                  <a:srgbClr val="000000">
                    <a:alpha val="43137"/>
                  </a:srgbClr>
                </a:outerShdw>
              </a:effectLst>
            </a:endParaRPr>
          </a:p>
        </p:txBody>
      </p:sp>
      <p:sp>
        <p:nvSpPr>
          <p:cNvPr id="14" name="TextBox 13"/>
          <p:cNvSpPr txBox="1"/>
          <p:nvPr/>
        </p:nvSpPr>
        <p:spPr>
          <a:xfrm>
            <a:off x="1219200" y="1610380"/>
            <a:ext cx="6830643" cy="954107"/>
          </a:xfrm>
          <a:prstGeom prst="rect">
            <a:avLst/>
          </a:prstGeom>
          <a:solidFill>
            <a:schemeClr val="bg1"/>
          </a:solidFill>
          <a:effectLst>
            <a:outerShdw blurRad="50800" dist="114300" dir="13500000" algn="br" rotWithShape="0">
              <a:prstClr val="black">
                <a:alpha val="40000"/>
              </a:prstClr>
            </a:outerShdw>
          </a:effectLst>
        </p:spPr>
        <p:txBody>
          <a:bodyPr wrap="square" rtlCol="0">
            <a:spAutoFit/>
          </a:bodyPr>
          <a:lstStyle/>
          <a:p>
            <a:pPr algn="ctr"/>
            <a:r>
              <a:rPr lang="en-US" sz="2800" i="1" dirty="0">
                <a:effectLst>
                  <a:outerShdw blurRad="38100" dist="38100" dir="2700000" algn="tl">
                    <a:srgbClr val="000000">
                      <a:alpha val="43137"/>
                    </a:srgbClr>
                  </a:outerShdw>
                </a:effectLst>
              </a:rPr>
              <a:t>And yet </a:t>
            </a:r>
            <a:r>
              <a:rPr lang="en-US" sz="2800" b="1" i="1" dirty="0">
                <a:effectLst>
                  <a:outerShdw blurRad="38100" dist="38100" dir="2700000" algn="tl">
                    <a:srgbClr val="000000">
                      <a:alpha val="43137"/>
                    </a:srgbClr>
                  </a:outerShdw>
                </a:effectLst>
              </a:rPr>
              <a:t>WE MUST BE DILIGENT</a:t>
            </a:r>
            <a:r>
              <a:rPr lang="en-US" sz="2800" i="1" dirty="0">
                <a:effectLst>
                  <a:outerShdw blurRad="38100" dist="38100" dir="2700000" algn="tl">
                    <a:srgbClr val="000000">
                      <a:alpha val="43137"/>
                    </a:srgbClr>
                  </a:outerShdw>
                </a:effectLst>
              </a:rPr>
              <a:t> to be found</a:t>
            </a:r>
            <a:r>
              <a:rPr lang="en-US" sz="2800" dirty="0">
                <a:effectLst>
                  <a:outerShdw blurRad="38100" dist="38100" dir="2700000" algn="tl">
                    <a:srgbClr val="000000">
                      <a:alpha val="43137"/>
                    </a:srgbClr>
                  </a:outerShdw>
                </a:effectLst>
              </a:rPr>
              <a:t> SPOTLESS AND BLAMELESS</a:t>
            </a:r>
          </a:p>
        </p:txBody>
      </p:sp>
      <p:sp>
        <p:nvSpPr>
          <p:cNvPr id="15" name="Rectangle 14"/>
          <p:cNvSpPr/>
          <p:nvPr/>
        </p:nvSpPr>
        <p:spPr>
          <a:xfrm>
            <a:off x="470108" y="2630031"/>
            <a:ext cx="8369092" cy="2246769"/>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fontAlgn="t"/>
            <a:r>
              <a:rPr lang="en-US" sz="2800" b="1" dirty="0"/>
              <a:t>James 1:27</a:t>
            </a:r>
          </a:p>
          <a:p>
            <a:pPr fontAlgn="t"/>
            <a:r>
              <a:rPr lang="en-US" sz="2800" dirty="0">
                <a:latin typeface="Palatino Linotype" panose="02040502050505030304" pitchFamily="18" charset="0"/>
              </a:rPr>
              <a:t>Pure religion and undefiled before our God and Father is this, to visit the fatherless and widows in their affliction, and </a:t>
            </a:r>
            <a:r>
              <a:rPr lang="en-US" sz="2800" b="1" u="sng" dirty="0">
                <a:latin typeface="Palatino Linotype" panose="02040502050505030304" pitchFamily="18" charset="0"/>
              </a:rPr>
              <a:t>to keep oneself unspotted from the world</a:t>
            </a:r>
            <a:r>
              <a:rPr lang="en-US" sz="2800" dirty="0">
                <a:latin typeface="Palatino Linotype" panose="02040502050505030304" pitchFamily="18" charset="0"/>
              </a:rPr>
              <a:t>. (ASV)</a:t>
            </a:r>
            <a:endParaRPr lang="en-US" sz="2800" b="1" dirty="0"/>
          </a:p>
        </p:txBody>
      </p:sp>
    </p:spTree>
    <p:extLst>
      <p:ext uri="{BB962C8B-B14F-4D97-AF65-F5344CB8AC3E}">
        <p14:creationId xmlns:p14="http://schemas.microsoft.com/office/powerpoint/2010/main" val="45850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fltVal val="0"/>
                                          </p:val>
                                        </p:tav>
                                        <p:tav tm="100000">
                                          <p:val>
                                            <p:strVal val="#ppt_w"/>
                                          </p:val>
                                        </p:tav>
                                      </p:tavLst>
                                    </p:anim>
                                    <p:anim calcmode="lin" valueType="num">
                                      <p:cBhvr>
                                        <p:cTn id="43" dur="500" fill="hold"/>
                                        <p:tgtEl>
                                          <p:spTgt spid="14"/>
                                        </p:tgtEl>
                                        <p:attrNameLst>
                                          <p:attrName>ppt_h</p:attrName>
                                        </p:attrNameLst>
                                      </p:cBhvr>
                                      <p:tavLst>
                                        <p:tav tm="0">
                                          <p:val>
                                            <p:fltVal val="0"/>
                                          </p:val>
                                        </p:tav>
                                        <p:tav tm="100000">
                                          <p:val>
                                            <p:strVal val="#ppt_h"/>
                                          </p:val>
                                        </p:tav>
                                      </p:tavLst>
                                    </p:anim>
                                    <p:animEffect transition="in" filter="fade">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7" grpId="0" animBg="1"/>
      <p:bldP spid="6" grpId="0" animBg="1"/>
      <p:bldP spid="5" grpId="0" animBg="1"/>
      <p:bldP spid="2" grpId="0"/>
      <p:bldP spid="12" grpId="0" animBg="1"/>
      <p:bldP spid="13"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NOT DO</a:t>
            </a:r>
          </a:p>
        </p:txBody>
      </p:sp>
      <p:sp>
        <p:nvSpPr>
          <p:cNvPr id="9" name="Rectangle 8"/>
          <p:cNvSpPr/>
          <p:nvPr/>
        </p:nvSpPr>
        <p:spPr>
          <a:xfrm>
            <a:off x="470108" y="1089422"/>
            <a:ext cx="8369092" cy="5693866"/>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fontAlgn="t">
              <a:defRPr/>
            </a:pPr>
            <a:r>
              <a:rPr lang="en-US" sz="2800" i="1" dirty="0" err="1">
                <a:solidFill>
                  <a:srgbClr val="3D3A3A"/>
                </a:solidFill>
                <a:latin typeface="Palatino Linotype" panose="02040502050505030304" pitchFamily="18" charset="0"/>
              </a:rPr>
              <a:t>planaō</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lead astray, cause to wander, deceive</a:t>
            </a:r>
            <a:endParaRPr lang="en-US" sz="2800" b="1" i="1" dirty="0">
              <a:solidFill>
                <a:srgbClr val="3D3A3A"/>
              </a:solidFill>
              <a:latin typeface="Palatino Linotype" panose="02040502050505030304" pitchFamily="18" charset="0"/>
            </a:endParaRPr>
          </a:p>
          <a:p>
            <a:pPr fontAlgn="t">
              <a:defRPr/>
            </a:pPr>
            <a:endParaRPr lang="en-US" sz="2800" i="1" dirty="0">
              <a:solidFill>
                <a:srgbClr val="3D3A3A"/>
              </a:solidFill>
              <a:latin typeface="Palatino Linotype" panose="02040502050505030304" pitchFamily="18" charset="0"/>
            </a:endParaRPr>
          </a:p>
          <a:p>
            <a:pPr fontAlgn="t"/>
            <a:r>
              <a:rPr lang="en-US" sz="2800" b="1" dirty="0"/>
              <a:t>Matthew 18:12</a:t>
            </a:r>
          </a:p>
          <a:p>
            <a:pPr lvl="1" fontAlgn="t"/>
            <a:r>
              <a:rPr lang="en-US" sz="2800" dirty="0">
                <a:latin typeface="Palatino Linotype" panose="02040502050505030304" pitchFamily="18" charset="0"/>
              </a:rPr>
              <a:t>“What do you think? If any man has a hundred sheep, and one of them </a:t>
            </a:r>
            <a:r>
              <a:rPr lang="en-US" sz="2800" b="1" dirty="0">
                <a:latin typeface="Palatino Linotype" panose="02040502050505030304" pitchFamily="18" charset="0"/>
              </a:rPr>
              <a:t>has gone astray</a:t>
            </a:r>
            <a:r>
              <a:rPr lang="en-US" sz="2800" dirty="0">
                <a:latin typeface="Palatino Linotype" panose="02040502050505030304" pitchFamily="18" charset="0"/>
              </a:rPr>
              <a:t>, does he not leave the ninety-nine on the mountains and go and search for </a:t>
            </a:r>
            <a:r>
              <a:rPr lang="en-US" sz="2800" b="1" dirty="0">
                <a:latin typeface="Palatino Linotype" panose="02040502050505030304" pitchFamily="18" charset="0"/>
              </a:rPr>
              <a:t>the one that is straying</a:t>
            </a:r>
            <a:r>
              <a:rPr lang="en-US" sz="2800" dirty="0">
                <a:latin typeface="Palatino Linotype" panose="02040502050505030304" pitchFamily="18" charset="0"/>
              </a:rPr>
              <a:t>?</a:t>
            </a:r>
          </a:p>
          <a:p>
            <a:pPr fontAlgn="t"/>
            <a:r>
              <a:rPr lang="en-US" sz="2800" b="1" dirty="0"/>
              <a:t>James 5:19-20</a:t>
            </a:r>
          </a:p>
          <a:p>
            <a:pPr lvl="1" fontAlgn="t"/>
            <a:r>
              <a:rPr lang="en-US" sz="2800" dirty="0">
                <a:latin typeface="Palatino Linotype" panose="02040502050505030304" pitchFamily="18" charset="0"/>
              </a:rPr>
              <a:t>My brethren, if any among you </a:t>
            </a:r>
            <a:r>
              <a:rPr lang="en-US" sz="2800" b="1" dirty="0">
                <a:latin typeface="Palatino Linotype" panose="02040502050505030304" pitchFamily="18" charset="0"/>
              </a:rPr>
              <a:t>strays</a:t>
            </a:r>
            <a:r>
              <a:rPr lang="en-US" sz="2800" dirty="0">
                <a:latin typeface="Palatino Linotype" panose="02040502050505030304" pitchFamily="18" charset="0"/>
              </a:rPr>
              <a:t> from the truth and one turns him back, let him know that he who turns a sinner from the error of his way will save his soul from death and will cover a multitude of sins.</a:t>
            </a:r>
          </a:p>
        </p:txBody>
      </p:sp>
      <p:sp>
        <p:nvSpPr>
          <p:cNvPr id="2" name="Rectangle 1"/>
          <p:cNvSpPr/>
          <p:nvPr/>
        </p:nvSpPr>
        <p:spPr>
          <a:xfrm>
            <a:off x="457200" y="1600200"/>
            <a:ext cx="7391400" cy="523220"/>
          </a:xfrm>
          <a:prstGeom prst="rect">
            <a:avLst/>
          </a:prstGeom>
          <a:solidFill>
            <a:schemeClr val="bg1"/>
          </a:solidFill>
        </p:spPr>
        <p:txBody>
          <a:bodyPr wrap="square">
            <a:spAutoFit/>
          </a:bodyPr>
          <a:lstStyle/>
          <a:p>
            <a:pPr fontAlgn="t">
              <a:defRPr/>
            </a:pPr>
            <a:r>
              <a:rPr lang="en-US" sz="2800" i="1" dirty="0" err="1">
                <a:solidFill>
                  <a:srgbClr val="3D3A3A"/>
                </a:solidFill>
                <a:latin typeface="Palatino Linotype" panose="02040502050505030304" pitchFamily="18" charset="0"/>
              </a:rPr>
              <a:t>planē</a:t>
            </a:r>
            <a:r>
              <a:rPr lang="en-US" sz="2800" i="1"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wandering, delusion, deception</a:t>
            </a:r>
            <a:endParaRPr lang="en-US" sz="2800" b="1" i="1" dirty="0">
              <a:solidFill>
                <a:srgbClr val="3D3A3A"/>
              </a:solidFill>
              <a:latin typeface="Palatino Linotype" panose="02040502050505030304" pitchFamily="18" charset="0"/>
            </a:endParaRPr>
          </a:p>
        </p:txBody>
      </p:sp>
    </p:spTree>
    <p:extLst>
      <p:ext uri="{BB962C8B-B14F-4D97-AF65-F5344CB8AC3E}">
        <p14:creationId xmlns:p14="http://schemas.microsoft.com/office/powerpoint/2010/main" val="4034854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bg/>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P spid="2" grpId="0" uiExpand="1" build="p" bldLvl="2"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NOT DO</a:t>
            </a:r>
          </a:p>
        </p:txBody>
      </p:sp>
      <p:sp>
        <p:nvSpPr>
          <p:cNvPr id="9" name="Rectangle 8"/>
          <p:cNvSpPr/>
          <p:nvPr/>
        </p:nvSpPr>
        <p:spPr>
          <a:xfrm>
            <a:off x="470108" y="1089422"/>
            <a:ext cx="8369092" cy="1384995"/>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algn="ctr" fontAlgn="t">
              <a:defRPr/>
            </a:pPr>
            <a:r>
              <a:rPr lang="en-US" sz="2800" dirty="0">
                <a:solidFill>
                  <a:srgbClr val="3D3A3A"/>
                </a:solidFill>
              </a:rPr>
              <a:t>Especially Relevant: Passages where the meaning is</a:t>
            </a:r>
          </a:p>
          <a:p>
            <a:pPr fontAlgn="t">
              <a:defRPr/>
            </a:pPr>
            <a:r>
              <a:rPr lang="en-US" sz="2800" i="1" dirty="0" err="1">
                <a:solidFill>
                  <a:srgbClr val="3D3A3A"/>
                </a:solidFill>
                <a:latin typeface="Palatino Linotype" panose="02040502050505030304" pitchFamily="18" charset="0"/>
              </a:rPr>
              <a:t>planaō</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deceive</a:t>
            </a:r>
            <a:endParaRPr lang="en-US" sz="2800" b="1" i="1" dirty="0">
              <a:solidFill>
                <a:srgbClr val="3D3A3A"/>
              </a:solidFill>
              <a:latin typeface="Palatino Linotype" panose="02040502050505030304" pitchFamily="18" charset="0"/>
            </a:endParaRPr>
          </a:p>
          <a:p>
            <a:pPr fontAlgn="t">
              <a:defRPr/>
            </a:pPr>
            <a:r>
              <a:rPr lang="en-US" sz="2800" i="1" dirty="0" err="1">
                <a:solidFill>
                  <a:srgbClr val="3D3A3A"/>
                </a:solidFill>
                <a:latin typeface="Palatino Linotype" panose="02040502050505030304" pitchFamily="18" charset="0"/>
              </a:rPr>
              <a:t>planē</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deception</a:t>
            </a:r>
            <a:endParaRPr lang="en-US" sz="2800" b="1" i="1" dirty="0">
              <a:solidFill>
                <a:srgbClr val="3D3A3A"/>
              </a:solidFill>
              <a:latin typeface="Palatino Linotype" panose="02040502050505030304" pitchFamily="18" charset="0"/>
            </a:endParaRPr>
          </a:p>
        </p:txBody>
      </p:sp>
      <p:sp>
        <p:nvSpPr>
          <p:cNvPr id="5" name="TextBox 4"/>
          <p:cNvSpPr txBox="1"/>
          <p:nvPr/>
        </p:nvSpPr>
        <p:spPr>
          <a:xfrm>
            <a:off x="1052946" y="2509659"/>
            <a:ext cx="7176654" cy="3662541"/>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4000" b="1" dirty="0"/>
              <a:t>Matthew 7 </a:t>
            </a:r>
            <a:r>
              <a:rPr lang="en-US" sz="3200" b="1" baseline="30000" dirty="0">
                <a:latin typeface="Palatino Linotype" panose="02040502050505030304" pitchFamily="18" charset="0"/>
              </a:rPr>
              <a:t>22 </a:t>
            </a:r>
            <a:r>
              <a:rPr lang="en-US" sz="3200" dirty="0">
                <a:latin typeface="Palatino Linotype" panose="02040502050505030304" pitchFamily="18" charset="0"/>
              </a:rPr>
              <a:t>Many will say to Me on that day, ‘Lord, Lord, </a:t>
            </a:r>
            <a:r>
              <a:rPr lang="en-US" sz="3200" b="1" dirty="0">
                <a:latin typeface="Palatino Linotype" panose="02040502050505030304" pitchFamily="18" charset="0"/>
              </a:rPr>
              <a:t>did we not prophesy in Your name, and in Your name cast out demons, and in Your name perform many miracles?</a:t>
            </a:r>
            <a:r>
              <a:rPr lang="en-US" sz="3200" dirty="0">
                <a:latin typeface="Palatino Linotype" panose="02040502050505030304" pitchFamily="18" charset="0"/>
              </a:rPr>
              <a:t>’ </a:t>
            </a:r>
          </a:p>
          <a:p>
            <a:r>
              <a:rPr lang="en-US" sz="3200" b="1" baseline="30000" dirty="0">
                <a:latin typeface="Palatino Linotype" panose="02040502050505030304" pitchFamily="18" charset="0"/>
              </a:rPr>
              <a:t>23</a:t>
            </a:r>
            <a:r>
              <a:rPr lang="en-US" sz="3200" b="1" baseline="30000" dirty="0"/>
              <a:t> </a:t>
            </a:r>
            <a:r>
              <a:rPr lang="en-US" sz="3200" dirty="0">
                <a:latin typeface="Palatino Linotype" panose="02040502050505030304" pitchFamily="18" charset="0"/>
              </a:rPr>
              <a:t>And then I will declare to them, ‘I never knew you” </a:t>
            </a:r>
          </a:p>
        </p:txBody>
      </p:sp>
      <p:sp>
        <p:nvSpPr>
          <p:cNvPr id="2" name="TextBox 1"/>
          <p:cNvSpPr txBox="1"/>
          <p:nvPr/>
        </p:nvSpPr>
        <p:spPr>
          <a:xfrm>
            <a:off x="4876800" y="5638800"/>
            <a:ext cx="2362200" cy="1077218"/>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algn="ctr"/>
            <a:r>
              <a:rPr lang="en-US" sz="3200" b="1" i="1" dirty="0"/>
              <a:t>HOW CAN THIS BE?</a:t>
            </a:r>
          </a:p>
        </p:txBody>
      </p:sp>
      <p:sp>
        <p:nvSpPr>
          <p:cNvPr id="3" name="Oval 2"/>
          <p:cNvSpPr/>
          <p:nvPr/>
        </p:nvSpPr>
        <p:spPr>
          <a:xfrm>
            <a:off x="2209800" y="1524000"/>
            <a:ext cx="1905000" cy="1143000"/>
          </a:xfrm>
          <a:prstGeom prst="ellipse">
            <a:avLst/>
          </a:prstGeom>
          <a:noFill/>
          <a:ln w="63500">
            <a:solidFill>
              <a:srgbClr val="FFFF00"/>
            </a:solidFill>
          </a:ln>
          <a:effectLst>
            <a:outerShdw blurRad="50800" dist="762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191000" y="762000"/>
            <a:ext cx="4475924" cy="1077218"/>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algn="ctr"/>
            <a:r>
              <a:rPr lang="en-US" sz="3200" b="1" i="1" dirty="0"/>
              <a:t>We Must NOT Be Deceived!</a:t>
            </a:r>
          </a:p>
        </p:txBody>
      </p:sp>
    </p:spTree>
    <p:extLst>
      <p:ext uri="{BB962C8B-B14F-4D97-AF65-F5344CB8AC3E}">
        <p14:creationId xmlns:p14="http://schemas.microsoft.com/office/powerpoint/2010/main" val="216194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Effect transition="in" filter="fade">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bg/>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2" grpId="0" animBg="1"/>
      <p:bldP spid="3" grpId="0" animBg="1"/>
      <p:bldP spid="7" grpId="0" uiExpand="1" build="p" bldLvl="2"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NOT DO</a:t>
            </a:r>
          </a:p>
        </p:txBody>
      </p:sp>
      <p:sp>
        <p:nvSpPr>
          <p:cNvPr id="9" name="Rectangle 8"/>
          <p:cNvSpPr/>
          <p:nvPr/>
        </p:nvSpPr>
        <p:spPr>
          <a:xfrm>
            <a:off x="470108" y="1089422"/>
            <a:ext cx="8369092" cy="1384995"/>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algn="ctr" fontAlgn="t">
              <a:defRPr/>
            </a:pPr>
            <a:r>
              <a:rPr lang="en-US" sz="2800" dirty="0">
                <a:solidFill>
                  <a:srgbClr val="3D3A3A"/>
                </a:solidFill>
              </a:rPr>
              <a:t>Especially Relevant: Passages where the meaning is</a:t>
            </a:r>
          </a:p>
          <a:p>
            <a:pPr fontAlgn="t">
              <a:defRPr/>
            </a:pPr>
            <a:r>
              <a:rPr lang="en-US" sz="2800" i="1" dirty="0" err="1">
                <a:solidFill>
                  <a:srgbClr val="3D3A3A"/>
                </a:solidFill>
                <a:latin typeface="Palatino Linotype" panose="02040502050505030304" pitchFamily="18" charset="0"/>
              </a:rPr>
              <a:t>planaō</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deceive</a:t>
            </a:r>
            <a:endParaRPr lang="en-US" sz="2800" b="1" i="1" dirty="0">
              <a:solidFill>
                <a:srgbClr val="3D3A3A"/>
              </a:solidFill>
              <a:latin typeface="Palatino Linotype" panose="02040502050505030304" pitchFamily="18" charset="0"/>
            </a:endParaRPr>
          </a:p>
          <a:p>
            <a:pPr fontAlgn="t">
              <a:defRPr/>
            </a:pPr>
            <a:r>
              <a:rPr lang="en-US" sz="2800" i="1" dirty="0" err="1">
                <a:solidFill>
                  <a:srgbClr val="3D3A3A"/>
                </a:solidFill>
                <a:latin typeface="Palatino Linotype" panose="02040502050505030304" pitchFamily="18" charset="0"/>
              </a:rPr>
              <a:t>planē</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deception</a:t>
            </a:r>
            <a:endParaRPr lang="en-US" sz="2800" b="1" i="1" dirty="0">
              <a:solidFill>
                <a:srgbClr val="3D3A3A"/>
              </a:solidFill>
              <a:latin typeface="Palatino Linotype" panose="02040502050505030304" pitchFamily="18" charset="0"/>
            </a:endParaRPr>
          </a:p>
        </p:txBody>
      </p:sp>
      <p:sp>
        <p:nvSpPr>
          <p:cNvPr id="5" name="TextBox 4"/>
          <p:cNvSpPr txBox="1"/>
          <p:nvPr/>
        </p:nvSpPr>
        <p:spPr>
          <a:xfrm>
            <a:off x="470108" y="2509659"/>
            <a:ext cx="8369092" cy="3108543"/>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2800" b="1" dirty="0"/>
              <a:t>1 Corinthians 6:9-10 </a:t>
            </a:r>
            <a:r>
              <a:rPr lang="en-US" sz="2800" dirty="0">
                <a:latin typeface="Palatino Linotype" panose="02040502050505030304" pitchFamily="18" charset="0"/>
              </a:rPr>
              <a:t>Or do you not know that the unrighteous will not inherit the kingdom of God? Do not be deceived; neither fornicators, nor idolaters, nor adulterers, nor effeminate, nor homosexuals, nor thieves, nor the covetous, nor drunkards, nor revilers, nor swindlers, will inherit the kingdom of God.</a:t>
            </a:r>
          </a:p>
        </p:txBody>
      </p:sp>
    </p:spTree>
    <p:extLst>
      <p:ext uri="{BB962C8B-B14F-4D97-AF65-F5344CB8AC3E}">
        <p14:creationId xmlns:p14="http://schemas.microsoft.com/office/powerpoint/2010/main" val="210169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NOT DO</a:t>
            </a:r>
          </a:p>
        </p:txBody>
      </p:sp>
      <p:sp>
        <p:nvSpPr>
          <p:cNvPr id="9" name="Rectangle 8"/>
          <p:cNvSpPr/>
          <p:nvPr/>
        </p:nvSpPr>
        <p:spPr>
          <a:xfrm>
            <a:off x="470108" y="1089422"/>
            <a:ext cx="8369092" cy="1384995"/>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algn="ctr" fontAlgn="t">
              <a:defRPr/>
            </a:pPr>
            <a:r>
              <a:rPr lang="en-US" sz="2800" dirty="0">
                <a:solidFill>
                  <a:srgbClr val="3D3A3A"/>
                </a:solidFill>
              </a:rPr>
              <a:t>Especially Relevant: Passages where the meaning is</a:t>
            </a:r>
          </a:p>
          <a:p>
            <a:pPr fontAlgn="t">
              <a:defRPr/>
            </a:pPr>
            <a:r>
              <a:rPr lang="en-US" sz="2800" i="1" dirty="0" err="1">
                <a:solidFill>
                  <a:srgbClr val="3D3A3A"/>
                </a:solidFill>
                <a:latin typeface="Palatino Linotype" panose="02040502050505030304" pitchFamily="18" charset="0"/>
              </a:rPr>
              <a:t>planaō</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deceive</a:t>
            </a:r>
            <a:endParaRPr lang="en-US" sz="2800" b="1" i="1" dirty="0">
              <a:solidFill>
                <a:srgbClr val="3D3A3A"/>
              </a:solidFill>
              <a:latin typeface="Palatino Linotype" panose="02040502050505030304" pitchFamily="18" charset="0"/>
            </a:endParaRPr>
          </a:p>
          <a:p>
            <a:pPr fontAlgn="t">
              <a:defRPr/>
            </a:pPr>
            <a:r>
              <a:rPr lang="en-US" sz="2800" i="1" dirty="0" err="1">
                <a:solidFill>
                  <a:srgbClr val="3D3A3A"/>
                </a:solidFill>
                <a:latin typeface="Palatino Linotype" panose="02040502050505030304" pitchFamily="18" charset="0"/>
              </a:rPr>
              <a:t>planē</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deception</a:t>
            </a:r>
            <a:endParaRPr lang="en-US" sz="2800" b="1" i="1" dirty="0">
              <a:solidFill>
                <a:srgbClr val="3D3A3A"/>
              </a:solidFill>
              <a:latin typeface="Palatino Linotype" panose="02040502050505030304" pitchFamily="18" charset="0"/>
            </a:endParaRPr>
          </a:p>
        </p:txBody>
      </p:sp>
      <p:sp>
        <p:nvSpPr>
          <p:cNvPr id="5" name="TextBox 4"/>
          <p:cNvSpPr txBox="1"/>
          <p:nvPr/>
        </p:nvSpPr>
        <p:spPr>
          <a:xfrm>
            <a:off x="470108" y="2509659"/>
            <a:ext cx="8369092" cy="954107"/>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2800" b="1" dirty="0"/>
              <a:t>1 Corinthians 15:33 </a:t>
            </a:r>
            <a:r>
              <a:rPr lang="en-US" sz="2800" dirty="0">
                <a:latin typeface="Palatino Linotype" panose="02040502050505030304" pitchFamily="18" charset="0"/>
              </a:rPr>
              <a:t>Do not be deceived: “Bad company corrupts good morals.”</a:t>
            </a:r>
          </a:p>
        </p:txBody>
      </p:sp>
    </p:spTree>
    <p:extLst>
      <p:ext uri="{BB962C8B-B14F-4D97-AF65-F5344CB8AC3E}">
        <p14:creationId xmlns:p14="http://schemas.microsoft.com/office/powerpoint/2010/main" val="1149794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NOT DO</a:t>
            </a:r>
          </a:p>
        </p:txBody>
      </p:sp>
      <p:sp>
        <p:nvSpPr>
          <p:cNvPr id="9" name="Rectangle 8"/>
          <p:cNvSpPr/>
          <p:nvPr/>
        </p:nvSpPr>
        <p:spPr>
          <a:xfrm>
            <a:off x="470108" y="1089422"/>
            <a:ext cx="8369092" cy="1384995"/>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algn="ctr" fontAlgn="t">
              <a:defRPr/>
            </a:pPr>
            <a:r>
              <a:rPr lang="en-US" sz="2800" dirty="0">
                <a:solidFill>
                  <a:srgbClr val="3D3A3A"/>
                </a:solidFill>
              </a:rPr>
              <a:t>Especially Relevant: Passages where the meaning is</a:t>
            </a:r>
          </a:p>
          <a:p>
            <a:pPr fontAlgn="t">
              <a:defRPr/>
            </a:pPr>
            <a:r>
              <a:rPr lang="en-US" sz="2800" i="1" dirty="0" err="1">
                <a:solidFill>
                  <a:srgbClr val="3D3A3A"/>
                </a:solidFill>
                <a:latin typeface="Palatino Linotype" panose="02040502050505030304" pitchFamily="18" charset="0"/>
              </a:rPr>
              <a:t>planaō</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deceive</a:t>
            </a:r>
            <a:endParaRPr lang="en-US" sz="2800" b="1" i="1" dirty="0">
              <a:solidFill>
                <a:srgbClr val="3D3A3A"/>
              </a:solidFill>
              <a:latin typeface="Palatino Linotype" panose="02040502050505030304" pitchFamily="18" charset="0"/>
            </a:endParaRPr>
          </a:p>
          <a:p>
            <a:pPr fontAlgn="t">
              <a:defRPr/>
            </a:pPr>
            <a:r>
              <a:rPr lang="en-US" sz="2800" i="1" dirty="0" err="1">
                <a:solidFill>
                  <a:srgbClr val="3D3A3A"/>
                </a:solidFill>
                <a:latin typeface="Palatino Linotype" panose="02040502050505030304" pitchFamily="18" charset="0"/>
              </a:rPr>
              <a:t>planē</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deception</a:t>
            </a:r>
            <a:endParaRPr lang="en-US" sz="2800" b="1" i="1" dirty="0">
              <a:solidFill>
                <a:srgbClr val="3D3A3A"/>
              </a:solidFill>
              <a:latin typeface="Palatino Linotype" panose="02040502050505030304" pitchFamily="18" charset="0"/>
            </a:endParaRPr>
          </a:p>
        </p:txBody>
      </p:sp>
      <p:sp>
        <p:nvSpPr>
          <p:cNvPr id="5" name="TextBox 4"/>
          <p:cNvSpPr txBox="1"/>
          <p:nvPr/>
        </p:nvSpPr>
        <p:spPr>
          <a:xfrm>
            <a:off x="470108" y="2509659"/>
            <a:ext cx="8369092" cy="1815882"/>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2800" b="1" dirty="0"/>
              <a:t>Titus 3:3 </a:t>
            </a:r>
            <a:r>
              <a:rPr lang="en-US" sz="2800" dirty="0">
                <a:latin typeface="Palatino Linotype" panose="02040502050505030304" pitchFamily="18" charset="0"/>
              </a:rPr>
              <a:t>For we also once were foolish ourselves, disobedient, </a:t>
            </a:r>
            <a:r>
              <a:rPr lang="en-US" sz="2800" b="1" dirty="0">
                <a:latin typeface="Palatino Linotype" panose="02040502050505030304" pitchFamily="18" charset="0"/>
              </a:rPr>
              <a:t>deceived</a:t>
            </a:r>
            <a:r>
              <a:rPr lang="en-US" sz="2800" dirty="0">
                <a:latin typeface="Palatino Linotype" panose="02040502050505030304" pitchFamily="18" charset="0"/>
              </a:rPr>
              <a:t>, enslaved to various lusts and pleasures, spending our life in malice and envy, hateful, hating one another.</a:t>
            </a:r>
          </a:p>
        </p:txBody>
      </p:sp>
    </p:spTree>
    <p:extLst>
      <p:ext uri="{BB962C8B-B14F-4D97-AF65-F5344CB8AC3E}">
        <p14:creationId xmlns:p14="http://schemas.microsoft.com/office/powerpoint/2010/main" val="834386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Does Grace Abound?</a:t>
            </a:r>
          </a:p>
        </p:txBody>
      </p:sp>
      <p:sp>
        <p:nvSpPr>
          <p:cNvPr id="5" name="TextBox 4"/>
          <p:cNvSpPr txBox="1"/>
          <p:nvPr/>
        </p:nvSpPr>
        <p:spPr>
          <a:xfrm>
            <a:off x="381000" y="2348805"/>
            <a:ext cx="8077200" cy="2246769"/>
          </a:xfrm>
          <a:prstGeom prst="rect">
            <a:avLst/>
          </a:prstGeom>
          <a:noFill/>
        </p:spPr>
        <p:txBody>
          <a:bodyPr wrap="square" rtlCol="0">
            <a:spAutoFit/>
          </a:bodyPr>
          <a:lstStyle/>
          <a:p>
            <a:pPr algn="ctr"/>
            <a:r>
              <a:rPr lang="en-US" sz="2800" b="1" dirty="0"/>
              <a:t>THE GOAL OF THIS LESSON: </a:t>
            </a:r>
          </a:p>
          <a:p>
            <a:pPr algn="ctr"/>
            <a:r>
              <a:rPr lang="en-US" sz="2800" b="1" dirty="0"/>
              <a:t>Motivate us to be more diligent, more careful in our Christian walk,</a:t>
            </a:r>
            <a:endParaRPr lang="en-US" sz="2000" i="1" dirty="0"/>
          </a:p>
          <a:p>
            <a:pPr algn="ctr"/>
            <a:r>
              <a:rPr lang="en-US" sz="2800" b="1" dirty="0"/>
              <a:t>more aware of our weaknesses and more eager to grow stronger and be more faithful</a:t>
            </a:r>
            <a:endParaRPr lang="en-US" sz="2000" i="1" dirty="0"/>
          </a:p>
        </p:txBody>
      </p:sp>
    </p:spTree>
    <p:extLst>
      <p:ext uri="{BB962C8B-B14F-4D97-AF65-F5344CB8AC3E}">
        <p14:creationId xmlns:p14="http://schemas.microsoft.com/office/powerpoint/2010/main" val="61819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NOT DO</a:t>
            </a:r>
          </a:p>
        </p:txBody>
      </p:sp>
      <p:sp>
        <p:nvSpPr>
          <p:cNvPr id="9" name="Rectangle 8"/>
          <p:cNvSpPr/>
          <p:nvPr/>
        </p:nvSpPr>
        <p:spPr>
          <a:xfrm>
            <a:off x="470108" y="1089422"/>
            <a:ext cx="8369092" cy="1384995"/>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algn="ctr" fontAlgn="t">
              <a:defRPr/>
            </a:pPr>
            <a:r>
              <a:rPr lang="en-US" sz="2800" dirty="0">
                <a:solidFill>
                  <a:srgbClr val="3D3A3A"/>
                </a:solidFill>
              </a:rPr>
              <a:t>Especially Relevant: Passages where the meaning is</a:t>
            </a:r>
          </a:p>
          <a:p>
            <a:pPr fontAlgn="t">
              <a:defRPr/>
            </a:pPr>
            <a:r>
              <a:rPr lang="en-US" sz="2800" i="1" dirty="0" err="1">
                <a:solidFill>
                  <a:srgbClr val="3D3A3A"/>
                </a:solidFill>
                <a:latin typeface="Palatino Linotype" panose="02040502050505030304" pitchFamily="18" charset="0"/>
              </a:rPr>
              <a:t>planaō</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deceive</a:t>
            </a:r>
            <a:endParaRPr lang="en-US" sz="2800" b="1" i="1" dirty="0">
              <a:solidFill>
                <a:srgbClr val="3D3A3A"/>
              </a:solidFill>
              <a:latin typeface="Palatino Linotype" panose="02040502050505030304" pitchFamily="18" charset="0"/>
            </a:endParaRPr>
          </a:p>
          <a:p>
            <a:pPr fontAlgn="t">
              <a:defRPr/>
            </a:pPr>
            <a:r>
              <a:rPr lang="en-US" sz="2800" i="1" dirty="0" err="1">
                <a:solidFill>
                  <a:srgbClr val="3D3A3A"/>
                </a:solidFill>
                <a:latin typeface="Palatino Linotype" panose="02040502050505030304" pitchFamily="18" charset="0"/>
              </a:rPr>
              <a:t>planē</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deception</a:t>
            </a:r>
            <a:endParaRPr lang="en-US" sz="2800" b="1" i="1" dirty="0">
              <a:solidFill>
                <a:srgbClr val="3D3A3A"/>
              </a:solidFill>
              <a:latin typeface="Palatino Linotype" panose="02040502050505030304" pitchFamily="18" charset="0"/>
            </a:endParaRPr>
          </a:p>
        </p:txBody>
      </p:sp>
      <p:sp>
        <p:nvSpPr>
          <p:cNvPr id="5" name="TextBox 4"/>
          <p:cNvSpPr txBox="1"/>
          <p:nvPr/>
        </p:nvSpPr>
        <p:spPr>
          <a:xfrm>
            <a:off x="470108" y="2509659"/>
            <a:ext cx="8369092" cy="1815882"/>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2800" b="1" dirty="0"/>
              <a:t>Titus 3:3 </a:t>
            </a:r>
            <a:r>
              <a:rPr lang="en-US" sz="2800" dirty="0">
                <a:latin typeface="Palatino Linotype" panose="02040502050505030304" pitchFamily="18" charset="0"/>
              </a:rPr>
              <a:t>For we also once were foolish ourselves, disobedient, </a:t>
            </a:r>
            <a:r>
              <a:rPr lang="en-US" sz="2800" b="1" dirty="0">
                <a:latin typeface="Palatino Linotype" panose="02040502050505030304" pitchFamily="18" charset="0"/>
              </a:rPr>
              <a:t>deceived</a:t>
            </a:r>
            <a:r>
              <a:rPr lang="en-US" sz="2800" dirty="0">
                <a:latin typeface="Palatino Linotype" panose="02040502050505030304" pitchFamily="18" charset="0"/>
              </a:rPr>
              <a:t>, enslaved to </a:t>
            </a:r>
            <a:r>
              <a:rPr lang="en-US" sz="2800" u="sng" dirty="0">
                <a:latin typeface="Palatino Linotype" panose="02040502050505030304" pitchFamily="18" charset="0"/>
              </a:rPr>
              <a:t>various lusts and pleasures</a:t>
            </a:r>
            <a:r>
              <a:rPr lang="en-US" sz="2800" dirty="0">
                <a:latin typeface="Palatino Linotype" panose="02040502050505030304" pitchFamily="18" charset="0"/>
              </a:rPr>
              <a:t>, spending our life in malice and envy, hateful, hating one another.</a:t>
            </a:r>
          </a:p>
        </p:txBody>
      </p:sp>
      <p:sp>
        <p:nvSpPr>
          <p:cNvPr id="2" name="TextBox 1"/>
          <p:cNvSpPr txBox="1"/>
          <p:nvPr/>
        </p:nvSpPr>
        <p:spPr>
          <a:xfrm>
            <a:off x="1450258" y="4648200"/>
            <a:ext cx="5410200" cy="646331"/>
          </a:xfrm>
          <a:prstGeom prst="rect">
            <a:avLst/>
          </a:prstGeom>
          <a:noFill/>
        </p:spPr>
        <p:txBody>
          <a:bodyPr wrap="square" rtlCol="0">
            <a:spAutoFit/>
          </a:bodyPr>
          <a:lstStyle/>
          <a:p>
            <a:pPr algn="ctr"/>
            <a:r>
              <a:rPr lang="en-US" sz="3600" b="1" i="1" dirty="0">
                <a:solidFill>
                  <a:srgbClr val="FF0000"/>
                </a:solidFill>
                <a:effectLst>
                  <a:outerShdw blurRad="38100" dist="38100" dir="2700000" algn="tl">
                    <a:srgbClr val="000000">
                      <a:alpha val="43137"/>
                    </a:srgbClr>
                  </a:outerShdw>
                </a:effectLst>
              </a:rPr>
              <a:t>Eve!</a:t>
            </a:r>
          </a:p>
        </p:txBody>
      </p:sp>
    </p:spTree>
    <p:extLst>
      <p:ext uri="{BB962C8B-B14F-4D97-AF65-F5344CB8AC3E}">
        <p14:creationId xmlns:p14="http://schemas.microsoft.com/office/powerpoint/2010/main" val="2515280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NOT DO</a:t>
            </a:r>
          </a:p>
        </p:txBody>
      </p:sp>
      <p:sp>
        <p:nvSpPr>
          <p:cNvPr id="9" name="Rectangle 8"/>
          <p:cNvSpPr/>
          <p:nvPr/>
        </p:nvSpPr>
        <p:spPr>
          <a:xfrm>
            <a:off x="470108" y="1089422"/>
            <a:ext cx="8369092" cy="1384995"/>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algn="ctr" fontAlgn="t">
              <a:defRPr/>
            </a:pPr>
            <a:r>
              <a:rPr lang="en-US" sz="2800" dirty="0">
                <a:solidFill>
                  <a:srgbClr val="3D3A3A"/>
                </a:solidFill>
              </a:rPr>
              <a:t>Especially Relevant: Passages where the meaning is</a:t>
            </a:r>
          </a:p>
          <a:p>
            <a:pPr fontAlgn="t">
              <a:defRPr/>
            </a:pPr>
            <a:r>
              <a:rPr lang="en-US" sz="2800" i="1" dirty="0" err="1">
                <a:solidFill>
                  <a:srgbClr val="3D3A3A"/>
                </a:solidFill>
                <a:latin typeface="Palatino Linotype" panose="02040502050505030304" pitchFamily="18" charset="0"/>
              </a:rPr>
              <a:t>planaō</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deceive</a:t>
            </a:r>
            <a:endParaRPr lang="en-US" sz="2800" b="1" i="1" dirty="0">
              <a:solidFill>
                <a:srgbClr val="3D3A3A"/>
              </a:solidFill>
              <a:latin typeface="Palatino Linotype" panose="02040502050505030304" pitchFamily="18" charset="0"/>
            </a:endParaRPr>
          </a:p>
          <a:p>
            <a:pPr fontAlgn="t">
              <a:defRPr/>
            </a:pPr>
            <a:r>
              <a:rPr lang="en-US" sz="2800" i="1" dirty="0" err="1">
                <a:solidFill>
                  <a:srgbClr val="3D3A3A"/>
                </a:solidFill>
                <a:latin typeface="Palatino Linotype" panose="02040502050505030304" pitchFamily="18" charset="0"/>
              </a:rPr>
              <a:t>planē</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deception</a:t>
            </a:r>
            <a:endParaRPr lang="en-US" sz="2800" b="1" i="1" dirty="0">
              <a:solidFill>
                <a:srgbClr val="3D3A3A"/>
              </a:solidFill>
              <a:latin typeface="Palatino Linotype" panose="02040502050505030304" pitchFamily="18" charset="0"/>
            </a:endParaRPr>
          </a:p>
        </p:txBody>
      </p:sp>
      <p:sp>
        <p:nvSpPr>
          <p:cNvPr id="5" name="TextBox 4"/>
          <p:cNvSpPr txBox="1"/>
          <p:nvPr/>
        </p:nvSpPr>
        <p:spPr>
          <a:xfrm>
            <a:off x="470108" y="2509659"/>
            <a:ext cx="8369092" cy="4093428"/>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2600" b="1" dirty="0"/>
              <a:t>James 1:13-17 </a:t>
            </a:r>
            <a:r>
              <a:rPr lang="en-US" sz="2600" dirty="0"/>
              <a:t> </a:t>
            </a:r>
            <a:r>
              <a:rPr lang="en-US" sz="2600" dirty="0">
                <a:latin typeface="Palatino Linotype" panose="02040502050505030304" pitchFamily="18" charset="0"/>
              </a:rPr>
              <a:t>Let no one say when he is tempted, “I am being tempted by God”;</a:t>
            </a: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p:txBody>
      </p:sp>
      <p:sp>
        <p:nvSpPr>
          <p:cNvPr id="6" name="TextBox 5"/>
          <p:cNvSpPr txBox="1"/>
          <p:nvPr/>
        </p:nvSpPr>
        <p:spPr>
          <a:xfrm>
            <a:off x="4343400" y="3048000"/>
            <a:ext cx="2362200" cy="1077218"/>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algn="ctr"/>
            <a:r>
              <a:rPr lang="en-US" sz="3200" b="1" i="1" dirty="0"/>
              <a:t>Don’t Blame God</a:t>
            </a:r>
          </a:p>
        </p:txBody>
      </p:sp>
    </p:spTree>
    <p:extLst>
      <p:ext uri="{BB962C8B-B14F-4D97-AF65-F5344CB8AC3E}">
        <p14:creationId xmlns:p14="http://schemas.microsoft.com/office/powerpoint/2010/main" val="165939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NOT DO</a:t>
            </a:r>
          </a:p>
        </p:txBody>
      </p:sp>
      <p:sp>
        <p:nvSpPr>
          <p:cNvPr id="9" name="Rectangle 8"/>
          <p:cNvSpPr/>
          <p:nvPr/>
        </p:nvSpPr>
        <p:spPr>
          <a:xfrm>
            <a:off x="470108" y="1089422"/>
            <a:ext cx="8369092" cy="1384995"/>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algn="ctr" fontAlgn="t">
              <a:defRPr/>
            </a:pPr>
            <a:r>
              <a:rPr lang="en-US" sz="2800" dirty="0">
                <a:solidFill>
                  <a:srgbClr val="3D3A3A"/>
                </a:solidFill>
              </a:rPr>
              <a:t>Especially Relevant: Passages where the meaning is</a:t>
            </a:r>
          </a:p>
          <a:p>
            <a:pPr fontAlgn="t">
              <a:defRPr/>
            </a:pPr>
            <a:r>
              <a:rPr lang="en-US" sz="2800" i="1" dirty="0" err="1">
                <a:solidFill>
                  <a:srgbClr val="3D3A3A"/>
                </a:solidFill>
                <a:latin typeface="Palatino Linotype" panose="02040502050505030304" pitchFamily="18" charset="0"/>
              </a:rPr>
              <a:t>planaō</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deceive</a:t>
            </a:r>
            <a:endParaRPr lang="en-US" sz="2800" b="1" i="1" dirty="0">
              <a:solidFill>
                <a:srgbClr val="3D3A3A"/>
              </a:solidFill>
              <a:latin typeface="Palatino Linotype" panose="02040502050505030304" pitchFamily="18" charset="0"/>
            </a:endParaRPr>
          </a:p>
          <a:p>
            <a:pPr fontAlgn="t">
              <a:defRPr/>
            </a:pPr>
            <a:r>
              <a:rPr lang="en-US" sz="2800" i="1" dirty="0" err="1">
                <a:solidFill>
                  <a:srgbClr val="3D3A3A"/>
                </a:solidFill>
                <a:latin typeface="Palatino Linotype" panose="02040502050505030304" pitchFamily="18" charset="0"/>
              </a:rPr>
              <a:t>planē</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deception</a:t>
            </a:r>
            <a:endParaRPr lang="en-US" sz="2800" b="1" i="1" dirty="0">
              <a:solidFill>
                <a:srgbClr val="3D3A3A"/>
              </a:solidFill>
              <a:latin typeface="Palatino Linotype" panose="02040502050505030304" pitchFamily="18" charset="0"/>
            </a:endParaRPr>
          </a:p>
        </p:txBody>
      </p:sp>
      <p:sp>
        <p:nvSpPr>
          <p:cNvPr id="6" name="TextBox 5"/>
          <p:cNvSpPr txBox="1"/>
          <p:nvPr/>
        </p:nvSpPr>
        <p:spPr>
          <a:xfrm>
            <a:off x="470108" y="2509659"/>
            <a:ext cx="8369092" cy="4093428"/>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2600" b="1" dirty="0"/>
              <a:t>James 1:13-17 </a:t>
            </a:r>
            <a:r>
              <a:rPr lang="en-US" sz="2600" dirty="0"/>
              <a:t> </a:t>
            </a:r>
            <a:r>
              <a:rPr lang="en-US" sz="2600" dirty="0">
                <a:latin typeface="Palatino Linotype" panose="02040502050505030304" pitchFamily="18" charset="0"/>
              </a:rPr>
              <a:t>Let no one say when he is tempted, “I am being tempted by God”; for God cannot be tempted by evil, and He Himself does not tempt anyone.</a:t>
            </a: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p:txBody>
      </p:sp>
      <p:sp>
        <p:nvSpPr>
          <p:cNvPr id="7" name="TextBox 6"/>
          <p:cNvSpPr txBox="1"/>
          <p:nvPr/>
        </p:nvSpPr>
        <p:spPr>
          <a:xfrm>
            <a:off x="3962400" y="3842655"/>
            <a:ext cx="4908060" cy="1569660"/>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algn="ctr"/>
            <a:r>
              <a:rPr lang="en-US" sz="3200" b="1" i="1" dirty="0"/>
              <a:t>He </a:t>
            </a:r>
            <a:r>
              <a:rPr lang="en-US" sz="3200" b="1" i="1" u="sng" dirty="0"/>
              <a:t>HIMSELF</a:t>
            </a:r>
            <a:r>
              <a:rPr lang="en-US" sz="3200" b="1" i="1" dirty="0"/>
              <a:t> doesn’t test us;</a:t>
            </a:r>
          </a:p>
          <a:p>
            <a:pPr algn="ctr"/>
            <a:r>
              <a:rPr lang="en-US" sz="3200" b="1" i="1" dirty="0"/>
              <a:t>There’s something or someone else involved</a:t>
            </a:r>
          </a:p>
        </p:txBody>
      </p:sp>
    </p:spTree>
    <p:extLst>
      <p:ext uri="{BB962C8B-B14F-4D97-AF65-F5344CB8AC3E}">
        <p14:creationId xmlns:p14="http://schemas.microsoft.com/office/powerpoint/2010/main" val="264753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NOT DO</a:t>
            </a:r>
          </a:p>
        </p:txBody>
      </p:sp>
      <p:sp>
        <p:nvSpPr>
          <p:cNvPr id="9" name="Rectangle 8"/>
          <p:cNvSpPr/>
          <p:nvPr/>
        </p:nvSpPr>
        <p:spPr>
          <a:xfrm>
            <a:off x="470108" y="1089422"/>
            <a:ext cx="8369092" cy="1384995"/>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algn="ctr" fontAlgn="t">
              <a:defRPr/>
            </a:pPr>
            <a:r>
              <a:rPr lang="en-US" sz="2800" dirty="0">
                <a:solidFill>
                  <a:srgbClr val="3D3A3A"/>
                </a:solidFill>
              </a:rPr>
              <a:t>Especially Relevant: Passages where the meaning is</a:t>
            </a:r>
          </a:p>
          <a:p>
            <a:pPr fontAlgn="t">
              <a:defRPr/>
            </a:pPr>
            <a:r>
              <a:rPr lang="en-US" sz="2800" i="1" dirty="0" err="1">
                <a:solidFill>
                  <a:srgbClr val="3D3A3A"/>
                </a:solidFill>
                <a:latin typeface="Palatino Linotype" panose="02040502050505030304" pitchFamily="18" charset="0"/>
              </a:rPr>
              <a:t>planaō</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deceive</a:t>
            </a:r>
            <a:endParaRPr lang="en-US" sz="2800" b="1" i="1" dirty="0">
              <a:solidFill>
                <a:srgbClr val="3D3A3A"/>
              </a:solidFill>
              <a:latin typeface="Palatino Linotype" panose="02040502050505030304" pitchFamily="18" charset="0"/>
            </a:endParaRPr>
          </a:p>
          <a:p>
            <a:pPr fontAlgn="t">
              <a:defRPr/>
            </a:pPr>
            <a:r>
              <a:rPr lang="en-US" sz="2800" i="1" dirty="0" err="1">
                <a:solidFill>
                  <a:srgbClr val="3D3A3A"/>
                </a:solidFill>
                <a:latin typeface="Palatino Linotype" panose="02040502050505030304" pitchFamily="18" charset="0"/>
              </a:rPr>
              <a:t>planē</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deception</a:t>
            </a:r>
            <a:endParaRPr lang="en-US" sz="2800" b="1" i="1" dirty="0">
              <a:solidFill>
                <a:srgbClr val="3D3A3A"/>
              </a:solidFill>
              <a:latin typeface="Palatino Linotype" panose="02040502050505030304" pitchFamily="18" charset="0"/>
            </a:endParaRPr>
          </a:p>
        </p:txBody>
      </p:sp>
      <p:sp>
        <p:nvSpPr>
          <p:cNvPr id="6" name="TextBox 5"/>
          <p:cNvSpPr txBox="1"/>
          <p:nvPr/>
        </p:nvSpPr>
        <p:spPr>
          <a:xfrm>
            <a:off x="470108" y="2509659"/>
            <a:ext cx="8369092" cy="4093428"/>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2600" b="1" dirty="0"/>
              <a:t>James 1:13-17 </a:t>
            </a:r>
            <a:r>
              <a:rPr lang="en-US" sz="2600" dirty="0"/>
              <a:t> </a:t>
            </a:r>
            <a:r>
              <a:rPr lang="en-US" sz="2600" dirty="0">
                <a:latin typeface="Palatino Linotype" panose="02040502050505030304" pitchFamily="18" charset="0"/>
              </a:rPr>
              <a:t>Let no one say when he is tempted, “I am being tempted by God”; for God cannot be tempted by evil, and He Himself does not tempt anyone. But each one is tempted when he is carried away and enticed by his own lust.</a:t>
            </a: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p:txBody>
      </p:sp>
      <p:sp>
        <p:nvSpPr>
          <p:cNvPr id="7" name="TextBox 6"/>
          <p:cNvSpPr txBox="1"/>
          <p:nvPr/>
        </p:nvSpPr>
        <p:spPr>
          <a:xfrm>
            <a:off x="2514600" y="4191000"/>
            <a:ext cx="4184782" cy="1077218"/>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algn="ctr"/>
            <a:r>
              <a:rPr lang="en-US" sz="3200" b="1" i="1" dirty="0"/>
              <a:t>And that something else is </a:t>
            </a:r>
            <a:r>
              <a:rPr lang="en-US" sz="3200" b="1" i="1" u="sng" dirty="0"/>
              <a:t>your own desire</a:t>
            </a:r>
            <a:r>
              <a:rPr lang="en-US" sz="3200" b="1" i="1" dirty="0"/>
              <a:t>!</a:t>
            </a:r>
          </a:p>
        </p:txBody>
      </p:sp>
    </p:spTree>
    <p:extLst>
      <p:ext uri="{BB962C8B-B14F-4D97-AF65-F5344CB8AC3E}">
        <p14:creationId xmlns:p14="http://schemas.microsoft.com/office/powerpoint/2010/main" val="323345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NOT DO</a:t>
            </a:r>
          </a:p>
        </p:txBody>
      </p:sp>
      <p:sp>
        <p:nvSpPr>
          <p:cNvPr id="9" name="Rectangle 8"/>
          <p:cNvSpPr/>
          <p:nvPr/>
        </p:nvSpPr>
        <p:spPr>
          <a:xfrm>
            <a:off x="470108" y="1089422"/>
            <a:ext cx="8369092" cy="1384995"/>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algn="ctr" fontAlgn="t">
              <a:defRPr/>
            </a:pPr>
            <a:r>
              <a:rPr lang="en-US" sz="2800" dirty="0">
                <a:solidFill>
                  <a:srgbClr val="3D3A3A"/>
                </a:solidFill>
              </a:rPr>
              <a:t>Especially Relevant: Passages where the meaning is</a:t>
            </a:r>
          </a:p>
          <a:p>
            <a:pPr fontAlgn="t">
              <a:defRPr/>
            </a:pPr>
            <a:r>
              <a:rPr lang="en-US" sz="2800" i="1" dirty="0" err="1">
                <a:solidFill>
                  <a:srgbClr val="3D3A3A"/>
                </a:solidFill>
                <a:latin typeface="Palatino Linotype" panose="02040502050505030304" pitchFamily="18" charset="0"/>
              </a:rPr>
              <a:t>planaō</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deceive</a:t>
            </a:r>
            <a:endParaRPr lang="en-US" sz="2800" b="1" i="1" dirty="0">
              <a:solidFill>
                <a:srgbClr val="3D3A3A"/>
              </a:solidFill>
              <a:latin typeface="Palatino Linotype" panose="02040502050505030304" pitchFamily="18" charset="0"/>
            </a:endParaRPr>
          </a:p>
          <a:p>
            <a:pPr fontAlgn="t">
              <a:defRPr/>
            </a:pPr>
            <a:r>
              <a:rPr lang="en-US" sz="2800" i="1" dirty="0" err="1">
                <a:solidFill>
                  <a:srgbClr val="3D3A3A"/>
                </a:solidFill>
                <a:latin typeface="Palatino Linotype" panose="02040502050505030304" pitchFamily="18" charset="0"/>
              </a:rPr>
              <a:t>planē</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deception</a:t>
            </a:r>
            <a:endParaRPr lang="en-US" sz="2800" b="1" i="1" dirty="0">
              <a:solidFill>
                <a:srgbClr val="3D3A3A"/>
              </a:solidFill>
              <a:latin typeface="Palatino Linotype" panose="02040502050505030304" pitchFamily="18" charset="0"/>
            </a:endParaRPr>
          </a:p>
        </p:txBody>
      </p:sp>
      <p:sp>
        <p:nvSpPr>
          <p:cNvPr id="6" name="TextBox 5"/>
          <p:cNvSpPr txBox="1"/>
          <p:nvPr/>
        </p:nvSpPr>
        <p:spPr>
          <a:xfrm>
            <a:off x="470108" y="2509659"/>
            <a:ext cx="8369092" cy="4093428"/>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2600" b="1" dirty="0"/>
              <a:t>James 1:13-17 </a:t>
            </a:r>
            <a:r>
              <a:rPr lang="en-US" sz="2600" dirty="0"/>
              <a:t> </a:t>
            </a:r>
            <a:r>
              <a:rPr lang="en-US" sz="2600" dirty="0">
                <a:latin typeface="Palatino Linotype" panose="02040502050505030304" pitchFamily="18" charset="0"/>
              </a:rPr>
              <a:t>Let no one say when he is tempted, “I am being tempted by God”; for God cannot be tempted by evil, and He Himself does not tempt anyone. But each one is tempted when he is carried away and </a:t>
            </a:r>
            <a:r>
              <a:rPr lang="en-US" sz="2600" u="sng" dirty="0">
                <a:latin typeface="Palatino Linotype" panose="02040502050505030304" pitchFamily="18" charset="0"/>
              </a:rPr>
              <a:t>enticed</a:t>
            </a:r>
            <a:r>
              <a:rPr lang="en-US" sz="2600" dirty="0">
                <a:latin typeface="Palatino Linotype" panose="02040502050505030304" pitchFamily="18" charset="0"/>
              </a:rPr>
              <a:t> by his own lust.</a:t>
            </a: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p:txBody>
      </p:sp>
      <p:sp>
        <p:nvSpPr>
          <p:cNvPr id="7" name="TextBox 6"/>
          <p:cNvSpPr txBox="1"/>
          <p:nvPr/>
        </p:nvSpPr>
        <p:spPr>
          <a:xfrm>
            <a:off x="2514600" y="4191000"/>
            <a:ext cx="4184782" cy="1077218"/>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algn="ctr"/>
            <a:r>
              <a:rPr lang="en-US" sz="3200" b="1" i="1" dirty="0"/>
              <a:t>And that something else is </a:t>
            </a:r>
            <a:r>
              <a:rPr lang="en-US" sz="3200" b="1" i="1" u="sng" dirty="0"/>
              <a:t>your own desire</a:t>
            </a:r>
            <a:r>
              <a:rPr lang="en-US" sz="3200" b="1" i="1" dirty="0"/>
              <a:t>!</a:t>
            </a:r>
          </a:p>
        </p:txBody>
      </p:sp>
      <p:sp>
        <p:nvSpPr>
          <p:cNvPr id="2" name="TextBox 1"/>
          <p:cNvSpPr txBox="1"/>
          <p:nvPr/>
        </p:nvSpPr>
        <p:spPr>
          <a:xfrm rot="19853393">
            <a:off x="7287616" y="3951860"/>
            <a:ext cx="1032310" cy="523220"/>
          </a:xfrm>
          <a:prstGeom prst="rect">
            <a:avLst/>
          </a:prstGeom>
          <a:noFill/>
        </p:spPr>
        <p:txBody>
          <a:bodyPr wrap="square" rtlCol="0">
            <a:spAutoFit/>
          </a:bodyPr>
          <a:lstStyle/>
          <a:p>
            <a:r>
              <a:rPr lang="en-US" sz="2800" b="1" i="1" dirty="0">
                <a:solidFill>
                  <a:srgbClr val="FF0000"/>
                </a:solidFill>
                <a:effectLst>
                  <a:outerShdw blurRad="38100" dist="38100" dir="2700000" algn="tl">
                    <a:srgbClr val="000000">
                      <a:alpha val="43137"/>
                    </a:srgbClr>
                  </a:outerShdw>
                </a:effectLst>
              </a:rPr>
              <a:t>Lured</a:t>
            </a:r>
          </a:p>
        </p:txBody>
      </p:sp>
    </p:spTree>
    <p:extLst>
      <p:ext uri="{BB962C8B-B14F-4D97-AF65-F5344CB8AC3E}">
        <p14:creationId xmlns:p14="http://schemas.microsoft.com/office/powerpoint/2010/main" val="405307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NOT DO</a:t>
            </a:r>
          </a:p>
        </p:txBody>
      </p:sp>
      <p:sp>
        <p:nvSpPr>
          <p:cNvPr id="9" name="Rectangle 8"/>
          <p:cNvSpPr/>
          <p:nvPr/>
        </p:nvSpPr>
        <p:spPr>
          <a:xfrm>
            <a:off x="470108" y="1089422"/>
            <a:ext cx="8369092" cy="1384995"/>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algn="ctr" fontAlgn="t">
              <a:defRPr/>
            </a:pPr>
            <a:r>
              <a:rPr lang="en-US" sz="2800" dirty="0">
                <a:solidFill>
                  <a:srgbClr val="3D3A3A"/>
                </a:solidFill>
              </a:rPr>
              <a:t>Especially Relevant: Passages where the meaning is</a:t>
            </a:r>
          </a:p>
          <a:p>
            <a:pPr fontAlgn="t">
              <a:defRPr/>
            </a:pPr>
            <a:r>
              <a:rPr lang="en-US" sz="2800" i="1" dirty="0" err="1">
                <a:solidFill>
                  <a:srgbClr val="3D3A3A"/>
                </a:solidFill>
                <a:latin typeface="Palatino Linotype" panose="02040502050505030304" pitchFamily="18" charset="0"/>
              </a:rPr>
              <a:t>planaō</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deceive</a:t>
            </a:r>
            <a:endParaRPr lang="en-US" sz="2800" b="1" i="1" dirty="0">
              <a:solidFill>
                <a:srgbClr val="3D3A3A"/>
              </a:solidFill>
              <a:latin typeface="Palatino Linotype" panose="02040502050505030304" pitchFamily="18" charset="0"/>
            </a:endParaRPr>
          </a:p>
          <a:p>
            <a:pPr fontAlgn="t">
              <a:defRPr/>
            </a:pPr>
            <a:r>
              <a:rPr lang="en-US" sz="2800" i="1" dirty="0" err="1">
                <a:solidFill>
                  <a:srgbClr val="3D3A3A"/>
                </a:solidFill>
                <a:latin typeface="Palatino Linotype" panose="02040502050505030304" pitchFamily="18" charset="0"/>
              </a:rPr>
              <a:t>planē</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deception</a:t>
            </a:r>
            <a:endParaRPr lang="en-US" sz="2800" b="1" i="1" dirty="0">
              <a:solidFill>
                <a:srgbClr val="3D3A3A"/>
              </a:solidFill>
              <a:latin typeface="Palatino Linotype" panose="02040502050505030304" pitchFamily="18" charset="0"/>
            </a:endParaRPr>
          </a:p>
        </p:txBody>
      </p:sp>
      <p:sp>
        <p:nvSpPr>
          <p:cNvPr id="6" name="TextBox 5"/>
          <p:cNvSpPr txBox="1"/>
          <p:nvPr/>
        </p:nvSpPr>
        <p:spPr>
          <a:xfrm>
            <a:off x="470108" y="2509659"/>
            <a:ext cx="8369092" cy="4093428"/>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2600" b="1" dirty="0"/>
              <a:t>James 1:13-17 </a:t>
            </a:r>
            <a:r>
              <a:rPr lang="en-US" sz="2600" dirty="0"/>
              <a:t> </a:t>
            </a:r>
            <a:r>
              <a:rPr lang="en-US" sz="2600" dirty="0">
                <a:latin typeface="Palatino Linotype" panose="02040502050505030304" pitchFamily="18" charset="0"/>
              </a:rPr>
              <a:t>Let no one say when he is tempted, “I am being tempted by God”; for God cannot be tempted by evil, and He Himself does not tempt anyone. But each one is tempted when he is </a:t>
            </a:r>
            <a:r>
              <a:rPr lang="en-US" sz="2600" u="sng" dirty="0">
                <a:latin typeface="Palatino Linotype" panose="02040502050505030304" pitchFamily="18" charset="0"/>
              </a:rPr>
              <a:t>carried away</a:t>
            </a:r>
            <a:r>
              <a:rPr lang="en-US" sz="2600" dirty="0">
                <a:latin typeface="Palatino Linotype" panose="02040502050505030304" pitchFamily="18" charset="0"/>
              </a:rPr>
              <a:t> and </a:t>
            </a:r>
            <a:r>
              <a:rPr lang="en-US" sz="2600" u="sng" dirty="0">
                <a:latin typeface="Palatino Linotype" panose="02040502050505030304" pitchFamily="18" charset="0"/>
              </a:rPr>
              <a:t>enticed</a:t>
            </a:r>
            <a:r>
              <a:rPr lang="en-US" sz="2600" dirty="0">
                <a:latin typeface="Palatino Linotype" panose="02040502050505030304" pitchFamily="18" charset="0"/>
              </a:rPr>
              <a:t> by his own lust.</a:t>
            </a: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a:p>
            <a:endParaRPr lang="en-US" sz="2600" dirty="0">
              <a:latin typeface="Palatino Linotype" panose="02040502050505030304" pitchFamily="18" charset="0"/>
            </a:endParaRPr>
          </a:p>
        </p:txBody>
      </p:sp>
      <p:sp>
        <p:nvSpPr>
          <p:cNvPr id="7" name="TextBox 6"/>
          <p:cNvSpPr txBox="1"/>
          <p:nvPr/>
        </p:nvSpPr>
        <p:spPr>
          <a:xfrm>
            <a:off x="2514600" y="4191000"/>
            <a:ext cx="4184782" cy="1077218"/>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algn="ctr"/>
            <a:r>
              <a:rPr lang="en-US" sz="3200" b="1" i="1" dirty="0"/>
              <a:t>And that something else is </a:t>
            </a:r>
            <a:r>
              <a:rPr lang="en-US" sz="3200" b="1" i="1" u="sng" dirty="0"/>
              <a:t>your own desire</a:t>
            </a:r>
            <a:r>
              <a:rPr lang="en-US" sz="3200" b="1" i="1" dirty="0"/>
              <a:t>!</a:t>
            </a:r>
          </a:p>
        </p:txBody>
      </p:sp>
      <p:sp>
        <p:nvSpPr>
          <p:cNvPr id="2" name="TextBox 1"/>
          <p:cNvSpPr txBox="1"/>
          <p:nvPr/>
        </p:nvSpPr>
        <p:spPr>
          <a:xfrm rot="19853393">
            <a:off x="7287616" y="3951860"/>
            <a:ext cx="1032310" cy="523220"/>
          </a:xfrm>
          <a:prstGeom prst="rect">
            <a:avLst/>
          </a:prstGeom>
          <a:noFill/>
        </p:spPr>
        <p:txBody>
          <a:bodyPr wrap="square" rtlCol="0">
            <a:spAutoFit/>
          </a:bodyPr>
          <a:lstStyle/>
          <a:p>
            <a:r>
              <a:rPr lang="en-US" sz="2800" b="1" i="1" dirty="0">
                <a:solidFill>
                  <a:srgbClr val="FF0000"/>
                </a:solidFill>
                <a:effectLst>
                  <a:outerShdw blurRad="38100" dist="38100" dir="2700000" algn="tl">
                    <a:srgbClr val="000000">
                      <a:alpha val="43137"/>
                    </a:srgbClr>
                  </a:outerShdw>
                </a:effectLst>
              </a:rPr>
              <a:t>Lured</a:t>
            </a:r>
          </a:p>
        </p:txBody>
      </p:sp>
      <p:sp>
        <p:nvSpPr>
          <p:cNvPr id="8" name="TextBox 7"/>
          <p:cNvSpPr txBox="1"/>
          <p:nvPr/>
        </p:nvSpPr>
        <p:spPr>
          <a:xfrm rot="19853393">
            <a:off x="5481556" y="3714977"/>
            <a:ext cx="1821407" cy="523220"/>
          </a:xfrm>
          <a:prstGeom prst="rect">
            <a:avLst/>
          </a:prstGeom>
          <a:noFill/>
        </p:spPr>
        <p:txBody>
          <a:bodyPr wrap="square" rtlCol="0">
            <a:spAutoFit/>
          </a:bodyPr>
          <a:lstStyle/>
          <a:p>
            <a:r>
              <a:rPr lang="en-US" sz="2800" b="1" i="1" dirty="0">
                <a:solidFill>
                  <a:srgbClr val="FF0000"/>
                </a:solidFill>
                <a:effectLst>
                  <a:outerShdw blurRad="38100" dist="38100" dir="2700000" algn="tl">
                    <a:srgbClr val="000000">
                      <a:alpha val="43137"/>
                    </a:srgbClr>
                  </a:outerShdw>
                </a:effectLst>
              </a:rPr>
              <a:t>Drawn out</a:t>
            </a:r>
          </a:p>
        </p:txBody>
      </p:sp>
    </p:spTree>
    <p:extLst>
      <p:ext uri="{BB962C8B-B14F-4D97-AF65-F5344CB8AC3E}">
        <p14:creationId xmlns:p14="http://schemas.microsoft.com/office/powerpoint/2010/main" val="284445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NOT DO</a:t>
            </a:r>
          </a:p>
        </p:txBody>
      </p:sp>
      <p:sp>
        <p:nvSpPr>
          <p:cNvPr id="9" name="Rectangle 8"/>
          <p:cNvSpPr/>
          <p:nvPr/>
        </p:nvSpPr>
        <p:spPr>
          <a:xfrm>
            <a:off x="470108" y="1089422"/>
            <a:ext cx="8369092" cy="1384995"/>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algn="ctr" fontAlgn="t">
              <a:defRPr/>
            </a:pPr>
            <a:r>
              <a:rPr lang="en-US" sz="2800" dirty="0">
                <a:solidFill>
                  <a:srgbClr val="3D3A3A"/>
                </a:solidFill>
              </a:rPr>
              <a:t>Especially Relevant: Passages where the meaning is</a:t>
            </a:r>
          </a:p>
          <a:p>
            <a:pPr fontAlgn="t">
              <a:defRPr/>
            </a:pPr>
            <a:r>
              <a:rPr lang="en-US" sz="2800" i="1" dirty="0" err="1">
                <a:solidFill>
                  <a:srgbClr val="3D3A3A"/>
                </a:solidFill>
                <a:latin typeface="Palatino Linotype" panose="02040502050505030304" pitchFamily="18" charset="0"/>
              </a:rPr>
              <a:t>planaō</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deceive</a:t>
            </a:r>
            <a:endParaRPr lang="en-US" sz="2800" b="1" i="1" dirty="0">
              <a:solidFill>
                <a:srgbClr val="3D3A3A"/>
              </a:solidFill>
              <a:latin typeface="Palatino Linotype" panose="02040502050505030304" pitchFamily="18" charset="0"/>
            </a:endParaRPr>
          </a:p>
          <a:p>
            <a:pPr fontAlgn="t">
              <a:defRPr/>
            </a:pPr>
            <a:r>
              <a:rPr lang="en-US" sz="2800" i="1" dirty="0" err="1">
                <a:solidFill>
                  <a:srgbClr val="3D3A3A"/>
                </a:solidFill>
                <a:latin typeface="Palatino Linotype" panose="02040502050505030304" pitchFamily="18" charset="0"/>
              </a:rPr>
              <a:t>planē</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deception</a:t>
            </a:r>
            <a:endParaRPr lang="en-US" sz="2800" b="1" i="1" dirty="0">
              <a:solidFill>
                <a:srgbClr val="3D3A3A"/>
              </a:solidFill>
              <a:latin typeface="Palatino Linotype" panose="02040502050505030304" pitchFamily="18" charset="0"/>
            </a:endParaRPr>
          </a:p>
        </p:txBody>
      </p:sp>
      <p:sp>
        <p:nvSpPr>
          <p:cNvPr id="6" name="TextBox 5"/>
          <p:cNvSpPr txBox="1"/>
          <p:nvPr/>
        </p:nvSpPr>
        <p:spPr>
          <a:xfrm>
            <a:off x="470108" y="2509659"/>
            <a:ext cx="8369092" cy="2893100"/>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2600" b="1" dirty="0"/>
              <a:t>James 1:13-17 </a:t>
            </a:r>
            <a:r>
              <a:rPr lang="en-US" sz="2600" dirty="0"/>
              <a:t> </a:t>
            </a:r>
            <a:r>
              <a:rPr lang="en-US" sz="2600" dirty="0">
                <a:latin typeface="Palatino Linotype" panose="02040502050505030304" pitchFamily="18" charset="0"/>
              </a:rPr>
              <a:t>Let no one say when he is tempted, “I am being tempted by God”; for God cannot be tempted by evil, and He Himself does not tempt anyone. But each one is tempted when he is carried away and enticed by his own lust. Then when lust has conceived, it gives birth to sin; and when sin is accomplished, it brings forth death.</a:t>
            </a:r>
          </a:p>
        </p:txBody>
      </p:sp>
      <p:sp>
        <p:nvSpPr>
          <p:cNvPr id="7" name="TextBox 6"/>
          <p:cNvSpPr txBox="1"/>
          <p:nvPr/>
        </p:nvSpPr>
        <p:spPr>
          <a:xfrm>
            <a:off x="2362200" y="5029200"/>
            <a:ext cx="6739634" cy="1191715"/>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algn="ctr"/>
            <a:r>
              <a:rPr lang="en-US" sz="3200" b="1" i="1" dirty="0"/>
              <a:t>Lust=Desire</a:t>
            </a:r>
          </a:p>
          <a:p>
            <a:pPr algn="ctr"/>
            <a:r>
              <a:rPr lang="en-US" sz="3200" b="1" i="1" dirty="0"/>
              <a:t>Following our Desires leads to Death</a:t>
            </a:r>
          </a:p>
        </p:txBody>
      </p:sp>
    </p:spTree>
    <p:extLst>
      <p:ext uri="{BB962C8B-B14F-4D97-AF65-F5344CB8AC3E}">
        <p14:creationId xmlns:p14="http://schemas.microsoft.com/office/powerpoint/2010/main" val="57289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NOT DO</a:t>
            </a:r>
          </a:p>
        </p:txBody>
      </p:sp>
      <p:sp>
        <p:nvSpPr>
          <p:cNvPr id="9" name="Rectangle 8"/>
          <p:cNvSpPr/>
          <p:nvPr/>
        </p:nvSpPr>
        <p:spPr>
          <a:xfrm>
            <a:off x="470108" y="1089422"/>
            <a:ext cx="8369092" cy="1384995"/>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algn="ctr" fontAlgn="t">
              <a:defRPr/>
            </a:pPr>
            <a:r>
              <a:rPr lang="en-US" sz="2800" dirty="0">
                <a:solidFill>
                  <a:srgbClr val="3D3A3A"/>
                </a:solidFill>
              </a:rPr>
              <a:t>Especially Relevant: Passages where the meaning is</a:t>
            </a:r>
          </a:p>
          <a:p>
            <a:pPr fontAlgn="t">
              <a:defRPr/>
            </a:pPr>
            <a:r>
              <a:rPr lang="en-US" sz="2800" i="1" dirty="0" err="1">
                <a:solidFill>
                  <a:srgbClr val="3D3A3A"/>
                </a:solidFill>
                <a:latin typeface="Palatino Linotype" panose="02040502050505030304" pitchFamily="18" charset="0"/>
              </a:rPr>
              <a:t>planaō</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deceive</a:t>
            </a:r>
            <a:endParaRPr lang="en-US" sz="2800" b="1" i="1" dirty="0">
              <a:solidFill>
                <a:srgbClr val="3D3A3A"/>
              </a:solidFill>
              <a:latin typeface="Palatino Linotype" panose="02040502050505030304" pitchFamily="18" charset="0"/>
            </a:endParaRPr>
          </a:p>
          <a:p>
            <a:pPr fontAlgn="t">
              <a:defRPr/>
            </a:pPr>
            <a:r>
              <a:rPr lang="en-US" sz="2800" i="1" dirty="0" err="1">
                <a:solidFill>
                  <a:srgbClr val="3D3A3A"/>
                </a:solidFill>
                <a:latin typeface="Palatino Linotype" panose="02040502050505030304" pitchFamily="18" charset="0"/>
              </a:rPr>
              <a:t>planē</a:t>
            </a:r>
            <a:r>
              <a:rPr lang="en-US" sz="2800" i="1" dirty="0">
                <a:solidFill>
                  <a:srgbClr val="3D3A3A"/>
                </a:solidFill>
                <a:latin typeface="Palatino Linotype" panose="02040502050505030304" pitchFamily="18" charset="0"/>
              </a:rPr>
              <a:t> 	</a:t>
            </a:r>
            <a:r>
              <a:rPr lang="en-US" sz="2800" dirty="0">
                <a:solidFill>
                  <a:srgbClr val="3D3A3A"/>
                </a:solidFill>
                <a:latin typeface="Palatino Linotype" panose="02040502050505030304" pitchFamily="18" charset="0"/>
              </a:rPr>
              <a:t>	</a:t>
            </a:r>
            <a:r>
              <a:rPr lang="en-US" sz="2800" b="1" dirty="0">
                <a:solidFill>
                  <a:srgbClr val="3D3A3A"/>
                </a:solidFill>
                <a:latin typeface="Palatino Linotype" panose="02040502050505030304" pitchFamily="18" charset="0"/>
              </a:rPr>
              <a:t>deception</a:t>
            </a:r>
            <a:endParaRPr lang="en-US" sz="2800" b="1" i="1" dirty="0">
              <a:solidFill>
                <a:srgbClr val="3D3A3A"/>
              </a:solidFill>
              <a:latin typeface="Palatino Linotype" panose="02040502050505030304" pitchFamily="18" charset="0"/>
            </a:endParaRPr>
          </a:p>
        </p:txBody>
      </p:sp>
      <p:sp>
        <p:nvSpPr>
          <p:cNvPr id="6" name="TextBox 5"/>
          <p:cNvSpPr txBox="1"/>
          <p:nvPr/>
        </p:nvSpPr>
        <p:spPr>
          <a:xfrm>
            <a:off x="470108" y="2509659"/>
            <a:ext cx="8369092" cy="4093428"/>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2600" b="1" dirty="0"/>
              <a:t>James 1:13-17 </a:t>
            </a:r>
            <a:r>
              <a:rPr lang="en-US" sz="2600" dirty="0"/>
              <a:t> </a:t>
            </a:r>
            <a:r>
              <a:rPr lang="en-US" sz="2600" dirty="0">
                <a:latin typeface="Palatino Linotype" panose="02040502050505030304" pitchFamily="18" charset="0"/>
              </a:rPr>
              <a:t>Let no one say when he is tempted, “I am being tempted by God”; for God cannot be tempted by evil, and He Himself does not tempt anyone. But each one is tempted when he is carried away and enticed by his own lust. Then when lust has conceived, it gives birth to sin; and when sin is accomplished, it brings forth death. </a:t>
            </a:r>
            <a:r>
              <a:rPr lang="en-US" sz="2600" b="1" u="sng" dirty="0">
                <a:latin typeface="Palatino Linotype" panose="02040502050505030304" pitchFamily="18" charset="0"/>
              </a:rPr>
              <a:t>Do not be deceived</a:t>
            </a:r>
            <a:r>
              <a:rPr lang="en-US" sz="2600" dirty="0">
                <a:latin typeface="Palatino Linotype" panose="02040502050505030304" pitchFamily="18" charset="0"/>
              </a:rPr>
              <a:t>, my beloved brethren.  Every good thing given and every perfect gift is from above, coming down from the Father of lights, with whom there is no variation or shifting shadow.</a:t>
            </a:r>
          </a:p>
        </p:txBody>
      </p:sp>
      <p:sp>
        <p:nvSpPr>
          <p:cNvPr id="7" name="TextBox 6"/>
          <p:cNvSpPr txBox="1"/>
          <p:nvPr/>
        </p:nvSpPr>
        <p:spPr>
          <a:xfrm>
            <a:off x="7162800" y="4648200"/>
            <a:ext cx="1952232" cy="2089218"/>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algn="ctr"/>
            <a:r>
              <a:rPr lang="en-US" sz="3200" b="1" i="1" dirty="0"/>
              <a:t>What comes from God is good</a:t>
            </a:r>
          </a:p>
        </p:txBody>
      </p:sp>
    </p:spTree>
    <p:extLst>
      <p:ext uri="{BB962C8B-B14F-4D97-AF65-F5344CB8AC3E}">
        <p14:creationId xmlns:p14="http://schemas.microsoft.com/office/powerpoint/2010/main" val="172803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70108" y="2509659"/>
            <a:ext cx="8369092" cy="2677656"/>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2800" b="1" dirty="0"/>
              <a:t>Galatians 6:7-8	</a:t>
            </a:r>
            <a:r>
              <a:rPr lang="en-US" sz="2800" b="1" dirty="0">
                <a:latin typeface="Palatino Linotype" panose="02040502050505030304" pitchFamily="18" charset="0"/>
              </a:rPr>
              <a:t>Do not be deceived, God is not mocked</a:t>
            </a:r>
            <a:r>
              <a:rPr lang="en-US" sz="2800" dirty="0">
                <a:latin typeface="Palatino Linotype" panose="02040502050505030304" pitchFamily="18" charset="0"/>
              </a:rPr>
              <a:t>; for whatever a man sows, this he will also reap. For the one who sows to his own flesh will from the flesh reap corruption, but the one who sows to the Spirit will from the Spirit reap eternal life.</a:t>
            </a:r>
          </a:p>
        </p:txBody>
      </p:sp>
      <p:sp>
        <p:nvSpPr>
          <p:cNvPr id="6" name="Rectangle 5"/>
          <p:cNvSpPr/>
          <p:nvPr/>
        </p:nvSpPr>
        <p:spPr>
          <a:xfrm>
            <a:off x="0" y="0"/>
            <a:ext cx="9144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Grace Abounds,</a:t>
            </a:r>
          </a:p>
          <a:p>
            <a:pPr algn="ctr"/>
            <a:r>
              <a:rPr lang="en-US" sz="3200" b="1" i="1" dirty="0"/>
              <a:t>but God Will not be Mocked</a:t>
            </a:r>
          </a:p>
        </p:txBody>
      </p:sp>
    </p:spTree>
    <p:extLst>
      <p:ext uri="{BB962C8B-B14F-4D97-AF65-F5344CB8AC3E}">
        <p14:creationId xmlns:p14="http://schemas.microsoft.com/office/powerpoint/2010/main" val="341238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Does Grace Abound?</a:t>
            </a:r>
          </a:p>
        </p:txBody>
      </p:sp>
      <p:sp>
        <p:nvSpPr>
          <p:cNvPr id="5" name="TextBox 4"/>
          <p:cNvSpPr txBox="1"/>
          <p:nvPr/>
        </p:nvSpPr>
        <p:spPr>
          <a:xfrm>
            <a:off x="533400" y="990600"/>
            <a:ext cx="8077200" cy="523220"/>
          </a:xfrm>
          <a:prstGeom prst="rect">
            <a:avLst/>
          </a:prstGeom>
          <a:noFill/>
        </p:spPr>
        <p:txBody>
          <a:bodyPr wrap="square" rtlCol="0">
            <a:spAutoFit/>
          </a:bodyPr>
          <a:lstStyle/>
          <a:p>
            <a:pPr algn="ctr"/>
            <a:r>
              <a:rPr lang="en-US" sz="2800" b="1" dirty="0"/>
              <a:t>Abundant Grace</a:t>
            </a:r>
            <a:endParaRPr lang="en-US" sz="2000" i="1" dirty="0"/>
          </a:p>
        </p:txBody>
      </p:sp>
      <p:sp>
        <p:nvSpPr>
          <p:cNvPr id="2" name="Rectangle 1"/>
          <p:cNvSpPr/>
          <p:nvPr/>
        </p:nvSpPr>
        <p:spPr>
          <a:xfrm>
            <a:off x="890374" y="1600200"/>
            <a:ext cx="7363252" cy="2246769"/>
          </a:xfrm>
          <a:prstGeom prst="rect">
            <a:avLst/>
          </a:prstGeom>
          <a:gradFill>
            <a:gsLst>
              <a:gs pos="0">
                <a:srgbClr val="FFEFD1"/>
              </a:gs>
              <a:gs pos="64999">
                <a:srgbClr val="F0EBD5"/>
              </a:gs>
            </a:gsLst>
            <a:lin ang="5400000" scaled="0"/>
          </a:gradFill>
          <a:effectLst>
            <a:outerShdw blurRad="50800" dist="114300" dir="13500000" algn="br" rotWithShape="0">
              <a:prstClr val="black">
                <a:alpha val="40000"/>
              </a:prstClr>
            </a:outerShdw>
          </a:effectLst>
        </p:spPr>
        <p:txBody>
          <a:bodyPr>
            <a:spAutoFit/>
          </a:bodyPr>
          <a:lstStyle/>
          <a:p>
            <a:r>
              <a:rPr lang="en-US" sz="2800" b="1" dirty="0"/>
              <a:t>Romans 5:17	</a:t>
            </a:r>
            <a:r>
              <a:rPr lang="en-US" sz="2800" dirty="0">
                <a:latin typeface="Palatino Linotype" panose="02040502050505030304" pitchFamily="18" charset="0"/>
              </a:rPr>
              <a:t>For if by the transgression of the one, death reigned through the one, much more those who receive </a:t>
            </a:r>
            <a:r>
              <a:rPr lang="en-US" sz="2800" b="1" dirty="0">
                <a:latin typeface="Palatino Linotype" panose="02040502050505030304" pitchFamily="18" charset="0"/>
              </a:rPr>
              <a:t>the abundance of grace</a:t>
            </a:r>
            <a:r>
              <a:rPr lang="en-US" sz="2800" dirty="0">
                <a:latin typeface="Palatino Linotype" panose="02040502050505030304" pitchFamily="18" charset="0"/>
              </a:rPr>
              <a:t> and of the gift of righteousness will reign in life through the One, Jesus Christ.</a:t>
            </a:r>
          </a:p>
        </p:txBody>
      </p:sp>
      <p:sp>
        <p:nvSpPr>
          <p:cNvPr id="6" name="TextBox 5"/>
          <p:cNvSpPr txBox="1"/>
          <p:nvPr/>
        </p:nvSpPr>
        <p:spPr>
          <a:xfrm>
            <a:off x="381000" y="3962400"/>
            <a:ext cx="8077200" cy="523220"/>
          </a:xfrm>
          <a:prstGeom prst="rect">
            <a:avLst/>
          </a:prstGeom>
          <a:noFill/>
        </p:spPr>
        <p:txBody>
          <a:bodyPr wrap="square" rtlCol="0">
            <a:spAutoFit/>
          </a:bodyPr>
          <a:lstStyle/>
          <a:p>
            <a:pPr algn="ctr"/>
            <a:r>
              <a:rPr lang="en-US" sz="2800" b="1" i="1" dirty="0"/>
              <a:t>So Then Can We Be Casual About Obedience?</a:t>
            </a:r>
            <a:endParaRPr lang="en-US" sz="2000" i="1" dirty="0"/>
          </a:p>
        </p:txBody>
      </p:sp>
      <p:sp>
        <p:nvSpPr>
          <p:cNvPr id="7" name="Rectangle 6"/>
          <p:cNvSpPr/>
          <p:nvPr/>
        </p:nvSpPr>
        <p:spPr>
          <a:xfrm>
            <a:off x="881096" y="4611231"/>
            <a:ext cx="7363252" cy="954107"/>
          </a:xfrm>
          <a:prstGeom prst="rect">
            <a:avLst/>
          </a:prstGeom>
          <a:gradFill>
            <a:gsLst>
              <a:gs pos="0">
                <a:srgbClr val="FFEFD1"/>
              </a:gs>
              <a:gs pos="64999">
                <a:srgbClr val="F0EBD5"/>
              </a:gs>
            </a:gsLst>
            <a:lin ang="5400000" scaled="0"/>
          </a:gradFill>
          <a:effectLst>
            <a:outerShdw blurRad="50800" dist="114300" dir="13500000" algn="br" rotWithShape="0">
              <a:prstClr val="black">
                <a:alpha val="40000"/>
              </a:prstClr>
            </a:outerShdw>
          </a:effectLst>
        </p:spPr>
        <p:txBody>
          <a:bodyPr>
            <a:spAutoFit/>
          </a:bodyPr>
          <a:lstStyle/>
          <a:p>
            <a:r>
              <a:rPr lang="en-US" sz="2800" b="1" dirty="0"/>
              <a:t>Romans 6:1	</a:t>
            </a:r>
            <a:r>
              <a:rPr lang="en-US" sz="2800" dirty="0">
                <a:latin typeface="Palatino Linotype" panose="02040502050505030304" pitchFamily="18" charset="0"/>
              </a:rPr>
              <a:t>What shall we say then? Are we to continue in sin so that grace may increase?</a:t>
            </a:r>
          </a:p>
        </p:txBody>
      </p:sp>
    </p:spTree>
    <p:extLst>
      <p:ext uri="{BB962C8B-B14F-4D97-AF65-F5344CB8AC3E}">
        <p14:creationId xmlns:p14="http://schemas.microsoft.com/office/powerpoint/2010/main" val="239394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P spid="6"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Does Grace Abound?</a:t>
            </a:r>
          </a:p>
        </p:txBody>
      </p:sp>
      <p:sp>
        <p:nvSpPr>
          <p:cNvPr id="5" name="TextBox 4"/>
          <p:cNvSpPr txBox="1"/>
          <p:nvPr/>
        </p:nvSpPr>
        <p:spPr>
          <a:xfrm>
            <a:off x="1052946" y="3799344"/>
            <a:ext cx="7176654" cy="2677656"/>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4000" b="1" dirty="0"/>
              <a:t>1 Peter 4</a:t>
            </a:r>
            <a:r>
              <a:rPr lang="en-US" sz="3200" b="1" baseline="30000" dirty="0"/>
              <a:t>17 </a:t>
            </a:r>
            <a:r>
              <a:rPr lang="en-US" sz="3200" dirty="0">
                <a:latin typeface="Palatino Linotype" panose="02040502050505030304" pitchFamily="18" charset="0"/>
              </a:rPr>
              <a:t>For it is time for judgment to begin with the household of God; </a:t>
            </a:r>
            <a:r>
              <a:rPr lang="en-US" sz="3200" b="1" dirty="0">
                <a:latin typeface="Palatino Linotype" panose="02040502050505030304" pitchFamily="18" charset="0"/>
              </a:rPr>
              <a:t>and if it begins with us first</a:t>
            </a:r>
            <a:r>
              <a:rPr lang="en-US" sz="3200" dirty="0">
                <a:latin typeface="Palatino Linotype" panose="02040502050505030304" pitchFamily="18" charset="0"/>
              </a:rPr>
              <a:t>, what will be the outcome for those who do not obey the gospel of God?</a:t>
            </a:r>
          </a:p>
        </p:txBody>
      </p:sp>
      <p:sp>
        <p:nvSpPr>
          <p:cNvPr id="2" name="Rectangle 1"/>
          <p:cNvSpPr/>
          <p:nvPr/>
        </p:nvSpPr>
        <p:spPr>
          <a:xfrm>
            <a:off x="1052946" y="1066800"/>
            <a:ext cx="7176654" cy="2677656"/>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4000" b="1" dirty="0"/>
              <a:t>1 Peter 4</a:t>
            </a:r>
            <a:r>
              <a:rPr lang="en-US" sz="3200" b="1" baseline="30000" dirty="0"/>
              <a:t>12</a:t>
            </a:r>
            <a:r>
              <a:rPr lang="en-US" sz="2800" dirty="0">
                <a:latin typeface="Palatino Linotype" panose="02040502050505030304" pitchFamily="18" charset="0"/>
              </a:rPr>
              <a:t> </a:t>
            </a:r>
            <a:r>
              <a:rPr lang="en-US" sz="3200" dirty="0">
                <a:latin typeface="Palatino Linotype" panose="02040502050505030304" pitchFamily="18" charset="0"/>
              </a:rPr>
              <a:t>Beloved, do not be surprised at the fiery ordeal among you, which comes upon you for your testing, as though some strange thing were happening to you;</a:t>
            </a:r>
          </a:p>
        </p:txBody>
      </p:sp>
    </p:spTree>
    <p:extLst>
      <p:ext uri="{BB962C8B-B14F-4D97-AF65-F5344CB8AC3E}">
        <p14:creationId xmlns:p14="http://schemas.microsoft.com/office/powerpoint/2010/main" val="236535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Does Grace Abound?</a:t>
            </a:r>
          </a:p>
        </p:txBody>
      </p:sp>
      <p:sp>
        <p:nvSpPr>
          <p:cNvPr id="5" name="TextBox 4"/>
          <p:cNvSpPr txBox="1"/>
          <p:nvPr/>
        </p:nvSpPr>
        <p:spPr>
          <a:xfrm>
            <a:off x="1052946" y="1447800"/>
            <a:ext cx="7176654" cy="4647426"/>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4000" b="1" dirty="0"/>
              <a:t>Matthew 7 </a:t>
            </a:r>
            <a:r>
              <a:rPr lang="en-US" sz="3200" b="1" baseline="30000" dirty="0">
                <a:latin typeface="Palatino Linotype" panose="02040502050505030304" pitchFamily="18" charset="0"/>
              </a:rPr>
              <a:t>21 </a:t>
            </a:r>
            <a:r>
              <a:rPr lang="en-US" sz="3200" dirty="0">
                <a:latin typeface="Palatino Linotype" panose="02040502050505030304" pitchFamily="18" charset="0"/>
              </a:rPr>
              <a:t>“Not everyone who says to Me, ‘Lord, Lord,’ will enter the kingdom of heaven, but he who does the will of My Father who is in heaven will enter. </a:t>
            </a:r>
            <a:r>
              <a:rPr lang="en-US" sz="3200" b="1" baseline="30000" dirty="0">
                <a:latin typeface="Palatino Linotype" panose="02040502050505030304" pitchFamily="18" charset="0"/>
              </a:rPr>
              <a:t>22 </a:t>
            </a:r>
            <a:r>
              <a:rPr lang="en-US" sz="3200" dirty="0">
                <a:latin typeface="Palatino Linotype" panose="02040502050505030304" pitchFamily="18" charset="0"/>
              </a:rPr>
              <a:t>Many will say to Me on that day, ‘Lord, Lord, did we not prophesy in Your name, and in Your name cast out demons, and in Your name perform many miracles?’” </a:t>
            </a:r>
          </a:p>
        </p:txBody>
      </p:sp>
    </p:spTree>
    <p:extLst>
      <p:ext uri="{BB962C8B-B14F-4D97-AF65-F5344CB8AC3E}">
        <p14:creationId xmlns:p14="http://schemas.microsoft.com/office/powerpoint/2010/main" val="394733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Does Grace Abound?</a:t>
            </a:r>
          </a:p>
        </p:txBody>
      </p:sp>
      <p:sp>
        <p:nvSpPr>
          <p:cNvPr id="5" name="TextBox 4"/>
          <p:cNvSpPr txBox="1"/>
          <p:nvPr/>
        </p:nvSpPr>
        <p:spPr>
          <a:xfrm>
            <a:off x="1052946" y="1447800"/>
            <a:ext cx="7176654" cy="4647426"/>
          </a:xfrm>
          <a:prstGeom prst="rect">
            <a:avLst/>
          </a:prstGeom>
          <a:gradFill>
            <a:gsLst>
              <a:gs pos="0">
                <a:srgbClr val="FFEFD1"/>
              </a:gs>
              <a:gs pos="64999">
                <a:srgbClr val="F0EBD5"/>
              </a:gs>
              <a:gs pos="100000">
                <a:srgbClr val="D1C39F"/>
              </a:gs>
            </a:gsLst>
            <a:lin ang="5400000" scaled="0"/>
          </a:gradFill>
          <a:effectLst>
            <a:outerShdw blurRad="50800" dist="114300" dir="13500000" algn="br" rotWithShape="0">
              <a:prstClr val="black">
                <a:alpha val="40000"/>
              </a:prstClr>
            </a:outerShdw>
          </a:effectLst>
        </p:spPr>
        <p:txBody>
          <a:bodyPr wrap="square" rtlCol="0">
            <a:spAutoFit/>
          </a:bodyPr>
          <a:lstStyle/>
          <a:p>
            <a:r>
              <a:rPr lang="en-US" sz="4000" b="1" dirty="0"/>
              <a:t>Matthew 7 </a:t>
            </a:r>
            <a:r>
              <a:rPr lang="en-US" sz="3200" b="1" baseline="30000" dirty="0">
                <a:latin typeface="Palatino Linotype" panose="02040502050505030304" pitchFamily="18" charset="0"/>
              </a:rPr>
              <a:t>21 </a:t>
            </a:r>
            <a:r>
              <a:rPr lang="en-US" sz="3200" dirty="0">
                <a:latin typeface="Palatino Linotype" panose="02040502050505030304" pitchFamily="18" charset="0"/>
              </a:rPr>
              <a:t>“Not everyone who says to Me, ‘Lord, Lord,’ will enter the kingdom of heaven, but he who does the will of My Father who is in heaven will enter. </a:t>
            </a:r>
            <a:r>
              <a:rPr lang="en-US" sz="3200" b="1" baseline="30000" dirty="0">
                <a:latin typeface="Palatino Linotype" panose="02040502050505030304" pitchFamily="18" charset="0"/>
              </a:rPr>
              <a:t>22 </a:t>
            </a:r>
            <a:r>
              <a:rPr lang="en-US" sz="3200" dirty="0">
                <a:latin typeface="Palatino Linotype" panose="02040502050505030304" pitchFamily="18" charset="0"/>
              </a:rPr>
              <a:t>Many will say to Me on that day, ‘Lord, Lord, </a:t>
            </a:r>
            <a:r>
              <a:rPr lang="en-US" sz="3200" b="1" dirty="0">
                <a:latin typeface="Palatino Linotype" panose="02040502050505030304" pitchFamily="18" charset="0"/>
              </a:rPr>
              <a:t>did we not prophesy in Your name, and in Your name cast out demons, and in Your name perform many miracles?</a:t>
            </a:r>
            <a:r>
              <a:rPr lang="en-US" sz="3200" dirty="0">
                <a:latin typeface="Palatino Linotype" panose="02040502050505030304" pitchFamily="18" charset="0"/>
              </a:rPr>
              <a:t>’” </a:t>
            </a:r>
          </a:p>
        </p:txBody>
      </p:sp>
    </p:spTree>
    <p:extLst>
      <p:ext uri="{BB962C8B-B14F-4D97-AF65-F5344CB8AC3E}">
        <p14:creationId xmlns:p14="http://schemas.microsoft.com/office/powerpoint/2010/main" val="2745120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algn="ctr"/>
            <a:r>
              <a:rPr lang="en-US" sz="3200" i="1" spc="-150" dirty="0"/>
              <a:t>One Thing We </a:t>
            </a:r>
            <a:r>
              <a:rPr lang="en-US" sz="3200" b="1" i="1" spc="-150" dirty="0"/>
              <a:t>MUST  DO; </a:t>
            </a:r>
            <a:r>
              <a:rPr lang="en-US" sz="3200" i="1" spc="-150" dirty="0"/>
              <a:t> One Thing We </a:t>
            </a:r>
            <a:r>
              <a:rPr lang="en-US" sz="3200" b="1" i="1" spc="-150" dirty="0"/>
              <a:t>MUST NOT  DO</a:t>
            </a:r>
          </a:p>
        </p:txBody>
      </p:sp>
    </p:spTree>
    <p:extLst>
      <p:ext uri="{BB962C8B-B14F-4D97-AF65-F5344CB8AC3E}">
        <p14:creationId xmlns:p14="http://schemas.microsoft.com/office/powerpoint/2010/main" val="402374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DO</a:t>
            </a:r>
          </a:p>
        </p:txBody>
      </p:sp>
      <p:sp>
        <p:nvSpPr>
          <p:cNvPr id="9" name="Rectangle 8"/>
          <p:cNvSpPr/>
          <p:nvPr/>
        </p:nvSpPr>
        <p:spPr>
          <a:xfrm>
            <a:off x="470108" y="1089422"/>
            <a:ext cx="8369092" cy="5262979"/>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fontAlgn="t">
              <a:defRPr/>
            </a:pPr>
            <a:r>
              <a:rPr lang="en-US" sz="2800" i="1" dirty="0" err="1">
                <a:solidFill>
                  <a:srgbClr val="3D3A3A"/>
                </a:solidFill>
                <a:latin typeface="Palatino Linotype" panose="02040502050505030304" pitchFamily="18" charset="0"/>
              </a:rPr>
              <a:t>spoudazō</a:t>
            </a:r>
            <a:r>
              <a:rPr lang="en-US" sz="2800" i="1" dirty="0">
                <a:solidFill>
                  <a:srgbClr val="3D3A3A"/>
                </a:solidFill>
                <a:latin typeface="Palatino Linotype" panose="02040502050505030304" pitchFamily="18" charset="0"/>
              </a:rPr>
              <a:t>	</a:t>
            </a:r>
            <a:endParaRPr lang="en-US" sz="2800" b="1" dirty="0">
              <a:solidFill>
                <a:srgbClr val="3D3A3A"/>
              </a:solidFill>
              <a:latin typeface="Palatino Linotype" panose="02040502050505030304" pitchFamily="18" charset="0"/>
            </a:endParaRPr>
          </a:p>
          <a:p>
            <a:pPr fontAlgn="t">
              <a:defRPr/>
            </a:pPr>
            <a:endParaRPr lang="en-US" sz="2800" b="1" dirty="0">
              <a:solidFill>
                <a:srgbClr val="3D3A3A"/>
              </a:solidFill>
              <a:latin typeface="Open Sans"/>
            </a:endParaRPr>
          </a:p>
          <a:p>
            <a:pPr fontAlgn="t">
              <a:defRPr/>
            </a:pPr>
            <a:r>
              <a:rPr lang="en-US" sz="2800" b="1" dirty="0">
                <a:solidFill>
                  <a:srgbClr val="3D3A3A"/>
                </a:solidFill>
                <a:latin typeface="Open Sans"/>
              </a:rPr>
              <a:t>2 Timothy 4:9</a:t>
            </a:r>
          </a:p>
          <a:p>
            <a:pPr lvl="1" fontAlgn="t"/>
            <a:r>
              <a:rPr lang="en-US" sz="2800" b="1" u="sng" dirty="0">
                <a:solidFill>
                  <a:srgbClr val="3D3A3A"/>
                </a:solidFill>
                <a:effectLst/>
                <a:latin typeface="Palatino Linotype" panose="02040502050505030304" pitchFamily="18" charset="0"/>
              </a:rPr>
              <a:t>Do your best</a:t>
            </a:r>
            <a:r>
              <a:rPr lang="en-US" sz="2800" b="0" dirty="0">
                <a:solidFill>
                  <a:srgbClr val="3D3A3A"/>
                </a:solidFill>
                <a:effectLst/>
                <a:latin typeface="Palatino Linotype" panose="02040502050505030304" pitchFamily="18" charset="0"/>
              </a:rPr>
              <a:t> to come to me soon</a:t>
            </a:r>
          </a:p>
          <a:p>
            <a:pPr lvl="1" fontAlgn="t"/>
            <a:endParaRPr lang="en-US" sz="2800" b="0" dirty="0">
              <a:solidFill>
                <a:srgbClr val="3D3A3A"/>
              </a:solidFill>
              <a:effectLst/>
              <a:latin typeface="Palatino Linotype" panose="02040502050505030304" pitchFamily="18" charset="0"/>
            </a:endParaRPr>
          </a:p>
          <a:p>
            <a:pPr fontAlgn="t">
              <a:defRPr/>
            </a:pPr>
            <a:r>
              <a:rPr lang="en-US" sz="2800" b="1" dirty="0">
                <a:solidFill>
                  <a:srgbClr val="3D3A3A"/>
                </a:solidFill>
                <a:latin typeface="Open Sans"/>
              </a:rPr>
              <a:t>2 Timothy 4:21</a:t>
            </a:r>
          </a:p>
          <a:p>
            <a:pPr lvl="1" fontAlgn="t"/>
            <a:r>
              <a:rPr lang="en-US" sz="2800" b="1" u="sng" dirty="0">
                <a:solidFill>
                  <a:srgbClr val="3D3A3A"/>
                </a:solidFill>
                <a:effectLst/>
                <a:latin typeface="Palatino Linotype" panose="02040502050505030304" pitchFamily="18" charset="0"/>
              </a:rPr>
              <a:t>Do your best</a:t>
            </a:r>
            <a:r>
              <a:rPr lang="en-US" sz="2800" b="0" dirty="0">
                <a:solidFill>
                  <a:srgbClr val="3D3A3A"/>
                </a:solidFill>
                <a:effectLst/>
                <a:latin typeface="Palatino Linotype" panose="02040502050505030304" pitchFamily="18" charset="0"/>
              </a:rPr>
              <a:t> to come before winter.</a:t>
            </a:r>
          </a:p>
          <a:p>
            <a:pPr lvl="1" fontAlgn="t"/>
            <a:endParaRPr lang="en-US" sz="2800" b="0" dirty="0">
              <a:solidFill>
                <a:srgbClr val="3D3A3A"/>
              </a:solidFill>
              <a:effectLst/>
              <a:latin typeface="Palatino Linotype" panose="02040502050505030304" pitchFamily="18" charset="0"/>
            </a:endParaRPr>
          </a:p>
          <a:p>
            <a:pPr fontAlgn="t"/>
            <a:r>
              <a:rPr lang="en-US" sz="2800" b="1" dirty="0">
                <a:solidFill>
                  <a:srgbClr val="3D3A3A"/>
                </a:solidFill>
                <a:effectLst/>
                <a:latin typeface="Open Sans"/>
              </a:rPr>
              <a:t>Titus 3:12</a:t>
            </a:r>
          </a:p>
          <a:p>
            <a:pPr lvl="1" fontAlgn="t"/>
            <a:r>
              <a:rPr lang="en-US" sz="2800" b="0" dirty="0">
                <a:solidFill>
                  <a:srgbClr val="3D3A3A"/>
                </a:solidFill>
                <a:effectLst/>
                <a:latin typeface="Palatino Linotype" panose="02040502050505030304" pitchFamily="18" charset="0"/>
              </a:rPr>
              <a:t>When I send </a:t>
            </a:r>
            <a:r>
              <a:rPr lang="en-US" sz="2800" b="0" dirty="0" err="1">
                <a:solidFill>
                  <a:srgbClr val="3D3A3A"/>
                </a:solidFill>
                <a:effectLst/>
                <a:latin typeface="Palatino Linotype" panose="02040502050505030304" pitchFamily="18" charset="0"/>
              </a:rPr>
              <a:t>Artemas</a:t>
            </a:r>
            <a:r>
              <a:rPr lang="en-US" sz="2800" b="0" dirty="0">
                <a:solidFill>
                  <a:srgbClr val="3D3A3A"/>
                </a:solidFill>
                <a:effectLst/>
                <a:latin typeface="Palatino Linotype" panose="02040502050505030304" pitchFamily="18" charset="0"/>
              </a:rPr>
              <a:t> to you or </a:t>
            </a:r>
            <a:r>
              <a:rPr lang="en-US" sz="2800" b="0" dirty="0" err="1">
                <a:solidFill>
                  <a:srgbClr val="3D3A3A"/>
                </a:solidFill>
                <a:effectLst/>
                <a:latin typeface="Palatino Linotype" panose="02040502050505030304" pitchFamily="18" charset="0"/>
              </a:rPr>
              <a:t>Tychicus</a:t>
            </a:r>
            <a:r>
              <a:rPr lang="en-US" sz="2800" b="0" dirty="0">
                <a:solidFill>
                  <a:srgbClr val="3D3A3A"/>
                </a:solidFill>
                <a:effectLst/>
                <a:latin typeface="Palatino Linotype" panose="02040502050505030304" pitchFamily="18" charset="0"/>
              </a:rPr>
              <a:t>, </a:t>
            </a:r>
            <a:r>
              <a:rPr lang="en-US" sz="2800" b="1" u="sng" dirty="0">
                <a:solidFill>
                  <a:srgbClr val="3D3A3A"/>
                </a:solidFill>
                <a:effectLst/>
                <a:latin typeface="Palatino Linotype" panose="02040502050505030304" pitchFamily="18" charset="0"/>
              </a:rPr>
              <a:t>do your best</a:t>
            </a:r>
            <a:r>
              <a:rPr lang="en-US" sz="2800" b="0" dirty="0">
                <a:solidFill>
                  <a:srgbClr val="3D3A3A"/>
                </a:solidFill>
                <a:effectLst/>
                <a:latin typeface="Palatino Linotype" panose="02040502050505030304" pitchFamily="18" charset="0"/>
              </a:rPr>
              <a:t> to come to me in </a:t>
            </a:r>
            <a:r>
              <a:rPr lang="en-US" sz="2800" b="0" dirty="0" err="1">
                <a:solidFill>
                  <a:srgbClr val="3D3A3A"/>
                </a:solidFill>
                <a:effectLst/>
                <a:latin typeface="Palatino Linotype" panose="02040502050505030304" pitchFamily="18" charset="0"/>
              </a:rPr>
              <a:t>Nicopolis</a:t>
            </a:r>
            <a:r>
              <a:rPr lang="en-US" sz="2800" b="0" dirty="0">
                <a:solidFill>
                  <a:srgbClr val="3D3A3A"/>
                </a:solidFill>
                <a:effectLst/>
                <a:latin typeface="Palatino Linotype" panose="02040502050505030304" pitchFamily="18" charset="0"/>
              </a:rPr>
              <a:t>, for I have decided to winter there.</a:t>
            </a:r>
            <a:endParaRPr lang="en-US" b="0" dirty="0">
              <a:solidFill>
                <a:srgbClr val="3D3A3A"/>
              </a:solidFill>
              <a:effectLst/>
              <a:latin typeface="Open Sans"/>
            </a:endParaRPr>
          </a:p>
        </p:txBody>
      </p:sp>
      <p:sp>
        <p:nvSpPr>
          <p:cNvPr id="2" name="Rectangle 1"/>
          <p:cNvSpPr/>
          <p:nvPr/>
        </p:nvSpPr>
        <p:spPr>
          <a:xfrm>
            <a:off x="2350573" y="1123684"/>
            <a:ext cx="4583627" cy="523220"/>
          </a:xfrm>
          <a:prstGeom prst="rect">
            <a:avLst/>
          </a:prstGeom>
        </p:spPr>
        <p:txBody>
          <a:bodyPr wrap="none">
            <a:spAutoFit/>
          </a:bodyPr>
          <a:lstStyle/>
          <a:p>
            <a:r>
              <a:rPr lang="en-US" sz="2800" b="1" dirty="0">
                <a:solidFill>
                  <a:srgbClr val="3D3A3A"/>
                </a:solidFill>
              </a:rPr>
              <a:t>be diligent, make every effort</a:t>
            </a:r>
            <a:endParaRPr lang="en-US" sz="2800" dirty="0"/>
          </a:p>
        </p:txBody>
      </p:sp>
    </p:spTree>
    <p:extLst>
      <p:ext uri="{BB962C8B-B14F-4D97-AF65-F5344CB8AC3E}">
        <p14:creationId xmlns:p14="http://schemas.microsoft.com/office/powerpoint/2010/main" val="2831153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What We MUST DO</a:t>
            </a:r>
          </a:p>
        </p:txBody>
      </p:sp>
      <p:sp>
        <p:nvSpPr>
          <p:cNvPr id="9" name="Rectangle 8"/>
          <p:cNvSpPr/>
          <p:nvPr/>
        </p:nvSpPr>
        <p:spPr>
          <a:xfrm>
            <a:off x="470108" y="1089422"/>
            <a:ext cx="8369092" cy="2246769"/>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pPr fontAlgn="t">
              <a:defRPr/>
            </a:pPr>
            <a:r>
              <a:rPr lang="en-US" sz="2800" i="1" dirty="0" err="1">
                <a:solidFill>
                  <a:srgbClr val="3D3A3A"/>
                </a:solidFill>
                <a:latin typeface="Palatino Linotype" panose="02040502050505030304" pitchFamily="18" charset="0"/>
              </a:rPr>
              <a:t>spoudazō</a:t>
            </a:r>
            <a:endParaRPr lang="en-US" sz="2800" i="1" dirty="0">
              <a:solidFill>
                <a:srgbClr val="3D3A3A"/>
              </a:solidFill>
              <a:latin typeface="Palatino Linotype" panose="02040502050505030304" pitchFamily="18" charset="0"/>
            </a:endParaRPr>
          </a:p>
          <a:p>
            <a:pPr fontAlgn="t">
              <a:defRPr/>
            </a:pPr>
            <a:endParaRPr lang="en-US" sz="2800" i="1" dirty="0">
              <a:solidFill>
                <a:srgbClr val="3D3A3A"/>
              </a:solidFill>
              <a:latin typeface="Palatino Linotype" panose="02040502050505030304" pitchFamily="18" charset="0"/>
            </a:endParaRPr>
          </a:p>
          <a:p>
            <a:pPr fontAlgn="t"/>
            <a:r>
              <a:rPr lang="en-US" sz="2800" b="1" dirty="0"/>
              <a:t>Ephesians 4:3</a:t>
            </a:r>
          </a:p>
          <a:p>
            <a:pPr lvl="1" fontAlgn="t"/>
            <a:r>
              <a:rPr lang="en-US" sz="2800" b="1" u="sng" dirty="0">
                <a:latin typeface="Palatino Linotype" panose="02040502050505030304" pitchFamily="18" charset="0"/>
              </a:rPr>
              <a:t>making every effort</a:t>
            </a:r>
            <a:r>
              <a:rPr lang="en-US" sz="2800" dirty="0">
                <a:latin typeface="Palatino Linotype" panose="02040502050505030304" pitchFamily="18" charset="0"/>
              </a:rPr>
              <a:t> to preserve the unity of the Spirit by the bond of peace.</a:t>
            </a:r>
          </a:p>
        </p:txBody>
      </p:sp>
    </p:spTree>
    <p:extLst>
      <p:ext uri="{BB962C8B-B14F-4D97-AF65-F5344CB8AC3E}">
        <p14:creationId xmlns:p14="http://schemas.microsoft.com/office/powerpoint/2010/main" val="3786757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TotalTime>
  <Words>688</Words>
  <Application>Microsoft Office PowerPoint</Application>
  <PresentationFormat>On-screen Show (4:3)</PresentationFormat>
  <Paragraphs>192</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Open Sans</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james.l.mounts@aol.com</cp:lastModifiedBy>
  <cp:revision>37</cp:revision>
  <dcterms:created xsi:type="dcterms:W3CDTF">2016-12-24T19:02:00Z</dcterms:created>
  <dcterms:modified xsi:type="dcterms:W3CDTF">2016-12-25T13:11:24Z</dcterms:modified>
</cp:coreProperties>
</file>