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65" r:id="rId4"/>
    <p:sldId id="257" r:id="rId5"/>
    <p:sldId id="258" r:id="rId6"/>
    <p:sldId id="259" r:id="rId7"/>
    <p:sldId id="263" r:id="rId8"/>
    <p:sldId id="266" r:id="rId9"/>
    <p:sldId id="264"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8270905-3EEA-4236-A8B5-F81C478CF27A}" type="datetimeFigureOut">
              <a:rPr lang="en-US" smtClean="0"/>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2638358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270905-3EEA-4236-A8B5-F81C478CF27A}" type="datetimeFigureOut">
              <a:rPr lang="en-US" smtClean="0"/>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1789671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270905-3EEA-4236-A8B5-F81C478CF27A}" type="datetimeFigureOut">
              <a:rPr lang="en-US" smtClean="0"/>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1241257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270905-3EEA-4236-A8B5-F81C478CF27A}" type="datetimeFigureOut">
              <a:rPr lang="en-US" smtClean="0"/>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1301754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270905-3EEA-4236-A8B5-F81C478CF27A}" type="datetimeFigureOut">
              <a:rPr lang="en-US" smtClean="0"/>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2735644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270905-3EEA-4236-A8B5-F81C478CF27A}" type="datetimeFigureOut">
              <a:rPr lang="en-US" smtClean="0"/>
              <a:t>12/11/2016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288502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270905-3EEA-4236-A8B5-F81C478CF27A}" type="datetimeFigureOut">
              <a:rPr lang="en-US" smtClean="0"/>
              <a:t>12/11/2016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3940709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270905-3EEA-4236-A8B5-F81C478CF27A}" type="datetimeFigureOut">
              <a:rPr lang="en-US" smtClean="0"/>
              <a:t>12/11/2016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3607584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70905-3EEA-4236-A8B5-F81C478CF27A}" type="datetimeFigureOut">
              <a:rPr lang="en-US" smtClean="0"/>
              <a:t>12/11/2016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72165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270905-3EEA-4236-A8B5-F81C478CF27A}" type="datetimeFigureOut">
              <a:rPr lang="en-US" smtClean="0"/>
              <a:t>12/11/2016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2817574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270905-3EEA-4236-A8B5-F81C478CF27A}" type="datetimeFigureOut">
              <a:rPr lang="en-US" smtClean="0"/>
              <a:t>12/11/2016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263115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70905-3EEA-4236-A8B5-F81C478CF27A}" type="datetimeFigureOut">
              <a:rPr lang="en-US" smtClean="0"/>
              <a:t>12/11/2016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E31D43-49D4-4401-8FA1-BFC3CFF9D3DD}" type="slidenum">
              <a:rPr lang="en-US" smtClean="0"/>
              <a:t>‹#›</a:t>
            </a:fld>
            <a:endParaRPr lang="en-US"/>
          </a:p>
        </p:txBody>
      </p:sp>
    </p:spTree>
    <p:extLst>
      <p:ext uri="{BB962C8B-B14F-4D97-AF65-F5344CB8AC3E}">
        <p14:creationId xmlns:p14="http://schemas.microsoft.com/office/powerpoint/2010/main" val="2318383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CLEANSED!</a:t>
            </a:r>
          </a:p>
        </p:txBody>
      </p:sp>
      <p:sp>
        <p:nvSpPr>
          <p:cNvPr id="5" name="TextBox 4"/>
          <p:cNvSpPr txBox="1"/>
          <p:nvPr/>
        </p:nvSpPr>
        <p:spPr>
          <a:xfrm>
            <a:off x="381000" y="2348805"/>
            <a:ext cx="8077200" cy="2123658"/>
          </a:xfrm>
          <a:prstGeom prst="rect">
            <a:avLst/>
          </a:prstGeom>
          <a:noFill/>
        </p:spPr>
        <p:txBody>
          <a:bodyPr wrap="square" rtlCol="0">
            <a:spAutoFit/>
          </a:bodyPr>
          <a:lstStyle/>
          <a:p>
            <a:pPr algn="ctr"/>
            <a:r>
              <a:rPr lang="en-US" sz="2800" b="1" dirty="0"/>
              <a:t>Sunday</a:t>
            </a:r>
          </a:p>
          <a:p>
            <a:pPr algn="ctr"/>
            <a:r>
              <a:rPr lang="en-US" sz="2800" b="1" dirty="0"/>
              <a:t>December 11, 2016</a:t>
            </a:r>
          </a:p>
          <a:p>
            <a:pPr algn="ctr"/>
            <a:r>
              <a:rPr lang="en-US" sz="2800" b="1" dirty="0"/>
              <a:t>11:00 am</a:t>
            </a:r>
          </a:p>
          <a:p>
            <a:pPr algn="ctr"/>
            <a:endParaRPr lang="en-US" sz="2800" b="1" dirty="0"/>
          </a:p>
          <a:p>
            <a:pPr algn="ctr"/>
            <a:r>
              <a:rPr lang="en-US" sz="2000" i="1" dirty="0"/>
              <a:t>Jeff Smelser at Exton</a:t>
            </a:r>
          </a:p>
        </p:txBody>
      </p:sp>
    </p:spTree>
    <p:extLst>
      <p:ext uri="{BB962C8B-B14F-4D97-AF65-F5344CB8AC3E}">
        <p14:creationId xmlns:p14="http://schemas.microsoft.com/office/powerpoint/2010/main" val="3672122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CLEANSED!</a:t>
            </a:r>
          </a:p>
        </p:txBody>
      </p:sp>
      <p:sp>
        <p:nvSpPr>
          <p:cNvPr id="5" name="TextBox 4"/>
          <p:cNvSpPr txBox="1"/>
          <p:nvPr/>
        </p:nvSpPr>
        <p:spPr>
          <a:xfrm>
            <a:off x="381000" y="1143000"/>
            <a:ext cx="8077200" cy="523220"/>
          </a:xfrm>
          <a:prstGeom prst="rect">
            <a:avLst/>
          </a:prstGeom>
          <a:noFill/>
        </p:spPr>
        <p:txBody>
          <a:bodyPr wrap="square" rtlCol="0">
            <a:spAutoFit/>
          </a:bodyPr>
          <a:lstStyle/>
          <a:p>
            <a:r>
              <a:rPr lang="en-US" sz="2800" b="1" dirty="0"/>
              <a:t>Cleansed at Baptism</a:t>
            </a:r>
          </a:p>
        </p:txBody>
      </p:sp>
      <p:sp>
        <p:nvSpPr>
          <p:cNvPr id="2" name="Rectangle 1"/>
          <p:cNvSpPr/>
          <p:nvPr/>
        </p:nvSpPr>
        <p:spPr>
          <a:xfrm>
            <a:off x="685800" y="1841718"/>
            <a:ext cx="7720226" cy="2677656"/>
          </a:xfrm>
          <a:prstGeom prst="rect">
            <a:avLst/>
          </a:prstGeom>
        </p:spPr>
        <p:txBody>
          <a:bodyPr wrap="square">
            <a:spAutoFit/>
          </a:bodyPr>
          <a:lstStyle/>
          <a:p>
            <a:r>
              <a:rPr lang="en-US" sz="2800" b="1" dirty="0">
                <a:latin typeface="Palatino Linotype" panose="02040502050505030304" pitchFamily="18" charset="0"/>
              </a:rPr>
              <a:t>“But that’s being saved by works!”</a:t>
            </a:r>
          </a:p>
          <a:p>
            <a:r>
              <a:rPr lang="en-US" sz="2800" b="1" dirty="0"/>
              <a:t>	Was </a:t>
            </a:r>
            <a:r>
              <a:rPr lang="en-US" sz="2800" b="1" dirty="0" err="1"/>
              <a:t>Naaman</a:t>
            </a:r>
            <a:r>
              <a:rPr lang="en-US" sz="2800" b="1" dirty="0"/>
              <a:t> cleansed by works?</a:t>
            </a:r>
          </a:p>
          <a:p>
            <a:endParaRPr lang="en-US" sz="2800" b="1" i="1" dirty="0">
              <a:latin typeface="Palatino Linotype" panose="02040502050505030304" pitchFamily="18" charset="0"/>
            </a:endParaRPr>
          </a:p>
          <a:p>
            <a:r>
              <a:rPr lang="en-US" sz="2800" b="1" dirty="0">
                <a:latin typeface="Palatino Linotype" panose="02040502050505030304" pitchFamily="18" charset="0"/>
              </a:rPr>
              <a:t>“But there has to be an inward conversion”</a:t>
            </a:r>
          </a:p>
          <a:p>
            <a:r>
              <a:rPr lang="en-US" sz="2800" b="1" dirty="0"/>
              <a:t>	Conversion comes first</a:t>
            </a:r>
          </a:p>
          <a:p>
            <a:r>
              <a:rPr lang="en-US" sz="2800" b="1" dirty="0"/>
              <a:t>	What does this tell us about infant baptism?</a:t>
            </a:r>
          </a:p>
        </p:txBody>
      </p:sp>
    </p:spTree>
    <p:extLst>
      <p:ext uri="{BB962C8B-B14F-4D97-AF65-F5344CB8AC3E}">
        <p14:creationId xmlns:p14="http://schemas.microsoft.com/office/powerpoint/2010/main" val="357603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CLEANSED!</a:t>
            </a:r>
          </a:p>
        </p:txBody>
      </p:sp>
      <p:sp>
        <p:nvSpPr>
          <p:cNvPr id="5" name="TextBox 4"/>
          <p:cNvSpPr txBox="1"/>
          <p:nvPr/>
        </p:nvSpPr>
        <p:spPr>
          <a:xfrm>
            <a:off x="381000" y="1143000"/>
            <a:ext cx="8077200" cy="523220"/>
          </a:xfrm>
          <a:prstGeom prst="rect">
            <a:avLst/>
          </a:prstGeom>
          <a:noFill/>
        </p:spPr>
        <p:txBody>
          <a:bodyPr wrap="square" rtlCol="0">
            <a:spAutoFit/>
          </a:bodyPr>
          <a:lstStyle/>
          <a:p>
            <a:r>
              <a:rPr lang="en-US" sz="2800" b="1" dirty="0"/>
              <a:t>2 Kings 5, </a:t>
            </a:r>
            <a:r>
              <a:rPr lang="en-US" sz="2800" b="1" dirty="0" err="1"/>
              <a:t>Naaman</a:t>
            </a:r>
            <a:r>
              <a:rPr lang="en-US" sz="2800" b="1" dirty="0"/>
              <a:t> the Leper</a:t>
            </a:r>
          </a:p>
        </p:txBody>
      </p:sp>
    </p:spTree>
    <p:extLst>
      <p:ext uri="{BB962C8B-B14F-4D97-AF65-F5344CB8AC3E}">
        <p14:creationId xmlns:p14="http://schemas.microsoft.com/office/powerpoint/2010/main" val="2126560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CLEANSED!</a:t>
            </a:r>
          </a:p>
        </p:txBody>
      </p:sp>
      <p:sp>
        <p:nvSpPr>
          <p:cNvPr id="5" name="TextBox 4"/>
          <p:cNvSpPr txBox="1"/>
          <p:nvPr/>
        </p:nvSpPr>
        <p:spPr>
          <a:xfrm>
            <a:off x="381000" y="1143000"/>
            <a:ext cx="8077200" cy="523220"/>
          </a:xfrm>
          <a:prstGeom prst="rect">
            <a:avLst/>
          </a:prstGeom>
          <a:noFill/>
        </p:spPr>
        <p:txBody>
          <a:bodyPr wrap="square" rtlCol="0">
            <a:spAutoFit/>
          </a:bodyPr>
          <a:lstStyle/>
          <a:p>
            <a:r>
              <a:rPr lang="en-US" sz="2800" b="1" dirty="0"/>
              <a:t>“Lepers are cleansed”</a:t>
            </a:r>
          </a:p>
        </p:txBody>
      </p:sp>
      <p:sp>
        <p:nvSpPr>
          <p:cNvPr id="2" name="TextBox 1"/>
          <p:cNvSpPr txBox="1"/>
          <p:nvPr/>
        </p:nvSpPr>
        <p:spPr>
          <a:xfrm>
            <a:off x="838200" y="5257800"/>
            <a:ext cx="7162800" cy="954107"/>
          </a:xfrm>
          <a:prstGeom prst="rect">
            <a:avLst/>
          </a:prstGeom>
          <a:noFill/>
        </p:spPr>
        <p:txBody>
          <a:bodyPr wrap="square" rtlCol="0">
            <a:spAutoFit/>
          </a:bodyPr>
          <a:lstStyle/>
          <a:p>
            <a:r>
              <a:rPr lang="en-US" sz="2800" dirty="0"/>
              <a:t>NT almost always speaks of “cleansing” rather than “healing”</a:t>
            </a:r>
          </a:p>
        </p:txBody>
      </p:sp>
      <p:sp>
        <p:nvSpPr>
          <p:cNvPr id="3" name="Rectangle 2"/>
          <p:cNvSpPr/>
          <p:nvPr/>
        </p:nvSpPr>
        <p:spPr>
          <a:xfrm>
            <a:off x="609600" y="1752600"/>
            <a:ext cx="6693865" cy="3416320"/>
          </a:xfrm>
          <a:prstGeom prst="rect">
            <a:avLst/>
          </a:prstGeom>
        </p:spPr>
        <p:txBody>
          <a:bodyPr>
            <a:spAutoFit/>
          </a:bodyPr>
          <a:lstStyle/>
          <a:p>
            <a:r>
              <a:rPr lang="en-US" sz="2400" b="1" i="1" baseline="30000" dirty="0">
                <a:latin typeface="Palatino Linotype" panose="02040502050505030304" pitchFamily="18" charset="0"/>
              </a:rPr>
              <a:t>4 </a:t>
            </a:r>
            <a:r>
              <a:rPr lang="en-US" sz="2400" i="1" dirty="0">
                <a:latin typeface="Palatino Linotype" panose="02040502050505030304" pitchFamily="18" charset="0"/>
              </a:rPr>
              <a:t>Jesus answered and said to them, “Go and report to John what you hear and see:</a:t>
            </a:r>
          </a:p>
          <a:p>
            <a:r>
              <a:rPr lang="en-US" sz="2400" b="1" i="1" baseline="30000" dirty="0">
                <a:latin typeface="Palatino Linotype" panose="02040502050505030304" pitchFamily="18" charset="0"/>
              </a:rPr>
              <a:t>5 </a:t>
            </a:r>
            <a:r>
              <a:rPr lang="en-US" sz="2400" i="1" dirty="0">
                <a:latin typeface="Palatino Linotype" panose="02040502050505030304" pitchFamily="18" charset="0"/>
              </a:rPr>
              <a:t>the blind receive sight</a:t>
            </a:r>
          </a:p>
          <a:p>
            <a:r>
              <a:rPr lang="en-US" sz="2400" i="1" dirty="0">
                <a:latin typeface="Palatino Linotype" panose="02040502050505030304" pitchFamily="18" charset="0"/>
              </a:rPr>
              <a:t>and the lame walk,</a:t>
            </a:r>
          </a:p>
          <a:p>
            <a:r>
              <a:rPr lang="en-US" sz="2400" b="1" i="1" dirty="0">
                <a:latin typeface="Palatino Linotype" panose="02040502050505030304" pitchFamily="18" charset="0"/>
              </a:rPr>
              <a:t>the lepers are cleansed</a:t>
            </a:r>
          </a:p>
          <a:p>
            <a:r>
              <a:rPr lang="en-US" sz="2400" i="1" dirty="0">
                <a:latin typeface="Palatino Linotype" panose="02040502050505030304" pitchFamily="18" charset="0"/>
              </a:rPr>
              <a:t>and the deaf hear,</a:t>
            </a:r>
          </a:p>
          <a:p>
            <a:r>
              <a:rPr lang="en-US" sz="2400" i="1" dirty="0">
                <a:latin typeface="Palatino Linotype" panose="02040502050505030304" pitchFamily="18" charset="0"/>
              </a:rPr>
              <a:t>the dead are raised up,</a:t>
            </a:r>
          </a:p>
          <a:p>
            <a:r>
              <a:rPr lang="en-US" sz="2400" i="1" dirty="0">
                <a:latin typeface="Palatino Linotype" panose="02040502050505030304" pitchFamily="18" charset="0"/>
              </a:rPr>
              <a:t>and the poor have the gospel preached to them.</a:t>
            </a:r>
          </a:p>
          <a:p>
            <a:r>
              <a:rPr lang="en-US" sz="2400" b="1" i="1" baseline="30000" dirty="0">
                <a:latin typeface="Palatino Linotype" panose="02040502050505030304" pitchFamily="18" charset="0"/>
              </a:rPr>
              <a:t>6 </a:t>
            </a:r>
            <a:r>
              <a:rPr lang="en-US" sz="2400" i="1" dirty="0">
                <a:latin typeface="Palatino Linotype" panose="02040502050505030304" pitchFamily="18" charset="0"/>
              </a:rPr>
              <a:t>And blessed is he who does not take offense at Me.”</a:t>
            </a:r>
          </a:p>
        </p:txBody>
      </p:sp>
      <p:sp>
        <p:nvSpPr>
          <p:cNvPr id="7" name="Rectangle 6"/>
          <p:cNvSpPr/>
          <p:nvPr/>
        </p:nvSpPr>
        <p:spPr>
          <a:xfrm>
            <a:off x="2971800" y="1752600"/>
            <a:ext cx="6693865" cy="3046988"/>
          </a:xfrm>
          <a:prstGeom prst="rect">
            <a:avLst/>
          </a:prstGeom>
        </p:spPr>
        <p:txBody>
          <a:bodyPr>
            <a:spAutoFit/>
          </a:bodyPr>
          <a:lstStyle/>
          <a:p>
            <a:endParaRPr lang="en-US" sz="2400" b="1" i="1" baseline="30000" dirty="0">
              <a:latin typeface="Palatino Linotype" panose="02040502050505030304" pitchFamily="18" charset="0"/>
            </a:endParaRPr>
          </a:p>
          <a:p>
            <a:endParaRPr lang="en-US" sz="2400" b="1" i="1" baseline="30000" dirty="0">
              <a:latin typeface="Palatino Linotype" panose="02040502050505030304" pitchFamily="18" charset="0"/>
            </a:endParaRPr>
          </a:p>
          <a:p>
            <a:endParaRPr lang="en-US" sz="2400" b="1" i="1" baseline="30000" dirty="0">
              <a:latin typeface="Palatino Linotype" panose="02040502050505030304" pitchFamily="18" charset="0"/>
            </a:endParaRPr>
          </a:p>
          <a:p>
            <a:r>
              <a:rPr lang="en-US" sz="2400" dirty="0">
                <a:latin typeface="Palatino Linotype" panose="02040502050505030304" pitchFamily="18" charset="0"/>
              </a:rPr>
              <a:t>       -----------------------------</a:t>
            </a:r>
            <a:r>
              <a:rPr lang="en-US" sz="2400" b="1" dirty="0" err="1">
                <a:latin typeface="Palatino Linotype" panose="02040502050505030304" pitchFamily="18" charset="0"/>
              </a:rPr>
              <a:t>Jn</a:t>
            </a:r>
            <a:r>
              <a:rPr lang="en-US" sz="2400" b="1" dirty="0">
                <a:latin typeface="Palatino Linotype" panose="02040502050505030304" pitchFamily="18" charset="0"/>
              </a:rPr>
              <a:t> 9:39</a:t>
            </a:r>
          </a:p>
          <a:p>
            <a:r>
              <a:rPr lang="en-US" sz="2400" dirty="0">
                <a:latin typeface="Palatino Linotype" panose="02040502050505030304" pitchFamily="18" charset="0"/>
              </a:rPr>
              <a:t>----------------------------------</a:t>
            </a:r>
            <a:r>
              <a:rPr lang="en-US" sz="2400" b="1" dirty="0" err="1">
                <a:latin typeface="Palatino Linotype" panose="02040502050505030304" pitchFamily="18" charset="0"/>
              </a:rPr>
              <a:t>Heb</a:t>
            </a:r>
            <a:r>
              <a:rPr lang="en-US" sz="2400" b="1" dirty="0">
                <a:latin typeface="Palatino Linotype" panose="02040502050505030304" pitchFamily="18" charset="0"/>
              </a:rPr>
              <a:t> 12:12-13</a:t>
            </a:r>
          </a:p>
          <a:p>
            <a:endParaRPr lang="en-US" sz="2400" b="1" dirty="0">
              <a:latin typeface="Palatino Linotype" panose="02040502050505030304" pitchFamily="18" charset="0"/>
            </a:endParaRPr>
          </a:p>
          <a:p>
            <a:r>
              <a:rPr lang="en-US" sz="2400" dirty="0">
                <a:latin typeface="Palatino Linotype" panose="02040502050505030304" pitchFamily="18" charset="0"/>
              </a:rPr>
              <a:t>----------------------------------</a:t>
            </a:r>
            <a:r>
              <a:rPr lang="en-US" sz="2400" b="1" dirty="0">
                <a:latin typeface="Palatino Linotype" panose="02040502050505030304" pitchFamily="18" charset="0"/>
              </a:rPr>
              <a:t>Mt 13:9,13:13-15,18</a:t>
            </a:r>
          </a:p>
          <a:p>
            <a:r>
              <a:rPr lang="en-US" sz="2400" dirty="0">
                <a:latin typeface="Palatino Linotype" panose="02040502050505030304" pitchFamily="18" charset="0"/>
              </a:rPr>
              <a:t>       -----------------------------</a:t>
            </a:r>
            <a:r>
              <a:rPr lang="en-US" sz="2400" b="1" dirty="0" err="1">
                <a:latin typeface="Palatino Linotype" panose="02040502050505030304" pitchFamily="18" charset="0"/>
              </a:rPr>
              <a:t>Jn</a:t>
            </a:r>
            <a:r>
              <a:rPr lang="en-US" sz="2400" b="1" dirty="0">
                <a:latin typeface="Palatino Linotype" panose="02040502050505030304" pitchFamily="18" charset="0"/>
              </a:rPr>
              <a:t> 5:24</a:t>
            </a:r>
          </a:p>
          <a:p>
            <a:r>
              <a:rPr lang="en-US" sz="2400" b="1" dirty="0">
                <a:latin typeface="Palatino Linotype" panose="02040502050505030304" pitchFamily="18" charset="0"/>
              </a:rPr>
              <a:t>                                        </a:t>
            </a:r>
            <a:r>
              <a:rPr lang="en-US" sz="2400" dirty="0">
                <a:latin typeface="Palatino Linotype" panose="02040502050505030304" pitchFamily="18" charset="0"/>
              </a:rPr>
              <a:t>     -</a:t>
            </a:r>
            <a:r>
              <a:rPr lang="en-US" sz="2400" b="1" dirty="0">
                <a:latin typeface="Palatino Linotype" panose="02040502050505030304" pitchFamily="18" charset="0"/>
              </a:rPr>
              <a:t>Mt 5:3</a:t>
            </a:r>
          </a:p>
        </p:txBody>
      </p:sp>
    </p:spTree>
    <p:extLst>
      <p:ext uri="{BB962C8B-B14F-4D97-AF65-F5344CB8AC3E}">
        <p14:creationId xmlns:p14="http://schemas.microsoft.com/office/powerpoint/2010/main" val="217195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CLEANSED!</a:t>
            </a:r>
          </a:p>
        </p:txBody>
      </p:sp>
      <p:sp>
        <p:nvSpPr>
          <p:cNvPr id="5" name="TextBox 4"/>
          <p:cNvSpPr txBox="1"/>
          <p:nvPr/>
        </p:nvSpPr>
        <p:spPr>
          <a:xfrm>
            <a:off x="381000" y="1143000"/>
            <a:ext cx="8077200" cy="2677656"/>
          </a:xfrm>
          <a:prstGeom prst="rect">
            <a:avLst/>
          </a:prstGeom>
          <a:noFill/>
        </p:spPr>
        <p:txBody>
          <a:bodyPr wrap="square" rtlCol="0">
            <a:spAutoFit/>
          </a:bodyPr>
          <a:lstStyle/>
          <a:p>
            <a:r>
              <a:rPr lang="en-US" sz="2800" b="1" dirty="0"/>
              <a:t>The little girl’s words</a:t>
            </a:r>
          </a:p>
          <a:p>
            <a:pPr lvl="1"/>
            <a:r>
              <a:rPr lang="en-US" sz="2800" dirty="0"/>
              <a:t>“I wish that my master were with the prophet who is in Samaria! Then he would cure him of his leprosy.”</a:t>
            </a:r>
          </a:p>
          <a:p>
            <a:pPr marL="914400" lvl="1" indent="-457200">
              <a:buFont typeface="Arial" panose="020B0604020202020204" pitchFamily="34" charset="0"/>
              <a:buChar char="•"/>
            </a:pPr>
            <a:r>
              <a:rPr lang="en-US" sz="2800" b="1" dirty="0"/>
              <a:t>Confident</a:t>
            </a:r>
          </a:p>
          <a:p>
            <a:pPr marL="914400" lvl="1" indent="-457200">
              <a:buFont typeface="Arial" panose="020B0604020202020204" pitchFamily="34" charset="0"/>
              <a:buChar char="•"/>
            </a:pPr>
            <a:r>
              <a:rPr lang="en-US" sz="2800" b="1" dirty="0"/>
              <a:t>Benign</a:t>
            </a:r>
          </a:p>
        </p:txBody>
      </p:sp>
    </p:spTree>
    <p:extLst>
      <p:ext uri="{BB962C8B-B14F-4D97-AF65-F5344CB8AC3E}">
        <p14:creationId xmlns:p14="http://schemas.microsoft.com/office/powerpoint/2010/main" val="3491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CLEANSED!</a:t>
            </a:r>
          </a:p>
        </p:txBody>
      </p:sp>
      <p:sp>
        <p:nvSpPr>
          <p:cNvPr id="5" name="TextBox 4"/>
          <p:cNvSpPr txBox="1"/>
          <p:nvPr/>
        </p:nvSpPr>
        <p:spPr>
          <a:xfrm>
            <a:off x="381000" y="1143000"/>
            <a:ext cx="8077200" cy="523220"/>
          </a:xfrm>
          <a:prstGeom prst="rect">
            <a:avLst/>
          </a:prstGeom>
          <a:noFill/>
        </p:spPr>
        <p:txBody>
          <a:bodyPr wrap="square" rtlCol="0">
            <a:spAutoFit/>
          </a:bodyPr>
          <a:lstStyle/>
          <a:p>
            <a:r>
              <a:rPr lang="en-US" sz="2800" b="1" dirty="0"/>
              <a:t>“Behold I thought…”</a:t>
            </a:r>
          </a:p>
        </p:txBody>
      </p:sp>
    </p:spTree>
    <p:extLst>
      <p:ext uri="{BB962C8B-B14F-4D97-AF65-F5344CB8AC3E}">
        <p14:creationId xmlns:p14="http://schemas.microsoft.com/office/powerpoint/2010/main" val="380749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CLEANSED!</a:t>
            </a:r>
          </a:p>
        </p:txBody>
      </p:sp>
      <p:sp>
        <p:nvSpPr>
          <p:cNvPr id="5" name="TextBox 4"/>
          <p:cNvSpPr txBox="1"/>
          <p:nvPr/>
        </p:nvSpPr>
        <p:spPr>
          <a:xfrm>
            <a:off x="381000" y="1143000"/>
            <a:ext cx="8077200" cy="523220"/>
          </a:xfrm>
          <a:prstGeom prst="rect">
            <a:avLst/>
          </a:prstGeom>
          <a:noFill/>
        </p:spPr>
        <p:txBody>
          <a:bodyPr wrap="square" rtlCol="0">
            <a:spAutoFit/>
          </a:bodyPr>
          <a:lstStyle/>
          <a:p>
            <a:r>
              <a:rPr lang="en-US" sz="2800" b="1" dirty="0"/>
              <a:t>Cleansed at Baptism</a:t>
            </a:r>
          </a:p>
        </p:txBody>
      </p:sp>
      <p:sp>
        <p:nvSpPr>
          <p:cNvPr id="2" name="Rectangle 1"/>
          <p:cNvSpPr/>
          <p:nvPr/>
        </p:nvSpPr>
        <p:spPr>
          <a:xfrm>
            <a:off x="685800" y="1600200"/>
            <a:ext cx="7720226" cy="1815882"/>
          </a:xfrm>
          <a:prstGeom prst="rect">
            <a:avLst/>
          </a:prstGeom>
        </p:spPr>
        <p:txBody>
          <a:bodyPr wrap="square">
            <a:spAutoFit/>
          </a:bodyPr>
          <a:lstStyle/>
          <a:p>
            <a:r>
              <a:rPr lang="en-US" sz="2800" b="1" dirty="0">
                <a:latin typeface="Palatino Linotype" panose="02040502050505030304" pitchFamily="18" charset="0"/>
              </a:rPr>
              <a:t>Ephesians 5</a:t>
            </a:r>
            <a:r>
              <a:rPr lang="en-US" sz="2800" i="1" dirty="0">
                <a:latin typeface="Palatino Linotype" panose="02040502050505030304" pitchFamily="18" charset="0"/>
              </a:rPr>
              <a:t> </a:t>
            </a:r>
            <a:r>
              <a:rPr lang="en-US" sz="2800" b="1" i="1" baseline="30000" dirty="0">
                <a:latin typeface="Palatino Linotype" panose="02040502050505030304" pitchFamily="18" charset="0"/>
              </a:rPr>
              <a:t>25 </a:t>
            </a:r>
            <a:r>
              <a:rPr lang="en-US" sz="2800" i="1" dirty="0">
                <a:latin typeface="Palatino Linotype" panose="02040502050505030304" pitchFamily="18" charset="0"/>
              </a:rPr>
              <a:t>Husbands, love your wives, just as Christ also loved the church and gave Himself up for her, </a:t>
            </a:r>
            <a:r>
              <a:rPr lang="en-US" sz="2800" b="1" i="1" baseline="30000" dirty="0">
                <a:latin typeface="Palatino Linotype" panose="02040502050505030304" pitchFamily="18" charset="0"/>
              </a:rPr>
              <a:t>26 </a:t>
            </a:r>
            <a:r>
              <a:rPr lang="en-US" sz="2800" i="1" dirty="0">
                <a:latin typeface="Palatino Linotype" panose="02040502050505030304" pitchFamily="18" charset="0"/>
              </a:rPr>
              <a:t>so that He might sanctify her, </a:t>
            </a:r>
            <a:r>
              <a:rPr lang="en-US" sz="2800" i="1" u="sng" dirty="0">
                <a:latin typeface="Palatino Linotype" panose="02040502050505030304" pitchFamily="18" charset="0"/>
              </a:rPr>
              <a:t>having cleansed her by the washing of water with the word</a:t>
            </a:r>
            <a:r>
              <a:rPr lang="en-US" sz="2800" i="1" dirty="0">
                <a:latin typeface="Palatino Linotype" panose="02040502050505030304" pitchFamily="18" charset="0"/>
              </a:rPr>
              <a:t> </a:t>
            </a:r>
          </a:p>
        </p:txBody>
      </p:sp>
      <p:sp>
        <p:nvSpPr>
          <p:cNvPr id="3" name="Rectangle 2"/>
          <p:cNvSpPr/>
          <p:nvPr/>
        </p:nvSpPr>
        <p:spPr>
          <a:xfrm>
            <a:off x="587223" y="3429000"/>
            <a:ext cx="8175777" cy="3170099"/>
          </a:xfrm>
          <a:prstGeom prst="rect">
            <a:avLst/>
          </a:prstGeom>
        </p:spPr>
        <p:txBody>
          <a:bodyPr wrap="square">
            <a:spAutoFit/>
          </a:bodyPr>
          <a:lstStyle/>
          <a:p>
            <a:r>
              <a:rPr lang="en-US" sz="2000" b="1" dirty="0"/>
              <a:t>Charles Hodge:</a:t>
            </a:r>
            <a:r>
              <a:rPr lang="en-US" sz="2000" dirty="0"/>
              <a:t> “Commentators, however, almost without exception understand the expression in the text to refer to baptism. The great majority of them, with Calvin and other of the Reformers, do not even discuss the question, or seem to admit any other interpretation to be possible. The same view is taken by all the modern exegetical writers. This unanimity of opinion is itself almost decisive. Nothing short of a stringent necessity can justify any one in setting forth an interpretation opposed to this common consent of Christians. No such necessity here exists. Baptism is a washing with water. It was the washing with water with which Paul’s readers as Christians were familiar, and which could not fail to occur to them as the washing intended.”</a:t>
            </a:r>
          </a:p>
        </p:txBody>
      </p:sp>
    </p:spTree>
    <p:extLst>
      <p:ext uri="{BB962C8B-B14F-4D97-AF65-F5344CB8AC3E}">
        <p14:creationId xmlns:p14="http://schemas.microsoft.com/office/powerpoint/2010/main" val="119358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114800" y="3360003"/>
            <a:ext cx="4572000" cy="830997"/>
          </a:xfrm>
          <a:prstGeom prst="rect">
            <a:avLst/>
          </a:prstGeom>
        </p:spPr>
        <p:txBody>
          <a:bodyPr>
            <a:spAutoFit/>
          </a:bodyPr>
          <a:lstStyle/>
          <a:p>
            <a:pPr algn="ctr"/>
            <a:r>
              <a:rPr lang="en-US" sz="2400" b="1" dirty="0"/>
              <a:t>What Would Paul’s 1</a:t>
            </a:r>
            <a:r>
              <a:rPr lang="en-US" sz="2400" b="1" baseline="30000" dirty="0"/>
              <a:t>st</a:t>
            </a:r>
            <a:r>
              <a:rPr lang="en-US" sz="2400" b="1" dirty="0"/>
              <a:t> Century Readers Have Understood?</a:t>
            </a:r>
          </a:p>
        </p:txBody>
      </p:sp>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CLEANSED!</a:t>
            </a:r>
          </a:p>
        </p:txBody>
      </p:sp>
      <p:sp>
        <p:nvSpPr>
          <p:cNvPr id="5" name="TextBox 4"/>
          <p:cNvSpPr txBox="1"/>
          <p:nvPr/>
        </p:nvSpPr>
        <p:spPr>
          <a:xfrm>
            <a:off x="381000" y="1143000"/>
            <a:ext cx="8077200" cy="523220"/>
          </a:xfrm>
          <a:prstGeom prst="rect">
            <a:avLst/>
          </a:prstGeom>
          <a:noFill/>
        </p:spPr>
        <p:txBody>
          <a:bodyPr wrap="square" rtlCol="0">
            <a:spAutoFit/>
          </a:bodyPr>
          <a:lstStyle/>
          <a:p>
            <a:r>
              <a:rPr lang="en-US" sz="2800" b="1" dirty="0"/>
              <a:t>Cleansed at Baptism</a:t>
            </a:r>
          </a:p>
        </p:txBody>
      </p:sp>
      <p:sp>
        <p:nvSpPr>
          <p:cNvPr id="2" name="Rectangle 1"/>
          <p:cNvSpPr/>
          <p:nvPr/>
        </p:nvSpPr>
        <p:spPr>
          <a:xfrm>
            <a:off x="685800" y="1600200"/>
            <a:ext cx="7720226" cy="1815882"/>
          </a:xfrm>
          <a:prstGeom prst="rect">
            <a:avLst/>
          </a:prstGeom>
        </p:spPr>
        <p:txBody>
          <a:bodyPr wrap="square">
            <a:spAutoFit/>
          </a:bodyPr>
          <a:lstStyle/>
          <a:p>
            <a:r>
              <a:rPr lang="en-US" sz="2800" b="1" dirty="0">
                <a:latin typeface="Palatino Linotype" panose="02040502050505030304" pitchFamily="18" charset="0"/>
              </a:rPr>
              <a:t>Ephesians 5</a:t>
            </a:r>
            <a:r>
              <a:rPr lang="en-US" sz="2800" i="1" dirty="0">
                <a:latin typeface="Palatino Linotype" panose="02040502050505030304" pitchFamily="18" charset="0"/>
              </a:rPr>
              <a:t> </a:t>
            </a:r>
            <a:r>
              <a:rPr lang="en-US" sz="2800" b="1" i="1" baseline="30000" dirty="0">
                <a:latin typeface="Palatino Linotype" panose="02040502050505030304" pitchFamily="18" charset="0"/>
              </a:rPr>
              <a:t>25 </a:t>
            </a:r>
            <a:r>
              <a:rPr lang="en-US" sz="2800" i="1" dirty="0">
                <a:latin typeface="Palatino Linotype" panose="02040502050505030304" pitchFamily="18" charset="0"/>
              </a:rPr>
              <a:t>Husbands, love your wives, just as Christ also loved the church and gave Himself up for her, </a:t>
            </a:r>
            <a:r>
              <a:rPr lang="en-US" sz="2800" b="1" i="1" baseline="30000" dirty="0">
                <a:latin typeface="Palatino Linotype" panose="02040502050505030304" pitchFamily="18" charset="0"/>
              </a:rPr>
              <a:t>26 </a:t>
            </a:r>
            <a:r>
              <a:rPr lang="en-US" sz="2800" i="1" dirty="0">
                <a:latin typeface="Palatino Linotype" panose="02040502050505030304" pitchFamily="18" charset="0"/>
              </a:rPr>
              <a:t>so that He might sanctify her, having cleansed her by the washing of water with the word </a:t>
            </a:r>
          </a:p>
        </p:txBody>
      </p:sp>
      <p:sp>
        <p:nvSpPr>
          <p:cNvPr id="6" name="Rectangle 5"/>
          <p:cNvSpPr/>
          <p:nvPr/>
        </p:nvSpPr>
        <p:spPr>
          <a:xfrm>
            <a:off x="3886200" y="4191000"/>
            <a:ext cx="5076515" cy="7540526"/>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pPr marL="342900" indent="-342900">
              <a:buFont typeface="Arial" panose="020B0604020202020204" pitchFamily="34" charset="0"/>
              <a:buChar char="•"/>
            </a:pPr>
            <a:r>
              <a:rPr lang="en-US" sz="2200" dirty="0"/>
              <a:t>Jesus’ charge before his ascension</a:t>
            </a:r>
          </a:p>
          <a:p>
            <a:pPr marL="342900" indent="-342900">
              <a:buFont typeface="Arial" panose="020B0604020202020204" pitchFamily="34" charset="0"/>
              <a:buChar char="•"/>
            </a:pPr>
            <a:r>
              <a:rPr lang="en-US" sz="2200" dirty="0"/>
              <a:t>The beginning of the church: 3,000 people baptized</a:t>
            </a:r>
          </a:p>
          <a:p>
            <a:pPr marL="342900" indent="-342900">
              <a:buFont typeface="Arial" panose="020B0604020202020204" pitchFamily="34" charset="0"/>
              <a:buChar char="•"/>
            </a:pPr>
            <a:r>
              <a:rPr lang="en-US" sz="2200" dirty="0"/>
              <a:t>Excepting </a:t>
            </a:r>
            <a:r>
              <a:rPr lang="en-US" sz="2200" dirty="0" err="1"/>
              <a:t>Sergius</a:t>
            </a:r>
            <a:r>
              <a:rPr lang="en-US" sz="2200" dirty="0"/>
              <a:t> Paulus, for every named convert in Acts</a:t>
            </a:r>
          </a:p>
          <a:p>
            <a:pPr marL="342900" indent="-342900">
              <a:buFont typeface="Arial" panose="020B0604020202020204" pitchFamily="34" charset="0"/>
              <a:buChar char="•"/>
            </a:pPr>
            <a:r>
              <a:rPr lang="en-US" sz="2200" dirty="0"/>
              <a:t>Romans: baptism is the point of identification with Christ’s death</a:t>
            </a:r>
          </a:p>
          <a:p>
            <a:pPr marL="342900" indent="-342900">
              <a:buFont typeface="Arial" panose="020B0604020202020204" pitchFamily="34" charset="0"/>
              <a:buChar char="•"/>
            </a:pPr>
            <a:r>
              <a:rPr lang="en-US" sz="2200" dirty="0"/>
              <a:t>Galatians: those baptized into Christ have put on Christ</a:t>
            </a:r>
          </a:p>
          <a:p>
            <a:pPr marL="342900" indent="-342900">
              <a:buFont typeface="Arial" panose="020B0604020202020204" pitchFamily="34" charset="0"/>
              <a:buChar char="•"/>
            </a:pPr>
            <a:r>
              <a:rPr lang="en-US" sz="2200" dirty="0"/>
              <a:t>In 1 Corinthians, emphasizing unity: “in one Spirit were we all baptized into one body”</a:t>
            </a:r>
          </a:p>
          <a:p>
            <a:pPr marL="342900" indent="-342900">
              <a:buFont typeface="Arial" panose="020B0604020202020204" pitchFamily="34" charset="0"/>
              <a:buChar char="•"/>
            </a:pPr>
            <a:r>
              <a:rPr lang="en-US" sz="2200" dirty="0"/>
              <a:t>Analogy to the Israelites who were “baptized unto Moses in the cloud and in the sea,” a reference to the day wherein “the Lord saved Israel.”</a:t>
            </a:r>
          </a:p>
          <a:p>
            <a:pPr marL="342900" indent="-342900">
              <a:buFont typeface="Arial" panose="020B0604020202020204" pitchFamily="34" charset="0"/>
              <a:buChar char="•"/>
            </a:pPr>
            <a:r>
              <a:rPr lang="en-US" sz="2200" dirty="0"/>
              <a:t>In Colossians, “buried with Christ through baptism.”</a:t>
            </a:r>
          </a:p>
          <a:p>
            <a:pPr marL="342900" indent="-342900">
              <a:buFont typeface="Arial" panose="020B0604020202020204" pitchFamily="34" charset="0"/>
              <a:buChar char="•"/>
            </a:pPr>
            <a:r>
              <a:rPr lang="en-US" sz="2200" dirty="0"/>
              <a:t>the Apostle Peter compared the separation of Noah and his family from a sinful world with our separation from sin at baptism</a:t>
            </a:r>
          </a:p>
        </p:txBody>
      </p:sp>
    </p:spTree>
    <p:extLst>
      <p:ext uri="{BB962C8B-B14F-4D97-AF65-F5344CB8AC3E}">
        <p14:creationId xmlns:p14="http://schemas.microsoft.com/office/powerpoint/2010/main" val="1929273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64" presetClass="path" presetSubtype="0" fill="hold" grpId="0" nodeType="clickEffect">
                                  <p:stCondLst>
                                    <p:cond delay="0"/>
                                  </p:stCondLst>
                                  <p:childTnLst>
                                    <p:animMotion origin="layout" path="M -4.16667E-6 3.7037E-7 L -0.0026 -0.73866 " pathEditMode="relative" rAng="0" ptsTypes="AA">
                                      <p:cBhvr>
                                        <p:cTn id="24" dur="2000" fill="hold"/>
                                        <p:tgtEl>
                                          <p:spTgt spid="6">
                                            <p:bg/>
                                          </p:spTgt>
                                        </p:tgtEl>
                                        <p:attrNameLst>
                                          <p:attrName>ppt_x</p:attrName>
                                          <p:attrName>ppt_y</p:attrName>
                                        </p:attrNameLst>
                                      </p:cBhvr>
                                      <p:rCtr x="-139" y="-36944"/>
                                    </p:animMotion>
                                  </p:childTnLst>
                                </p:cTn>
                              </p:par>
                              <p:par>
                                <p:cTn id="25" presetID="64" presetClass="path" presetSubtype="0" fill="hold" grpId="0" nodeType="withEffect">
                                  <p:stCondLst>
                                    <p:cond delay="0"/>
                                  </p:stCondLst>
                                  <p:childTnLst>
                                    <p:animMotion origin="layout" path="M -4.16667E-6 3.7037E-7 L -0.0026 -0.73866 " pathEditMode="relative" rAng="0" ptsTypes="AA">
                                      <p:cBhvr>
                                        <p:cTn id="26" dur="2000" fill="hold"/>
                                        <p:tgtEl>
                                          <p:spTgt spid="6">
                                            <p:txEl>
                                              <p:pRg st="0" end="0"/>
                                            </p:txEl>
                                          </p:spTgt>
                                        </p:tgtEl>
                                        <p:attrNameLst>
                                          <p:attrName>ppt_x</p:attrName>
                                          <p:attrName>ppt_y</p:attrName>
                                        </p:attrNameLst>
                                      </p:cBhvr>
                                      <p:rCtr x="-139" y="-36944"/>
                                    </p:animMotion>
                                  </p:childTnLst>
                                </p:cTn>
                              </p:par>
                              <p:par>
                                <p:cTn id="27" presetID="64" presetClass="path" presetSubtype="0" fill="hold" grpId="0" nodeType="withEffect">
                                  <p:stCondLst>
                                    <p:cond delay="0"/>
                                  </p:stCondLst>
                                  <p:childTnLst>
                                    <p:animMotion origin="layout" path="M -4.16667E-6 3.7037E-7 L -0.0026 -0.73866 " pathEditMode="relative" rAng="0" ptsTypes="AA">
                                      <p:cBhvr>
                                        <p:cTn id="28" dur="2000" fill="hold"/>
                                        <p:tgtEl>
                                          <p:spTgt spid="6">
                                            <p:txEl>
                                              <p:pRg st="1" end="1"/>
                                            </p:txEl>
                                          </p:spTgt>
                                        </p:tgtEl>
                                        <p:attrNameLst>
                                          <p:attrName>ppt_x</p:attrName>
                                          <p:attrName>ppt_y</p:attrName>
                                        </p:attrNameLst>
                                      </p:cBhvr>
                                      <p:rCtr x="-139" y="-36944"/>
                                    </p:animMotion>
                                  </p:childTnLst>
                                </p:cTn>
                              </p:par>
                              <p:par>
                                <p:cTn id="29" presetID="64" presetClass="path" presetSubtype="0" fill="hold" grpId="0" nodeType="withEffect">
                                  <p:stCondLst>
                                    <p:cond delay="0"/>
                                  </p:stCondLst>
                                  <p:childTnLst>
                                    <p:animMotion origin="layout" path="M -4.16667E-6 3.7037E-7 L -0.0026 -0.73866 " pathEditMode="relative" rAng="0" ptsTypes="AA">
                                      <p:cBhvr>
                                        <p:cTn id="30" dur="2000" fill="hold"/>
                                        <p:tgtEl>
                                          <p:spTgt spid="6">
                                            <p:txEl>
                                              <p:pRg st="2" end="2"/>
                                            </p:txEl>
                                          </p:spTgt>
                                        </p:tgtEl>
                                        <p:attrNameLst>
                                          <p:attrName>ppt_x</p:attrName>
                                          <p:attrName>ppt_y</p:attrName>
                                        </p:attrNameLst>
                                      </p:cBhvr>
                                      <p:rCtr x="-139" y="-36944"/>
                                    </p:animMotion>
                                  </p:childTnLst>
                                </p:cTn>
                              </p:par>
                              <p:par>
                                <p:cTn id="31" presetID="64" presetClass="path" presetSubtype="0" fill="hold" grpId="0" nodeType="withEffect">
                                  <p:stCondLst>
                                    <p:cond delay="0"/>
                                  </p:stCondLst>
                                  <p:childTnLst>
                                    <p:animMotion origin="layout" path="M -4.16667E-6 3.7037E-7 L -0.0026 -0.73866 " pathEditMode="relative" rAng="0" ptsTypes="AA">
                                      <p:cBhvr>
                                        <p:cTn id="32" dur="2000" fill="hold"/>
                                        <p:tgtEl>
                                          <p:spTgt spid="6">
                                            <p:txEl>
                                              <p:pRg st="3" end="3"/>
                                            </p:txEl>
                                          </p:spTgt>
                                        </p:tgtEl>
                                        <p:attrNameLst>
                                          <p:attrName>ppt_x</p:attrName>
                                          <p:attrName>ppt_y</p:attrName>
                                        </p:attrNameLst>
                                      </p:cBhvr>
                                      <p:rCtr x="-139" y="-36944"/>
                                    </p:animMotion>
                                  </p:childTnLst>
                                </p:cTn>
                              </p:par>
                              <p:par>
                                <p:cTn id="33" presetID="1" presetClass="entr" presetSubtype="0" fill="hold" grpId="1" nodeType="with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par>
                                <p:cTn id="35" presetID="64" presetClass="path" presetSubtype="0" fill="hold" grpId="0" nodeType="withEffect">
                                  <p:stCondLst>
                                    <p:cond delay="0"/>
                                  </p:stCondLst>
                                  <p:childTnLst>
                                    <p:animMotion origin="layout" path="M -4.16667E-6 3.7037E-7 L -0.0026 -0.73866 " pathEditMode="relative" rAng="0" ptsTypes="AA">
                                      <p:cBhvr>
                                        <p:cTn id="36" dur="2000" fill="hold"/>
                                        <p:tgtEl>
                                          <p:spTgt spid="6">
                                            <p:txEl>
                                              <p:pRg st="4" end="4"/>
                                            </p:txEl>
                                          </p:spTgt>
                                        </p:tgtEl>
                                        <p:attrNameLst>
                                          <p:attrName>ppt_x</p:attrName>
                                          <p:attrName>ppt_y</p:attrName>
                                        </p:attrNameLst>
                                      </p:cBhvr>
                                      <p:rCtr x="-139" y="-36944"/>
                                    </p:animMotion>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6">
                                            <p:txEl>
                                              <p:pRg st="5" end="5"/>
                                            </p:txEl>
                                          </p:spTgt>
                                        </p:tgtEl>
                                        <p:attrNameLst>
                                          <p:attrName>style.visibility</p:attrName>
                                        </p:attrNameLst>
                                      </p:cBhvr>
                                      <p:to>
                                        <p:strVal val="visible"/>
                                      </p:to>
                                    </p:set>
                                  </p:childTnLst>
                                </p:cTn>
                              </p:par>
                              <p:par>
                                <p:cTn id="41" presetID="64" presetClass="path" presetSubtype="0" fill="hold" grpId="0" nodeType="withEffect">
                                  <p:stCondLst>
                                    <p:cond delay="0"/>
                                  </p:stCondLst>
                                  <p:childTnLst>
                                    <p:animMotion origin="layout" path="M -4.16667E-6 3.7037E-7 L -0.0026 -0.73866 " pathEditMode="relative" rAng="0" ptsTypes="AA">
                                      <p:cBhvr>
                                        <p:cTn id="42" dur="500" fill="hold"/>
                                        <p:tgtEl>
                                          <p:spTgt spid="6">
                                            <p:txEl>
                                              <p:pRg st="5" end="5"/>
                                            </p:txEl>
                                          </p:spTgt>
                                        </p:tgtEl>
                                        <p:attrNameLst>
                                          <p:attrName>ppt_x</p:attrName>
                                          <p:attrName>ppt_y</p:attrName>
                                        </p:attrNameLst>
                                      </p:cBhvr>
                                      <p:rCtr x="-139" y="-36944"/>
                                    </p:animMotion>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childTnLst>
                                </p:cTn>
                              </p:par>
                              <p:par>
                                <p:cTn id="47" presetID="64" presetClass="path" presetSubtype="0" fill="hold" grpId="0" nodeType="withEffect">
                                  <p:stCondLst>
                                    <p:cond delay="0"/>
                                  </p:stCondLst>
                                  <p:childTnLst>
                                    <p:animMotion origin="layout" path="M -4.16667E-6 3.7037E-7 L -0.0026 -0.73866 " pathEditMode="relative" rAng="0" ptsTypes="AA">
                                      <p:cBhvr>
                                        <p:cTn id="48" dur="500" fill="hold"/>
                                        <p:tgtEl>
                                          <p:spTgt spid="6">
                                            <p:txEl>
                                              <p:pRg st="6" end="6"/>
                                            </p:txEl>
                                          </p:spTgt>
                                        </p:tgtEl>
                                        <p:attrNameLst>
                                          <p:attrName>ppt_x</p:attrName>
                                          <p:attrName>ppt_y</p:attrName>
                                        </p:attrNameLst>
                                      </p:cBhvr>
                                      <p:rCtr x="-139" y="-36944"/>
                                    </p:animMotion>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1" nodeType="clickEffect">
                                  <p:stCondLst>
                                    <p:cond delay="0"/>
                                  </p:stCondLst>
                                  <p:childTnLst>
                                    <p:set>
                                      <p:cBhvr>
                                        <p:cTn id="52" dur="1" fill="hold">
                                          <p:stCondLst>
                                            <p:cond delay="0"/>
                                          </p:stCondLst>
                                        </p:cTn>
                                        <p:tgtEl>
                                          <p:spTgt spid="6">
                                            <p:txEl>
                                              <p:pRg st="7" end="7"/>
                                            </p:txEl>
                                          </p:spTgt>
                                        </p:tgtEl>
                                        <p:attrNameLst>
                                          <p:attrName>style.visibility</p:attrName>
                                        </p:attrNameLst>
                                      </p:cBhvr>
                                      <p:to>
                                        <p:strVal val="visible"/>
                                      </p:to>
                                    </p:set>
                                  </p:childTnLst>
                                </p:cTn>
                              </p:par>
                              <p:par>
                                <p:cTn id="53" presetID="64" presetClass="path" presetSubtype="0" fill="hold" grpId="0" nodeType="withEffect">
                                  <p:stCondLst>
                                    <p:cond delay="0"/>
                                  </p:stCondLst>
                                  <p:childTnLst>
                                    <p:animMotion origin="layout" path="M -4.16667E-6 3.7037E-7 L -0.0026 -0.73866 " pathEditMode="relative" rAng="0" ptsTypes="AA">
                                      <p:cBhvr>
                                        <p:cTn id="54" dur="500" fill="hold"/>
                                        <p:tgtEl>
                                          <p:spTgt spid="6">
                                            <p:txEl>
                                              <p:pRg st="7" end="7"/>
                                            </p:txEl>
                                          </p:spTgt>
                                        </p:tgtEl>
                                        <p:attrNameLst>
                                          <p:attrName>ppt_x</p:attrName>
                                          <p:attrName>ppt_y</p:attrName>
                                        </p:attrNameLst>
                                      </p:cBhvr>
                                      <p:rCtr x="-139" y="-36944"/>
                                    </p:animMotion>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1" nodeType="clickEffect">
                                  <p:stCondLst>
                                    <p:cond delay="0"/>
                                  </p:stCondLst>
                                  <p:childTnLst>
                                    <p:set>
                                      <p:cBhvr>
                                        <p:cTn id="58" dur="1" fill="hold">
                                          <p:stCondLst>
                                            <p:cond delay="0"/>
                                          </p:stCondLst>
                                        </p:cTn>
                                        <p:tgtEl>
                                          <p:spTgt spid="6">
                                            <p:txEl>
                                              <p:pRg st="8" end="8"/>
                                            </p:txEl>
                                          </p:spTgt>
                                        </p:tgtEl>
                                        <p:attrNameLst>
                                          <p:attrName>style.visibility</p:attrName>
                                        </p:attrNameLst>
                                      </p:cBhvr>
                                      <p:to>
                                        <p:strVal val="visible"/>
                                      </p:to>
                                    </p:set>
                                  </p:childTnLst>
                                </p:cTn>
                              </p:par>
                              <p:par>
                                <p:cTn id="59" presetID="64" presetClass="path" presetSubtype="0" fill="hold" grpId="0" nodeType="withEffect">
                                  <p:stCondLst>
                                    <p:cond delay="0"/>
                                  </p:stCondLst>
                                  <p:childTnLst>
                                    <p:animMotion origin="layout" path="M -4.16667E-6 3.7037E-7 L -0.0026 -0.73866 " pathEditMode="relative" rAng="0" ptsTypes="AA">
                                      <p:cBhvr>
                                        <p:cTn id="60" dur="500" fill="hold"/>
                                        <p:tgtEl>
                                          <p:spTgt spid="6">
                                            <p:txEl>
                                              <p:pRg st="8" end="8"/>
                                            </p:txEl>
                                          </p:spTgt>
                                        </p:tgtEl>
                                        <p:attrNameLst>
                                          <p:attrName>ppt_x</p:attrName>
                                          <p:attrName>ppt_y</p:attrName>
                                        </p:attrNameLst>
                                      </p:cBhvr>
                                      <p:rCtr x="-139" y="-369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animBg="1"/>
      <p:bldP spid="6" grpId="1" uiExpand="1" build="p" bldLvl="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114800" y="3360003"/>
            <a:ext cx="4572000" cy="830997"/>
          </a:xfrm>
          <a:prstGeom prst="rect">
            <a:avLst/>
          </a:prstGeom>
        </p:spPr>
        <p:txBody>
          <a:bodyPr>
            <a:spAutoFit/>
          </a:bodyPr>
          <a:lstStyle/>
          <a:p>
            <a:pPr algn="ctr"/>
            <a:r>
              <a:rPr lang="en-US" sz="2400" b="1" dirty="0"/>
              <a:t>What Would Paul’s 1</a:t>
            </a:r>
            <a:r>
              <a:rPr lang="en-US" sz="2400" b="1" baseline="30000" dirty="0"/>
              <a:t>st</a:t>
            </a:r>
            <a:r>
              <a:rPr lang="en-US" sz="2400" b="1" dirty="0"/>
              <a:t> Century Readers Have Understood?</a:t>
            </a:r>
          </a:p>
        </p:txBody>
      </p:sp>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CLEANSED!</a:t>
            </a:r>
          </a:p>
        </p:txBody>
      </p:sp>
      <p:sp>
        <p:nvSpPr>
          <p:cNvPr id="5" name="TextBox 4"/>
          <p:cNvSpPr txBox="1"/>
          <p:nvPr/>
        </p:nvSpPr>
        <p:spPr>
          <a:xfrm>
            <a:off x="381000" y="1143000"/>
            <a:ext cx="8077200" cy="523220"/>
          </a:xfrm>
          <a:prstGeom prst="rect">
            <a:avLst/>
          </a:prstGeom>
          <a:noFill/>
        </p:spPr>
        <p:txBody>
          <a:bodyPr wrap="square" rtlCol="0">
            <a:spAutoFit/>
          </a:bodyPr>
          <a:lstStyle/>
          <a:p>
            <a:r>
              <a:rPr lang="en-US" sz="2800" b="1" dirty="0"/>
              <a:t>Cleansed at Baptism</a:t>
            </a:r>
          </a:p>
        </p:txBody>
      </p:sp>
      <p:sp>
        <p:nvSpPr>
          <p:cNvPr id="2" name="Rectangle 1"/>
          <p:cNvSpPr/>
          <p:nvPr/>
        </p:nvSpPr>
        <p:spPr>
          <a:xfrm>
            <a:off x="685800" y="1600200"/>
            <a:ext cx="7720226" cy="1815882"/>
          </a:xfrm>
          <a:prstGeom prst="rect">
            <a:avLst/>
          </a:prstGeom>
        </p:spPr>
        <p:txBody>
          <a:bodyPr wrap="square">
            <a:spAutoFit/>
          </a:bodyPr>
          <a:lstStyle/>
          <a:p>
            <a:r>
              <a:rPr lang="en-US" sz="2800" b="1" dirty="0">
                <a:latin typeface="Palatino Linotype" panose="02040502050505030304" pitchFamily="18" charset="0"/>
              </a:rPr>
              <a:t>Ephesians 5</a:t>
            </a:r>
            <a:r>
              <a:rPr lang="en-US" sz="2800" i="1" dirty="0">
                <a:latin typeface="Palatino Linotype" panose="02040502050505030304" pitchFamily="18" charset="0"/>
              </a:rPr>
              <a:t> </a:t>
            </a:r>
            <a:r>
              <a:rPr lang="en-US" sz="2800" b="1" i="1" baseline="30000" dirty="0">
                <a:latin typeface="Palatino Linotype" panose="02040502050505030304" pitchFamily="18" charset="0"/>
              </a:rPr>
              <a:t>25 </a:t>
            </a:r>
            <a:r>
              <a:rPr lang="en-US" sz="2800" i="1" dirty="0">
                <a:latin typeface="Palatino Linotype" panose="02040502050505030304" pitchFamily="18" charset="0"/>
              </a:rPr>
              <a:t>Husbands, love your wives, just as Christ also loved the church and gave Himself up for her, </a:t>
            </a:r>
            <a:r>
              <a:rPr lang="en-US" sz="2800" b="1" i="1" baseline="30000" dirty="0">
                <a:latin typeface="Palatino Linotype" panose="02040502050505030304" pitchFamily="18" charset="0"/>
              </a:rPr>
              <a:t>26 </a:t>
            </a:r>
            <a:r>
              <a:rPr lang="en-US" sz="2800" i="1" dirty="0">
                <a:latin typeface="Palatino Linotype" panose="02040502050505030304" pitchFamily="18" charset="0"/>
              </a:rPr>
              <a:t>so that He might sanctify her, having cleansed her by the washing of water with the word </a:t>
            </a:r>
          </a:p>
        </p:txBody>
      </p:sp>
      <p:sp>
        <p:nvSpPr>
          <p:cNvPr id="6" name="Rectangle 5"/>
          <p:cNvSpPr/>
          <p:nvPr/>
        </p:nvSpPr>
        <p:spPr>
          <a:xfrm>
            <a:off x="3856704" y="-881630"/>
            <a:ext cx="5076515" cy="7540526"/>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pPr marL="342900" indent="-342900">
              <a:buFont typeface="Arial" panose="020B0604020202020204" pitchFamily="34" charset="0"/>
              <a:buChar char="•"/>
            </a:pPr>
            <a:r>
              <a:rPr lang="en-US" sz="2200" dirty="0"/>
              <a:t>Jesus’ charge before his ascension</a:t>
            </a:r>
          </a:p>
          <a:p>
            <a:pPr marL="342900" indent="-342900">
              <a:buFont typeface="Arial" panose="020B0604020202020204" pitchFamily="34" charset="0"/>
              <a:buChar char="•"/>
            </a:pPr>
            <a:r>
              <a:rPr lang="en-US" sz="2200" dirty="0"/>
              <a:t>The beginning of the church: 3,000 people baptized</a:t>
            </a:r>
          </a:p>
          <a:p>
            <a:pPr marL="342900" indent="-342900">
              <a:buFont typeface="Arial" panose="020B0604020202020204" pitchFamily="34" charset="0"/>
              <a:buChar char="•"/>
            </a:pPr>
            <a:r>
              <a:rPr lang="en-US" sz="2200" dirty="0"/>
              <a:t>Excepting </a:t>
            </a:r>
            <a:r>
              <a:rPr lang="en-US" sz="2200" dirty="0" err="1"/>
              <a:t>Sergius</a:t>
            </a:r>
            <a:r>
              <a:rPr lang="en-US" sz="2200" dirty="0"/>
              <a:t> Paulus, for every named convert in Acts</a:t>
            </a:r>
          </a:p>
          <a:p>
            <a:pPr marL="342900" indent="-342900">
              <a:buFont typeface="Arial" panose="020B0604020202020204" pitchFamily="34" charset="0"/>
              <a:buChar char="•"/>
            </a:pPr>
            <a:r>
              <a:rPr lang="en-US" sz="2200" dirty="0"/>
              <a:t>Romans: baptism is the point of identification with Christ’s death</a:t>
            </a:r>
          </a:p>
          <a:p>
            <a:pPr marL="342900" indent="-342900">
              <a:buFont typeface="Arial" panose="020B0604020202020204" pitchFamily="34" charset="0"/>
              <a:buChar char="•"/>
            </a:pPr>
            <a:r>
              <a:rPr lang="en-US" sz="2200" dirty="0"/>
              <a:t>Galatians: those baptized into Christ have put on Christ</a:t>
            </a:r>
          </a:p>
          <a:p>
            <a:pPr marL="342900" indent="-342900">
              <a:buFont typeface="Arial" panose="020B0604020202020204" pitchFamily="34" charset="0"/>
              <a:buChar char="•"/>
            </a:pPr>
            <a:r>
              <a:rPr lang="en-US" sz="2200" dirty="0"/>
              <a:t>In 1 Corinthians, emphasizing unity: “in one Spirit were we all baptized into one body”</a:t>
            </a:r>
          </a:p>
          <a:p>
            <a:pPr marL="342900" indent="-342900">
              <a:buFont typeface="Arial" panose="020B0604020202020204" pitchFamily="34" charset="0"/>
              <a:buChar char="•"/>
            </a:pPr>
            <a:r>
              <a:rPr lang="en-US" sz="2200" dirty="0"/>
              <a:t>Analogy to the Israelites who were “baptized unto Moses in the cloud and in the sea,” a reference to the day wherein “the Lord saved Israel.”</a:t>
            </a:r>
          </a:p>
          <a:p>
            <a:pPr marL="342900" indent="-342900">
              <a:buFont typeface="Arial" panose="020B0604020202020204" pitchFamily="34" charset="0"/>
              <a:buChar char="•"/>
            </a:pPr>
            <a:r>
              <a:rPr lang="en-US" sz="2200" dirty="0"/>
              <a:t>In Colossians, “buried with Christ through baptism.”</a:t>
            </a:r>
          </a:p>
          <a:p>
            <a:pPr marL="342900" indent="-342900">
              <a:buFont typeface="Arial" panose="020B0604020202020204" pitchFamily="34" charset="0"/>
              <a:buChar char="•"/>
            </a:pPr>
            <a:r>
              <a:rPr lang="en-US" sz="2200" dirty="0"/>
              <a:t>the Apostle Peter compared the separation of Noah and his family from a sinful world with our separation from sin at baptism</a:t>
            </a:r>
          </a:p>
        </p:txBody>
      </p:sp>
    </p:spTree>
    <p:extLst>
      <p:ext uri="{BB962C8B-B14F-4D97-AF65-F5344CB8AC3E}">
        <p14:creationId xmlns:p14="http://schemas.microsoft.com/office/powerpoint/2010/main" val="89896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grpId="0" nodeType="withEffect">
                                  <p:stCondLst>
                                    <p:cond delay="0"/>
                                  </p:stCondLst>
                                  <p:childTnLst>
                                    <p:animMotion origin="layout" path="M 4.44444E-6 3.7037E-6 L -0.45764 0.08981 " pathEditMode="relative" rAng="0" ptsTypes="AA">
                                      <p:cBhvr>
                                        <p:cTn id="6" dur="2000" fill="hold"/>
                                        <p:tgtEl>
                                          <p:spTgt spid="6"/>
                                        </p:tgtEl>
                                        <p:attrNameLst>
                                          <p:attrName>ppt_x</p:attrName>
                                          <p:attrName>ppt_y</p:attrName>
                                        </p:attrNameLst>
                                      </p:cBhvr>
                                      <p:rCtr x="-22882" y="4491"/>
                                    </p:animMotion>
                                  </p:childTnLst>
                                </p:cTn>
                              </p:par>
                              <p:par>
                                <p:cTn id="7" presetID="6" presetClass="emph" presetSubtype="0" fill="hold" grpId="1" nodeType="withEffect">
                                  <p:stCondLst>
                                    <p:cond delay="0"/>
                                  </p:stCondLst>
                                  <p:childTnLst>
                                    <p:animScale>
                                      <p:cBhvr>
                                        <p:cTn id="8" dur="500" fill="hold"/>
                                        <p:tgtEl>
                                          <p:spTgt spid="6"/>
                                        </p:tgtEl>
                                      </p:cBhvr>
                                      <p:by x="80000" y="8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CLEANSED!</a:t>
            </a:r>
          </a:p>
        </p:txBody>
      </p:sp>
      <p:sp>
        <p:nvSpPr>
          <p:cNvPr id="5" name="TextBox 4"/>
          <p:cNvSpPr txBox="1"/>
          <p:nvPr/>
        </p:nvSpPr>
        <p:spPr>
          <a:xfrm>
            <a:off x="381000" y="1143000"/>
            <a:ext cx="8077200" cy="523220"/>
          </a:xfrm>
          <a:prstGeom prst="rect">
            <a:avLst/>
          </a:prstGeom>
          <a:noFill/>
        </p:spPr>
        <p:txBody>
          <a:bodyPr wrap="square" rtlCol="0">
            <a:spAutoFit/>
          </a:bodyPr>
          <a:lstStyle/>
          <a:p>
            <a:r>
              <a:rPr lang="en-US" sz="2800" b="1" dirty="0"/>
              <a:t>Cleansed at Baptism</a:t>
            </a:r>
          </a:p>
        </p:txBody>
      </p:sp>
      <p:sp>
        <p:nvSpPr>
          <p:cNvPr id="2" name="Rectangle 1"/>
          <p:cNvSpPr/>
          <p:nvPr/>
        </p:nvSpPr>
        <p:spPr>
          <a:xfrm>
            <a:off x="685800" y="1600200"/>
            <a:ext cx="7720226" cy="1815882"/>
          </a:xfrm>
          <a:prstGeom prst="rect">
            <a:avLst/>
          </a:prstGeom>
        </p:spPr>
        <p:txBody>
          <a:bodyPr wrap="square">
            <a:spAutoFit/>
          </a:bodyPr>
          <a:lstStyle/>
          <a:p>
            <a:r>
              <a:rPr lang="en-US" sz="2800" b="1" dirty="0">
                <a:latin typeface="Palatino Linotype" panose="02040502050505030304" pitchFamily="18" charset="0"/>
              </a:rPr>
              <a:t>Ephesians 5</a:t>
            </a:r>
            <a:r>
              <a:rPr lang="en-US" sz="2800" i="1" dirty="0">
                <a:latin typeface="Palatino Linotype" panose="02040502050505030304" pitchFamily="18" charset="0"/>
              </a:rPr>
              <a:t> </a:t>
            </a:r>
            <a:r>
              <a:rPr lang="en-US" sz="2800" b="1" i="1" baseline="30000" dirty="0">
                <a:latin typeface="Palatino Linotype" panose="02040502050505030304" pitchFamily="18" charset="0"/>
              </a:rPr>
              <a:t>25 </a:t>
            </a:r>
            <a:r>
              <a:rPr lang="en-US" sz="2800" i="1" dirty="0">
                <a:latin typeface="Palatino Linotype" panose="02040502050505030304" pitchFamily="18" charset="0"/>
              </a:rPr>
              <a:t>Husbands, love your wives, just as Christ also loved the church and gave Himself up for her, </a:t>
            </a:r>
            <a:r>
              <a:rPr lang="en-US" sz="2800" b="1" i="1" baseline="30000" dirty="0">
                <a:latin typeface="Palatino Linotype" panose="02040502050505030304" pitchFamily="18" charset="0"/>
              </a:rPr>
              <a:t>26 </a:t>
            </a:r>
            <a:r>
              <a:rPr lang="en-US" sz="2800" i="1" dirty="0">
                <a:latin typeface="Palatino Linotype" panose="02040502050505030304" pitchFamily="18" charset="0"/>
              </a:rPr>
              <a:t>so that He might sanctify her, having cleansed her by the washing of water with the word </a:t>
            </a:r>
          </a:p>
        </p:txBody>
      </p:sp>
      <p:sp>
        <p:nvSpPr>
          <p:cNvPr id="6" name="Rectangle 5"/>
          <p:cNvSpPr/>
          <p:nvPr/>
        </p:nvSpPr>
        <p:spPr>
          <a:xfrm>
            <a:off x="3886200" y="4194274"/>
            <a:ext cx="5076515" cy="1815882"/>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pPr marL="342900" indent="-342900">
              <a:buFont typeface="Arial" panose="020B0604020202020204" pitchFamily="34" charset="0"/>
              <a:buChar char="•"/>
            </a:pPr>
            <a:r>
              <a:rPr lang="en-US" sz="2200" dirty="0"/>
              <a:t>Paul’s own baptism</a:t>
            </a:r>
          </a:p>
          <a:p>
            <a:pPr lvl="1"/>
            <a:r>
              <a:rPr lang="en-US" sz="2400" b="1" i="1" dirty="0">
                <a:latin typeface="Palatino Linotype" panose="02040502050505030304" pitchFamily="18" charset="0"/>
              </a:rPr>
              <a:t>	“wash away your sins”</a:t>
            </a:r>
          </a:p>
          <a:p>
            <a:pPr marL="342900" indent="-342900">
              <a:buFont typeface="Arial" panose="020B0604020202020204" pitchFamily="34" charset="0"/>
              <a:buChar char="•"/>
            </a:pPr>
            <a:r>
              <a:rPr lang="en-US" sz="2200" dirty="0"/>
              <a:t>Colossians 2:12</a:t>
            </a:r>
          </a:p>
          <a:p>
            <a:pPr marL="342900" indent="-342900">
              <a:buFont typeface="Arial" panose="020B0604020202020204" pitchFamily="34" charset="0"/>
              <a:buChar char="•"/>
            </a:pPr>
            <a:r>
              <a:rPr lang="en-US" sz="2200" dirty="0"/>
              <a:t>What Paul wrote elsewhere:</a:t>
            </a:r>
          </a:p>
          <a:p>
            <a:pPr lvl="1"/>
            <a:r>
              <a:rPr lang="en-US" sz="2200" dirty="0"/>
              <a:t>	Romans, 1 Corinthians, Galatians</a:t>
            </a:r>
          </a:p>
        </p:txBody>
      </p:sp>
      <p:sp>
        <p:nvSpPr>
          <p:cNvPr id="7" name="Rectangle 6"/>
          <p:cNvSpPr/>
          <p:nvPr/>
        </p:nvSpPr>
        <p:spPr>
          <a:xfrm>
            <a:off x="4114800" y="3360003"/>
            <a:ext cx="4572000" cy="830997"/>
          </a:xfrm>
          <a:prstGeom prst="rect">
            <a:avLst/>
          </a:prstGeom>
        </p:spPr>
        <p:txBody>
          <a:bodyPr>
            <a:spAutoFit/>
          </a:bodyPr>
          <a:lstStyle/>
          <a:p>
            <a:pPr algn="ctr"/>
            <a:r>
              <a:rPr lang="en-US" sz="2400" b="1" dirty="0"/>
              <a:t>Did Paul Intend a Reference to Baptism?</a:t>
            </a:r>
          </a:p>
        </p:txBody>
      </p:sp>
    </p:spTree>
    <p:extLst>
      <p:ext uri="{BB962C8B-B14F-4D97-AF65-F5344CB8AC3E}">
        <p14:creationId xmlns:p14="http://schemas.microsoft.com/office/powerpoint/2010/main" val="353864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549</Words>
  <Application>Microsoft Office PowerPoint</Application>
  <PresentationFormat>On-screen Show (4:3)</PresentationFormat>
  <Paragraphs>82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Palatino Linotype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james.l.mounts@aol.com</cp:lastModifiedBy>
  <cp:revision>20</cp:revision>
  <dcterms:created xsi:type="dcterms:W3CDTF">2016-12-11T12:51:09Z</dcterms:created>
  <dcterms:modified xsi:type="dcterms:W3CDTF">2016-12-11T14:44:12Z</dcterms:modified>
</cp:coreProperties>
</file>